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7.xml" ContentType="application/vnd.openxmlformats-officedocument.presentationml.notesSlide+xml"/>
  <Override PartName="/ppt/ink/ink4.xml" ContentType="application/inkml+xml"/>
  <Override PartName="/ppt/ink/ink5.xml" ContentType="application/inkml+xml"/>
  <Override PartName="/ppt/notesSlides/notesSlide8.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13"/>
  </p:notesMasterIdLst>
  <p:sldIdLst>
    <p:sldId id="336" r:id="rId2"/>
    <p:sldId id="337" r:id="rId3"/>
    <p:sldId id="338" r:id="rId4"/>
    <p:sldId id="343" r:id="rId5"/>
    <p:sldId id="387" r:id="rId6"/>
    <p:sldId id="391" r:id="rId7"/>
    <p:sldId id="371" r:id="rId8"/>
    <p:sldId id="258" r:id="rId9"/>
    <p:sldId id="373" r:id="rId10"/>
    <p:sldId id="275" r:id="rId11"/>
    <p:sldId id="372" r:id="rId12"/>
    <p:sldId id="262" r:id="rId13"/>
    <p:sldId id="386" r:id="rId14"/>
    <p:sldId id="392" r:id="rId15"/>
    <p:sldId id="344" r:id="rId16"/>
    <p:sldId id="414" r:id="rId17"/>
    <p:sldId id="415" r:id="rId18"/>
    <p:sldId id="356" r:id="rId19"/>
    <p:sldId id="418" r:id="rId20"/>
    <p:sldId id="360" r:id="rId21"/>
    <p:sldId id="361" r:id="rId22"/>
    <p:sldId id="362" r:id="rId23"/>
    <p:sldId id="592" r:id="rId24"/>
    <p:sldId id="593" r:id="rId25"/>
    <p:sldId id="596" r:id="rId26"/>
    <p:sldId id="436" r:id="rId27"/>
    <p:sldId id="597" r:id="rId28"/>
    <p:sldId id="375" r:id="rId29"/>
    <p:sldId id="385" r:id="rId30"/>
    <p:sldId id="370" r:id="rId31"/>
    <p:sldId id="598" r:id="rId32"/>
    <p:sldId id="369" r:id="rId33"/>
    <p:sldId id="417" r:id="rId34"/>
    <p:sldId id="383" r:id="rId35"/>
    <p:sldId id="419" r:id="rId36"/>
    <p:sldId id="339" r:id="rId37"/>
    <p:sldId id="382" r:id="rId38"/>
    <p:sldId id="420" r:id="rId39"/>
    <p:sldId id="421" r:id="rId40"/>
    <p:sldId id="422" r:id="rId41"/>
    <p:sldId id="590" r:id="rId42"/>
    <p:sldId id="425" r:id="rId43"/>
    <p:sldId id="433" r:id="rId44"/>
    <p:sldId id="388" r:id="rId45"/>
    <p:sldId id="424" r:id="rId46"/>
    <p:sldId id="394" r:id="rId47"/>
    <p:sldId id="347" r:id="rId48"/>
    <p:sldId id="426" r:id="rId49"/>
    <p:sldId id="423" r:id="rId50"/>
    <p:sldId id="395" r:id="rId51"/>
    <p:sldId id="396" r:id="rId52"/>
    <p:sldId id="397" r:id="rId53"/>
    <p:sldId id="589" r:id="rId54"/>
    <p:sldId id="348" r:id="rId55"/>
    <p:sldId id="349" r:id="rId56"/>
    <p:sldId id="359" r:id="rId57"/>
    <p:sldId id="357" r:id="rId58"/>
    <p:sldId id="595" r:id="rId59"/>
    <p:sldId id="594" r:id="rId60"/>
    <p:sldId id="381" r:id="rId61"/>
    <p:sldId id="411" r:id="rId62"/>
    <p:sldId id="412" r:id="rId63"/>
    <p:sldId id="428" r:id="rId64"/>
    <p:sldId id="429" r:id="rId65"/>
    <p:sldId id="374" r:id="rId66"/>
    <p:sldId id="380" r:id="rId67"/>
    <p:sldId id="588" r:id="rId68"/>
    <p:sldId id="430" r:id="rId69"/>
    <p:sldId id="427" r:id="rId70"/>
    <p:sldId id="431" r:id="rId71"/>
    <p:sldId id="432" r:id="rId72"/>
    <p:sldId id="434" r:id="rId73"/>
    <p:sldId id="435" r:id="rId74"/>
    <p:sldId id="389" r:id="rId75"/>
    <p:sldId id="393" r:id="rId76"/>
    <p:sldId id="390" r:id="rId77"/>
    <p:sldId id="437" r:id="rId78"/>
    <p:sldId id="400" r:id="rId79"/>
    <p:sldId id="358" r:id="rId80"/>
    <p:sldId id="403" r:id="rId81"/>
    <p:sldId id="401" r:id="rId82"/>
    <p:sldId id="402" r:id="rId83"/>
    <p:sldId id="410" r:id="rId84"/>
    <p:sldId id="409" r:id="rId85"/>
    <p:sldId id="379" r:id="rId86"/>
    <p:sldId id="404" r:id="rId87"/>
    <p:sldId id="405" r:id="rId88"/>
    <p:sldId id="406" r:id="rId89"/>
    <p:sldId id="365" r:id="rId90"/>
    <p:sldId id="413" r:id="rId91"/>
    <p:sldId id="366" r:id="rId92"/>
    <p:sldId id="367" r:id="rId93"/>
    <p:sldId id="364" r:id="rId94"/>
    <p:sldId id="363" r:id="rId95"/>
    <p:sldId id="368" r:id="rId96"/>
    <p:sldId id="351" r:id="rId97"/>
    <p:sldId id="352" r:id="rId98"/>
    <p:sldId id="353" r:id="rId99"/>
    <p:sldId id="354" r:id="rId100"/>
    <p:sldId id="355" r:id="rId101"/>
    <p:sldId id="407" r:id="rId102"/>
    <p:sldId id="340" r:id="rId103"/>
    <p:sldId id="341" r:id="rId104"/>
    <p:sldId id="342" r:id="rId105"/>
    <p:sldId id="378" r:id="rId106"/>
    <p:sldId id="377" r:id="rId107"/>
    <p:sldId id="376" r:id="rId108"/>
    <p:sldId id="318" r:id="rId109"/>
    <p:sldId id="319" r:id="rId110"/>
    <p:sldId id="408" r:id="rId111"/>
    <p:sldId id="346" r:id="rId11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3324" autoAdjust="0"/>
  </p:normalViewPr>
  <p:slideViewPr>
    <p:cSldViewPr snapToGrid="0">
      <p:cViewPr>
        <p:scale>
          <a:sx n="70" d="100"/>
          <a:sy n="70" d="100"/>
        </p:scale>
        <p:origin x="276" y="-700"/>
      </p:cViewPr>
      <p:guideLst/>
    </p:cSldViewPr>
  </p:slideViewPr>
  <p:notesTextViewPr>
    <p:cViewPr>
      <p:scale>
        <a:sx n="1" d="1"/>
        <a:sy n="1" d="1"/>
      </p:scale>
      <p:origin x="0" y="0"/>
    </p:cViewPr>
  </p:notesTextViewPr>
  <p:sorterViewPr>
    <p:cViewPr>
      <p:scale>
        <a:sx n="100" d="100"/>
        <a:sy n="100" d="100"/>
      </p:scale>
      <p:origin x="0" y="-2505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charts/_rels/chart1.xml.rels><?xml version="1.0" encoding="UTF-8" standalone="yes"?>
<Relationships xmlns="http://schemas.openxmlformats.org/package/2006/relationships"><Relationship Id="rId3" Type="http://schemas.openxmlformats.org/officeDocument/2006/relationships/oleObject" Target="file:///C:\Python\marketing\CaseStudy\BookBinder\Bookbinders_Minder_Demo.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7777777777777776E-2"/>
          <c:y val="0.10513973708327237"/>
          <c:w val="0.92082633420822402"/>
          <c:h val="0.79712571661805787"/>
        </c:manualLayout>
      </c:layout>
      <c:scatterChart>
        <c:scatterStyle val="lineMarker"/>
        <c:varyColors val="0"/>
        <c:ser>
          <c:idx val="0"/>
          <c:order val="0"/>
          <c:tx>
            <c:strRef>
              <c:f>'Excel functions'!$N$6</c:f>
              <c:strCache>
                <c:ptCount val="1"/>
                <c:pt idx="0">
                  <c:v>y</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'Excel functions'!$M$7:$M$27</c:f>
              <c:numCache>
                <c:formatCode>General</c:formatCode>
                <c:ptCount val="21"/>
                <c:pt idx="0">
                  <c:v>-5</c:v>
                </c:pt>
                <c:pt idx="1">
                  <c:v>-4.5</c:v>
                </c:pt>
                <c:pt idx="2">
                  <c:v>-4</c:v>
                </c:pt>
                <c:pt idx="3">
                  <c:v>-3.5</c:v>
                </c:pt>
                <c:pt idx="4">
                  <c:v>-3</c:v>
                </c:pt>
                <c:pt idx="5">
                  <c:v>-2.5</c:v>
                </c:pt>
                <c:pt idx="6">
                  <c:v>-2</c:v>
                </c:pt>
                <c:pt idx="7">
                  <c:v>-1.5</c:v>
                </c:pt>
                <c:pt idx="8">
                  <c:v>-1</c:v>
                </c:pt>
                <c:pt idx="9">
                  <c:v>-0.5</c:v>
                </c:pt>
                <c:pt idx="10">
                  <c:v>0</c:v>
                </c:pt>
                <c:pt idx="11">
                  <c:v>0.5</c:v>
                </c:pt>
                <c:pt idx="12">
                  <c:v>1</c:v>
                </c:pt>
                <c:pt idx="13">
                  <c:v>1.5</c:v>
                </c:pt>
                <c:pt idx="14">
                  <c:v>2</c:v>
                </c:pt>
                <c:pt idx="15">
                  <c:v>2.5</c:v>
                </c:pt>
                <c:pt idx="16">
                  <c:v>3</c:v>
                </c:pt>
                <c:pt idx="17">
                  <c:v>3.5</c:v>
                </c:pt>
                <c:pt idx="18">
                  <c:v>4</c:v>
                </c:pt>
                <c:pt idx="19">
                  <c:v>4.5</c:v>
                </c:pt>
                <c:pt idx="20">
                  <c:v>5</c:v>
                </c:pt>
              </c:numCache>
            </c:numRef>
          </c:xVal>
          <c:yVal>
            <c:numRef>
              <c:f>'Excel functions'!$N$7:$N$27</c:f>
              <c:numCache>
                <c:formatCode>General</c:formatCode>
                <c:ptCount val="21"/>
                <c:pt idx="0">
                  <c:v>6.6928509242848572E-3</c:v>
                </c:pt>
                <c:pt idx="1">
                  <c:v>1.098694263059318E-2</c:v>
                </c:pt>
                <c:pt idx="2">
                  <c:v>1.7986209962091562E-2</c:v>
                </c:pt>
                <c:pt idx="3">
                  <c:v>2.9312230751356319E-2</c:v>
                </c:pt>
                <c:pt idx="4">
                  <c:v>4.7425873177566788E-2</c:v>
                </c:pt>
                <c:pt idx="5">
                  <c:v>7.5858180021243546E-2</c:v>
                </c:pt>
                <c:pt idx="6">
                  <c:v>0.11920292202211757</c:v>
                </c:pt>
                <c:pt idx="7">
                  <c:v>0.18242552380635635</c:v>
                </c:pt>
                <c:pt idx="8">
                  <c:v>0.2689414213699951</c:v>
                </c:pt>
                <c:pt idx="9">
                  <c:v>0.37754066879814541</c:v>
                </c:pt>
                <c:pt idx="10">
                  <c:v>0.5</c:v>
                </c:pt>
                <c:pt idx="11">
                  <c:v>0.62245933120185459</c:v>
                </c:pt>
                <c:pt idx="12">
                  <c:v>0.7310585786300049</c:v>
                </c:pt>
                <c:pt idx="13">
                  <c:v>0.81757447619364365</c:v>
                </c:pt>
                <c:pt idx="14">
                  <c:v>0.88079707797788231</c:v>
                </c:pt>
                <c:pt idx="15">
                  <c:v>0.92414181997875655</c:v>
                </c:pt>
                <c:pt idx="16">
                  <c:v>0.95257412682243314</c:v>
                </c:pt>
                <c:pt idx="17">
                  <c:v>0.97068776924864364</c:v>
                </c:pt>
                <c:pt idx="18">
                  <c:v>0.98201379003790845</c:v>
                </c:pt>
                <c:pt idx="19">
                  <c:v>0.98901305736940681</c:v>
                </c:pt>
                <c:pt idx="20">
                  <c:v>0.99330714907571527</c:v>
                </c:pt>
              </c:numCache>
            </c:numRef>
          </c:yVal>
          <c:smooth val="0"/>
          <c:extLst>
            <c:ext xmlns:c16="http://schemas.microsoft.com/office/drawing/2014/chart" uri="{C3380CC4-5D6E-409C-BE32-E72D297353CC}">
              <c16:uniqueId val="{00000000-B7F3-4614-AE38-092799052FE9}"/>
            </c:ext>
          </c:extLst>
        </c:ser>
        <c:dLbls>
          <c:showLegendKey val="0"/>
          <c:showVal val="0"/>
          <c:showCatName val="0"/>
          <c:showSerName val="0"/>
          <c:showPercent val="0"/>
          <c:showBubbleSize val="0"/>
        </c:dLbls>
        <c:axId val="1342316656"/>
        <c:axId val="1342314576"/>
      </c:scatterChart>
      <c:valAx>
        <c:axId val="13423166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2314576"/>
        <c:crosses val="autoZero"/>
        <c:crossBetween val="midCat"/>
      </c:valAx>
      <c:valAx>
        <c:axId val="134231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4231665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9.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23T05:30:18.225"/>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0,'5088'0,"-5039"0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23T05:30:20.659"/>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0,'30'0,"374"10,-238 4,343 16,2068-32,-2555 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23T05:36:21.811"/>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79,'778'0,"-722"-3,100-18,4-1,376 15,-314 9,213-18,350 4,-501 14,955-2,-1218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8T22:35:39.988"/>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60,'24'-1,"42"-8,-42 5,40-2,942 7,-986-2,0-1,22-5,28-3,156 10,1-1,-139-8,-54 4,46-1,37 7,-100-1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8T22:35:44.017"/>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60,'1164'0,"-1149"0,0-2,25-5,-24 3,0 2,18-2,41 5,-45 0,0-1,-1-2,38-5,-30 1,0 2,0 2,51 3,54-3,-90-8,-37 7,-1 0,22-1,102 4,-121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22:31.143"/>
    </inkml:context>
    <inkml:brush xml:id="br0">
      <inkml:brushProperty name="width" value="0.1" units="cm"/>
      <inkml:brushProperty name="height" value="0.1" units="cm"/>
      <inkml:brushProperty name="color" value="#AB008B"/>
    </inkml:brush>
  </inkml:definitions>
  <inkml:trace contextRef="#ctx0" brushRef="#br0">7322 459 2304 0 0,'0'0'8548'0'0,"-9"-1"-7139"0"0,-7-4-1189 0 0,0-1 0 0 0,0 0-1 0 0,1-1 1 0 0,0-1 0 0 0,0-1 0 0 0,-21-15 0 0 0,25 17-150 0 0,1 0 0 0 0,-1 1 0 0 0,0 0 1 0 0,-14-4-1 0 0,8 3 123 0 0,-24-6 117 0 0,31 7-207 0 0,8 5-78 0 0,1 0 0 0 0,-1 0 0 0 0,0 0 0 0 0,0 0 0 0 0,0 0 0 0 0,0 0 1 0 0,0 0-1 0 0,0 1 0 0 0,0-1 0 0 0,-4 0 0 0 0,-24-3 321 0 0,0-2 0 0 0,-37-13 1 0 0,26 12-163 0 0,34 7-137 0 0,-1-1 0 0 0,1 0 0 0 0,-1-1-1 0 0,1 0 1 0 0,0 0 0 0 0,-12-5-1 0 0,9 3 24 0 0,0 0 0 0 0,0 0-1 0 0,-1 2 1 0 0,0-1 0 0 0,-20-1-1 0 0,-17-5 161 0 0,-14-6 34 0 0,47 11-215 0 0,1 1-1 0 0,-1 0 0 0 0,0 1 0 0 0,0 0 0 0 0,-30 1 0 0 0,-11-1 31 0 0,39 1-55 0 0,1-1 0 0 0,-30-8 0 0 0,25 6-1 0 0,0 1 0 0 0,-1 1-1 0 0,1 1 1 0 0,0 1-1 0 0,-36 5 1 0 0,-20-1 36 0 0,50-4-17 0 0,-36 0 114 0 0,-71 8 1 0 0,91-4 126 0 0,-75-4 0 0 0,42-2 41 0 0,-70-7 188 0 0,-40 3-65 0 0,-11-24-219 0 0,165 26-197 0 0,0 0-1 0 0,-39 2 1 0 0,4-1-6 0 0,-67 6-25 0 0,-10-1 0 0 0,-211-13 0 0 0,65 16 11 0 0,84 6 39 0 0,163-8-47 0 0,-209 17 61 0 0,87-1-64 0 0,43-3 0 0 0,-46 7 64 0 0,-358 26 322 0 0,405-36-274 0 0,-199 10 462 0 0,168-10-404 0 0,55-3-116 0 0,-472 72 90 0 0,403-55-144 0 0,-108 26 0 0 0,179-30 0 0 0,-53 15 0 0 0,83-20 0 0 0,38-11 0 0 0,-42 15 0 0 0,43-10 0 0 0,1 0 0 0 0,0 2 0 0 0,-23 17 0 0 0,1 0 1 0 0,21-14-4 0 0,-25 21-1 0 0,42-30-4 0 0,0 0 0 0 0,1 0-1 0 0,0 1 1 0 0,1 0 0 0 0,0 1 0 0 0,-8 13-1 0 0,5-4 5 0 0,1 1-1 0 0,1 0 0 0 0,1 1 1 0 0,-8 33-1 0 0,-8 90-33 0 0,10-55 27 0 0,8-45 46 0 0,2-1 0 0 0,2 54 0 0 0,2-43-8 0 0,2-8-61 0 0,1 0-1 0 0,3-1 1 0 0,19 71-1 0 0,-21-98 25 0 0,3 12 10 0 0,3-2 0 0 0,18 39 0 0 0,-4-10 0 0 0,-10-21 10 0 0,1-1-1 0 0,2-1 0 0 0,1-1 0 0 0,1-1 1 0 0,2 0-1 0 0,2-2 0 0 0,0 0 0 0 0,2-2 1 0 0,1-1-1 0 0,1-1 0 0 0,2-1 0 0 0,0-1 0 0 0,1-2 1 0 0,39 20-1 0 0,189 78-134 0 0,-202-98 106 0 0,2-4 0 0 0,101 20-1 0 0,613 56 216 0 0,-551-79-193 0 0,396 16 54 0 0,-112-6 6 0 0,-79-3-50 0 0,212-5-13 0 0,-138 6 0 0 0,84 2 0 0 0,-501-25 0 0 0,449-10 0 0 0,-403 3-7 0 0,312-31 178 0 0,-367 26-129 0 0,61-8 122 0 0,194-56 0 0 0,-217 39-35 0 0,-2-5-1 0 0,196-105 1 0 0,-179 78-48 0 0,-52 30-20 0 0,117-81 0 0 0,-126 70-31 0 0,170-136 277 0 0,-214 164-279 0 0,-1-1-1 0 0,0-1 1 0 0,-2 0-1 0 0,-1-1 1 0 0,-1-2-1 0 0,-1 0 1 0 0,18-41-1 0 0,-28 51-6 0 0,0 0-1 0 0,-1 0 0 0 0,-1-1 0 0 0,-1 0 1 0 0,-1 0-1 0 0,0 0 0 0 0,-1 0 0 0 0,-1-1 1 0 0,-1 1-1 0 0,-1 0 0 0 0,0-1 0 0 0,-1 1 1 0 0,-1 0-1 0 0,-7-24 0 0 0,-10-32 42 0 0,10 29-38 0 0,-3 1 0 0 0,-1 0 0 0 0,-3 1 0 0 0,-22-44 0 0 0,7 35-6 0 0,-3 0 0 0 0,-54-62 1 0 0,-96-82-118 0 0,141 156 69 0 0,-1 2 0 0 0,-3 1 0 0 0,-74-42 0 0 0,-165-74-189 0 0,283 151 214 0 0,-64-29 57 0 0,-1 3 0 0 0,-2 3 1 0 0,0 3-1 0 0,-2 4 0 0 0,0 3 1 0 0,-119-10-1 0 0,-234-8 532 0 0,363 31-531 0 0,44 2-44 0 0,-1 0 0 0 0,-30-6 0 0 0,48 6-9 0 0,-23-4-325 0 0,1-2 0 0 0,-39-13 0 0 0,56 16 187 0 0,0 0 0 0 0,1 0 0 0 0,-1-1 0 0 0,1 1 0 0 0,0-1 0 0 0,0-1 0 0 0,0 1 0 0 0,0-1 0 0 0,1 0 0 0 0,0-1 0 0 0,0 1 1 0 0,1-1-1 0 0,-7-10 0 0 0,4 0-1940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22:34.244"/>
    </inkml:context>
    <inkml:brush xml:id="br0">
      <inkml:brushProperty name="width" value="0.1" units="cm"/>
      <inkml:brushProperty name="height" value="0.1" units="cm"/>
      <inkml:brushProperty name="color" value="#AB008B"/>
    </inkml:brush>
  </inkml:definitions>
  <inkml:trace contextRef="#ctx0" brushRef="#br0">2776 198 2304 0 0,'-1'-3'18'0'0,"0"1"0"0"0,0-1 0 0 0,0 0 1 0 0,-1 0-1 0 0,1 1 0 0 0,-1-1 0 0 0,1 1 0 0 0,-1 0 1 0 0,0-1-1 0 0,-2-1 0 0 0,4 4 19 0 0,-1-1 1 0 0,1 1-1 0 0,0 0 1 0 0,-1-1-1 0 0,1 1 1 0 0,0-1-1 0 0,0 1 1 0 0,0 0-1 0 0,0-1 1 0 0,-1 1-1 0 0,1-1 1 0 0,0 1-1 0 0,0-1 1 0 0,0 1-1 0 0,0-1 0 0 0,0 1 1 0 0,0-1-1 0 0,0 1 1 0 0,0 0-1 0 0,0-1 1 0 0,0 1-1 0 0,0-1 1 0 0,0 1-1 0 0,1-1 1 0 0,-1 1-1 0 0,0-1 1 0 0,0 1-1 0 0,0 0 1 0 0,1-1-1 0 0,-1 1 1 0 0,1-1-1 0 0,-1 0 26 0 0,0 1 0 0 0,1 0 0 0 0,-1-1 0 0 0,0 1 0 0 0,0 0 0 0 0,0-1 0 0 0,1 1 0 0 0,-1-1 0 0 0,0 1 0 0 0,0 0 0 0 0,0-1 0 0 0,0 1 0 0 0,0-1 0 0 0,0 1 0 0 0,0-1 0 0 0,0 1 0 0 0,0 0 0 0 0,0-1 0 0 0,0 1 0 0 0,0-1 0 0 0,0 1 0 0 0,0-1 0 0 0,0 1 0 0 0,0 0 0 0 0,0-1 0 0 0,0 1 0 0 0,-1-1 0 0 0,1 1 0 0 0,0 0 0 0 0,0-1 0 0 0,-1 1 0 0 0,1 0 0 0 0,0-1 0 0 0,0 1 0 0 0,-1 0 0 0 0,1-1 0 0 0,0 1 0 0 0,-1 0 0 0 0,1-1 0 0 0,-1 1 0 0 0,1 0 0 0 0,0 0 0 0 0,-1 0 0 0 0,0-1 0 0 0,-1 0 208 0 0,0 0 0 0 0,-1 0 0 0 0,1 0 0 0 0,0-1 0 0 0,0 1 0 0 0,0-1 0 0 0,0 0 0 0 0,0 1 0 0 0,1-1 0 0 0,-1 0 0 0 0,0 0 0 0 0,1 0 0 0 0,0 0 0 0 0,-1-1 0 0 0,1 1 0 0 0,0 0 0 0 0,0 0 0 0 0,-1-5 0 0 0,1 6-256 0 0,-2-2 67 0 0,0-1-1 0 0,0 1 0 0 0,0 0 0 0 0,-1 0 0 0 0,0 0 1 0 0,1 1-1 0 0,-1-1 0 0 0,0 1 0 0 0,0 0 0 0 0,0 0 1 0 0,-1 0-1 0 0,1 0 0 0 0,-6 0 0 0 0,-14-8 169 0 0,17 7-216 0 0,1 0 0 0 0,-1 1 0 0 0,0 0-1 0 0,0 1 1 0 0,0 0 0 0 0,-1 0 0 0 0,1 0 0 0 0,-8 1 0 0 0,-15-2 24 0 0,4 0-38 0 0,5 1-20 0 0,-37-8 0 0 0,20 1-20 0 0,0 1 1 0 0,0 3 0 0 0,-1 1 0 0 0,-44 2 0 0 0,-154 20-160 0 0,71-3 94 0 0,117-12-8 0 0,-1 1 0 0 0,-85 22 0 0 0,-35 14-76 0 0,-62 18 43 0 0,127-27 102 0 0,60-20 11 0 0,1 2 1 0 0,0 2-1 0 0,-72 37 1 0 0,23-5 112 0 0,0 0 90 0 0,15-1 211 0 0,3 3 0 0 0,-79 69 0 0 0,127-94-281 0 0,2 2 1 0 0,2 1-1 0 0,0 0 0 0 0,2 2 1 0 0,1 0-1 0 0,1 2 0 0 0,-26 61 1 0 0,37-72-80 0 0,-9 40 1 0 0,4-14-8 0 0,5-21-26 0 0,-1 2-7 0 0,1 1 0 0 0,-4 37 0 0 0,-16 258-50 0 0,26-231 39 0 0,14 138-1 0 0,0-125 122 0 0,26 180 201 0 0,39 54 164 0 0,-62-289-420 0 0,3-1-1 0 0,2 0 1 0 0,2-1 0 0 0,42 68 0 0 0,-59-108 16 0 0,29 44 935 0 0,1-2 0 0 0,50 54 0 0 0,-77-96-789 0 0,52 55-904 0 0,117 99-1 0 0,-140-134 163 0 0,-13-10 559 0 0,1 0-1 0 0,0-1 1 0 0,2-2 0 0 0,37 18-1 0 0,-29-21 187 0 0,0-2-1 0 0,1-1 0 0 0,0-2 0 0 0,1-1 1 0 0,0-2-1 0 0,0-2 0 0 0,0-1 1 0 0,71-7-1 0 0,-64 0-72 0 0,0-2 0 0 0,0-2 0 0 0,-1-2 1 0 0,0-2-1 0 0,-1-1 0 0 0,0-3 0 0 0,44-25 0 0 0,-14 5 44 0 0,-27 15-96 0 0,0-3 0 0 0,-2-1 0 0 0,0-2 0 0 0,41-37 0 0 0,49-69 143 0 0,-60 57-142 0 0,-47 52-50 0 0,-2-2 0 0 0,-1 0 0 0 0,39-60 0 0 0,78-200 157 0 0,-121 240-141 0 0,25-97 1 0 0,-4-53 65 0 0,-31 145-116 0 0,-3 0 0 0 0,-3-1 0 0 0,-1 0 0 0 0,-8-69-1 0 0,-3 51-4 0 0,2 20 15 0 0,0-57 0 0 0,7 73-16 0 0,1 4-3 0 0,-1 0 0 0 0,-2 0-1 0 0,-10-54 1 0 0,-54-112 47 0 0,33 107-42 0 0,14 40-34 0 0,-2 1-1 0 0,-53-93 0 0 0,0 2-273 0 0,43 78 147 0 0,20 42-16 0 0,-1 0 0 0 0,-19-22 0 0 0,18 26-181 0 0,1 0 0 0 0,1-1 0 0 0,-13-27 0 0 0,5 0-613 0 0,-13-29-4479 0 0,3 25-583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22:37.147"/>
    </inkml:context>
    <inkml:brush xml:id="br0">
      <inkml:brushProperty name="width" value="0.1" units="cm"/>
      <inkml:brushProperty name="height" value="0.1" units="cm"/>
      <inkml:brushProperty name="color" value="#AB008B"/>
    </inkml:brush>
  </inkml:definitions>
  <inkml:trace contextRef="#ctx0" brushRef="#br0">1 810 2760 0 0,'20'5'15398'0'0,"-18"-4"-15779"0"0,-1 0 388 0 0,0-1 1 0 0,0 1-1 0 0,0 0 0 0 0,0 0 0 0 0,0 0 0 0 0,0 0 0 0 0,0 1 1 0 0,0-1-1 0 0,0 0 0 0 0,0 0 0 0 0,0 0 0 0 0,-1 1 0 0 0,1-1 1 0 0,0 1-1 0 0,-1-1 0 0 0,1 0 0 0 0,-1 1 0 0 0,0-1 0 0 0,1 1 1 0 0,-1-1-1 0 0,0 1 0 0 0,0-1 0 0 0,0 2 0 0 0,3 12 35 0 0,7 11-28 0 0,-3-9 21 0 0,-2 0-1 0 0,1 0 1 0 0,3 27-1 0 0,-2 10 16 0 0,15 132-29 0 0,-18-138 10 0 0,-6 87-1 0 0,-7-78 232 0 0,5-45-13 0 0,2 1 0 0 0,0-1 1 0 0,0 20-1 0 0,2-19 3376 0 0,2-14-3209 0 0,4-4-317 0 0,0-1 0 0 0,-1 1 0 0 0,1-1 0 0 0,-1 0 0 0 0,-1 0 0 0 0,1-1 0 0 0,-1 0 0 0 0,0 1 0 0 0,3-9 1 0 0,11-17 85 0 0,111-143 148 0 0,-65 94-279 0 0,232-276-41 0 0,-118 171-284 0 0,-69 73 38 0 0,144-141-848 0 0,-88 91-748 0 0,-61 49 507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22:45.691"/>
    </inkml:context>
    <inkml:brush xml:id="br0">
      <inkml:brushProperty name="width" value="0.1" units="cm"/>
      <inkml:brushProperty name="height" value="0.1" units="cm"/>
      <inkml:brushProperty name="color" value="#AB008B"/>
    </inkml:brush>
  </inkml:definitions>
  <inkml:trace contextRef="#ctx0" brushRef="#br0">173 0 2304 0 0,'0'0'17055'0'0,"2"3"-16781"0"0,22 16 2684 0 0,-22-17-2698 0 0,0-1-178 0 0,9 6-8 0 0,-11-6-70 0 0,1 0 0 0 0,-1 0-1 0 0,1-1 1 0 0,-1 1 0 0 0,0 0-1 0 0,1 0 1 0 0,-1 0 0 0 0,0 0-1 0 0,0 0 1 0 0,1 0 0 0 0,-1 0-1 0 0,0 0 1 0 0,0 0 0 0 0,0 0-1 0 0,0 0 1 0 0,0 0 0 0 0,-1 0-1 0 0,1-1 1 0 0,0 3 0 0 0,-1-1 5 0 0,2 0-3 0 0,-1 1 0 0 0,0-1 0 0 0,0 1 0 0 0,0-1 1 0 0,0 1-1 0 0,-1-1 0 0 0,1 1 0 0 0,0-1 0 0 0,-1 1 0 0 0,0-1 0 0 0,0 1 0 0 0,0-1 0 0 0,0 0 1 0 0,-2 5-1 0 0,-4 6 19 0 0,-6 35 19 0 0,-12 79-1 0 0,2-3 6 0 0,-5 28-49 0 0,13-64 39 0 0,9-44-26 0 0,-14 50-1 0 0,-22 60 63 0 0,39-150-32 0 0,-7 3-47 0 0,5-27-214 0 0,-4-13-523 0 0,7-12-230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22:47.281"/>
    </inkml:context>
    <inkml:brush xml:id="br0">
      <inkml:brushProperty name="width" value="0.1" units="cm"/>
      <inkml:brushProperty name="height" value="0.1" units="cm"/>
      <inkml:brushProperty name="color" value="#AB008B"/>
    </inkml:brush>
  </inkml:definitions>
  <inkml:trace contextRef="#ctx0" brushRef="#br0">34 0 5552 0 0,'0'0'256'0'0,"1"3"-7"0"0,3 9-157 0 0,-9-1 3544 0 0,-25 7 659 0 0,26-16-3679 0 0,4 0-510 0 0,0 0 0 0 0,0 0 0 0 0,1 0 0 0 0,-1-1 0 0 0,0 1 0 0 0,1 0 0 0 0,-1 0 0 0 0,1-1 0 0 0,0 1 0 0 0,0-1 0 0 0,-1 1 0 0 0,1 0 0 0 0,0-1 0 0 0,0 1 0 0 0,2 1 0 0 0,0 9 368 0 0,-3-11-443 0 0,0-1 0 0 0,0 0 0 0 0,-1 1 0 0 0,1-1 0 0 0,0 0 0 0 0,0 1 0 0 0,0-1 0 0 0,0 0 0 0 0,0 1 0 0 0,0-1 0 0 0,0 0 0 0 0,0 1 0 0 0,0-1 0 0 0,0 0 0 0 0,1 1 0 0 0,-1-1 0 0 0,0 0 0 0 0,0 0 0 0 0,0 1 0 0 0,0-1 0 0 0,0 0 0 0 0,1 1 0 0 0,-1-1 0 0 0,0 0 0 0 0,0 0 0 0 0,0 1 0 0 0,1-1 0 0 0,-1 0 0 0 0,0 0 0 0 0,0 1 0 0 0,1-1 0 0 0,-1 0 0 0 0,0 0 0 0 0,1 0 0 0 0,-1 0 0 0 0,0 0 0 0 0,0 1 0 0 0,1-1 0 0 0,-1 0 0 0 0,0 0 0 0 0,1 0 0 0 0,0 0 0 0 0,0 3 176 0 0,-1-1-176 0 0,0-1 0 0 0,0 0 0 0 0,0 0 0 0 0,1 1 0 0 0,-1-1 1 0 0,1 0-1 0 0,-1 0 0 0 0,1 0 0 0 0,-1 1 0 0 0,1-1 0 0 0,-1 0 0 0 0,1 0 0 0 0,0 0 0 0 0,0 0 0 0 0,0 0 0 0 0,0 0 0 0 0,0-1 0 0 0,0 1 0 0 0,0 0 0 0 0,0 0 1 0 0,0-1-1 0 0,0 1 0 0 0,0 0 0 0 0,0-1 0 0 0,0 1 0 0 0,0-1 0 0 0,1 1 0 0 0,-1-1 0 0 0,0 0 0 0 0,0 0 0 0 0,1 1 0 0 0,1-1 0 0 0,0 0 265 0 0,2 1-144 0 0,15 0 24 0 0,1-1 0 0 0,0 0 0 0 0,-1-2 0 0 0,24-4 0 0 0,4 1 22 0 0,-38 3-117 0 0,1 1 0 0 0,-1-1 1 0 0,17-6-1 0 0,-19 5-56 0 0,1 0 1 0 0,-1 1-1 0 0,16-1 0 0 0,32 2 93 0 0,-10-4-48 0 0,-24 4-56 0 0,-17 4-14 0 0,0-1-2 0 0,14 0 13 0 0,-19-2-9 0 0,1 0 1 0 0,0 0-1 0 0,-1 0 0 0 0,1 0 1 0 0,0 0-1 0 0,-1 1 1 0 0,1-1-1 0 0,0 0 0 0 0,-1 0 1 0 0,1 1-1 0 0,0-1 0 0 0,-1 0 1 0 0,1 1-1 0 0,-1-1 1 0 0,1 1-1 0 0,-1-1 0 0 0,2 2 1 0 0,1 6 10 0 0,4 8-16 0 0,4-6 3 0 0,-5 1 0 0 0,-8 2 0 0 0,1 6 0 0 0,1-17-7 0 0,0 1 1 0 0,1-1-1 0 0,-1 0 0 0 0,0 1 0 0 0,0-1 0 0 0,-1 1 0 0 0,1-1 1 0 0,0 1-1 0 0,-1-1 0 0 0,0 0 0 0 0,1 1 0 0 0,-1-1 0 0 0,0 0 1 0 0,0 0-1 0 0,-3 5 0 0 0,-26 29-159 0 0,19-24 140 0 0,-3 1-29 0 0,-23 18-1 0 0,24-21 44 0 0,1 1 0 0 0,-22 22 0 0 0,29-27 12 0 0,0 0 0 0 0,-1-1 0 0 0,0 0 0 0 0,0 0 0 0 0,0 0 0 0 0,0-1 0 0 0,-1 0 0 0 0,1 0 0 0 0,-9 3 0 0 0,-6 6 0 0 0,-15 36 0 0 0,28-36 0 0 0,2 4 11 0 0,6-17-10 0 0,0 0 0 0 0,0 0 0 0 0,0 0 0 0 0,0 1 0 0 0,0-1 0 0 0,0 0 0 0 0,0 0 0 0 0,0 0 0 0 0,0 0 0 0 0,-1 0 0 0 0,1 1 0 0 0,0-1 0 0 0,0 0 0 0 0,0 0 0 0 0,0 0 0 0 0,0 0 0 0 0,0 0 0 0 0,0 1 0 0 0,0-1 0 0 0,0 0 0 0 0,0 0 0 0 0,0 0 0 0 0,0 0 0 0 0,0 0 0 0 0,0 1 0 0 0,1-1 0 0 0,-1 0 0 0 0,0 0 0 0 0,0 0 0 0 0,0 0 1 0 0,0 0-1 0 0,0 1 0 0 0,0-1 0 0 0,0 0 0 0 0,0 0 0 0 0,0 0 0 0 0,1 0 0 0 0,-1 0 0 0 0,0 0 0 0 0,0 0 0 0 0,0 1 0 0 0,9 5 20 0 0,-7-4 328 0 0,37 7 189 0 0,-16-12-379 0 0,0 0 1 0 0,0-1-1 0 0,-1-2 1 0 0,44-16-1 0 0,-19 7-62 0 0,16-5-29 0 0,114-52 0 0 0,-112 43-351 0 0,-41 19-50 0 0,1 0-1 0 0,-1-2 1 0 0,-1-1 0 0 0,38-28 0 0 0,51-50-743 0 0,17-1-11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22:49.013"/>
    </inkml:context>
    <inkml:brush xml:id="br0">
      <inkml:brushProperty name="width" value="0.1" units="cm"/>
      <inkml:brushProperty name="height" value="0.1" units="cm"/>
      <inkml:brushProperty name="color" value="#AB008B"/>
    </inkml:brush>
  </inkml:definitions>
  <inkml:trace contextRef="#ctx0" brushRef="#br0">19 0 3224 0 0,'-8'11'13386'0'0,"8"-8"-13261"0"0,0 1 0 0 0,0-1 0 0 0,-1 0 0 0 0,1 1 0 0 0,-1-1-1 0 0,0 0 1 0 0,0 0 0 0 0,-2 4 0 0 0,2-4-19 0 0,1 0 0 0 0,-1 0-1 0 0,1 1 1 0 0,-1-1 0 0 0,1 0 0 0 0,0 0 0 0 0,0 0-1 0 0,0 1 1 0 0,1 4 0 0 0,0 6 705 0 0,6 11 1457 0 0,-6-21-1694 0 0,1-3-357 0 0,3 0-149 0 0,0 1 1 0 0,0-1 0 0 0,1 0-1 0 0,-1 0 1 0 0,0 0-1 0 0,1-1 1 0 0,-1 0-1 0 0,0 0 1 0 0,1-1-1 0 0,-1 1 1 0 0,0-1-1 0 0,9-2 1 0 0,6-4 13 0 0,38-17 0 0 0,-14 6 3 0 0,-12 6-73 0 0,1 1 0 0 0,0 3 0 0 0,41-7 1 0 0,-52 12-9 0 0,1 2 1 0 0,-1 0 0 0 0,0 1 0 0 0,1 1-1 0 0,41 7 1 0 0,-37-3-2 0 0,-15-3-6 0 0,0 0 0 0 0,-1 1 0 0 0,1 1 0 0 0,-1 0 0 0 0,14 6 1 0 0,-24-9-15 0 0,0-1 0 0 0,0 1 1 0 0,0-1-1 0 0,-1 1 1 0 0,1-1-1 0 0,0 1 1 0 0,0 0-1 0 0,0 0 1 0 0,0-1-1 0 0,0 1 0 0 0,-1 0 1 0 0,1 0-1 0 0,0 0 1 0 0,-1 0-1 0 0,1 0 1 0 0,-1-1-1 0 0,1 1 1 0 0,-1 0-1 0 0,1 0 0 0 0,-1 1 1 0 0,0-1-1 0 0,1 0 1 0 0,-1 0-1 0 0,0 0 1 0 0,0 0-1 0 0,0 0 1 0 0,0 0-1 0 0,0 0 0 0 0,0 0 1 0 0,0 0-1 0 0,0 0 1 0 0,0 1-1 0 0,-1-1 1 0 0,1 1-1 0 0,-2 5-29 0 0,-1-1-1 0 0,1 0 1 0 0,-1 1-1 0 0,-5 7 1 0 0,4-7-29 0 0,-5 8 35 0 0,-2 1 1 0 0,0-1-1 0 0,0-1 0 0 0,-1 0 1 0 0,-1-1-1 0 0,-1 0 0 0 0,-22 17 1 0 0,14-13 27 0 0,1 2 0 0 0,-21 24 0 0 0,24-23 6 0 0,-1-1 0 0 0,-24 18 0 0 0,10-15 20 0 0,21-14-1 0 0,0 0-1 0 0,0 1 1 0 0,-17 18-1 0 0,18-11 12 0 0,10-16-23 0 0,1 0 1 0 0,0 1 0 0 0,0-1-1 0 0,0 0 1 0 0,0 0 0 0 0,0 0 0 0 0,0 1-1 0 0,0-1 1 0 0,0 0 0 0 0,0 0-1 0 0,0 1 1 0 0,0-1 0 0 0,0 0-1 0 0,0 0 1 0 0,0 1 0 0 0,0-1 0 0 0,0 0-1 0 0,0 0 1 0 0,0 0 0 0 0,0 1-1 0 0,0-1 1 0 0,0 0 0 0 0,1 0-1 0 0,-1 0 1 0 0,0 1 0 0 0,0-1 0 0 0,0 0-1 0 0,0 0 1 0 0,0 0 0 0 0,1 1-1 0 0,-1-1 1 0 0,0 0 0 0 0,19 0 126 0 0,-15 0-102 0 0,43 0 118 0 0,-21 1-63 0 0,0-1 0 0 0,0-1 1 0 0,-1-1-1 0 0,28-6 0 0 0,-13-1 47 0 0,0 3 0 0 0,1 1 0 0 0,45 1 0 0 0,-57 4-58 0 0,1 1-1 0 0,-1 2 0 0 0,41 8 1 0 0,-70-11-65 0 0,1 1 0 0 0,0-1 0 0 0,0 1 0 0 0,-1-1 1 0 0,1 1-1 0 0,-1-1 0 0 0,1 1 0 0 0,0 0 1 0 0,-1-1-1 0 0,1 1 0 0 0,-1 0 0 0 0,1-1 0 0 0,-1 1 1 0 0,0 0-1 0 0,1 0 0 0 0,-1-1 0 0 0,0 1 1 0 0,0 0-1 0 0,1 0 0 0 0,-1 0 0 0 0,0 0 0 0 0,0 0 1 0 0,0 1 7 0 0,2 2-15 0 0,-1 1 0 0 0,0-1 1 0 0,0 1-1 0 0,-1-1 0 0 0,1 1 0 0 0,-1-1 0 0 0,0 1 1 0 0,0 0-1 0 0,-1-1 0 0 0,1 1 0 0 0,-1-1 0 0 0,0 0 1 0 0,0 1-1 0 0,0-1 0 0 0,-1 1 0 0 0,0-1 1 0 0,0 0-1 0 0,0 0 0 0 0,0 0 0 0 0,-5 6 0 0 0,-4 5 22 0 0,-1 0 0 0 0,-1-1 0 0 0,-22 20-1 0 0,25-25 3 0 0,-131 113-8 0 0,121-106-10 0 0,-181 125-352 0 0,167-121-232 0 0,-73 40 1095 0 0,50-38-2315 0 0,43-18-80 0 0,0 0-1 0 0,-19 1 1 0 0,-14 0-5269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0:49.598"/>
    </inkml:context>
    <inkml:brush xml:id="br0">
      <inkml:brushProperty name="width" value="0.1" units="cm"/>
      <inkml:brushProperty name="height" value="0.1" units="cm"/>
      <inkml:brushProperty name="color" value="#AB008B"/>
    </inkml:brush>
  </inkml:definitions>
  <inkml:trace contextRef="#ctx0" brushRef="#br0">2853 434 6104 0 0,'0'0'548'0'0,"2"0"-328"0"0,8 4 426 0 0,-7-3 208 0 0,-1 0 39 0 0,22 11 6519 0 0,-24-14-7327 0 0,0 2-83 0 0,0-1 1 0 0,0 1-1 0 0,-1-1 0 0 0,1 1 0 0 0,0-1 0 0 0,0 1 1 0 0,0-1-1 0 0,0 1 0 0 0,-1-1 0 0 0,1 1 0 0 0,0-1 0 0 0,0 1 1 0 0,-1-1-1 0 0,1 1 0 0 0,0-1 0 0 0,-1 1 0 0 0,1 0 1 0 0,-1-1-1 0 0,1 1 0 0 0,-1-1 0 0 0,1 1 0 0 0,0 0 1 0 0,-1 0-1 0 0,1-1 0 0 0,-1 1 0 0 0,1 0 0 0 0,-1 0 1 0 0,1 0-1 0 0,-1-1 0 0 0,0 1 0 0 0,0 0-1 0 0,-14-15-1 0 0,13 13 0 0 0,0 0 0 0 0,1 0 0 0 0,-1 0 0 0 0,0 1 0 0 0,0-1 0 0 0,0 1 0 0 0,0-1 0 0 0,0 1 0 0 0,0-1 0 0 0,-1 1 0 0 0,-3-1 0 0 0,-63-21 138 0 0,65 21-108 0 0,0 1 0 0 0,-1 0 1 0 0,1 1-1 0 0,-1-1 0 0 0,1 1 1 0 0,-1 0-1 0 0,-5 1 1 0 0,5-1 27 0 0,0 0 1 0 0,0 0 0 0 0,-1 0 0 0 0,1-1 0 0 0,0 0 0 0 0,-10-2-1 0 0,7 0 44 0 0,-1 1-1 0 0,0 1 0 0 0,0-1 1 0 0,0 1-1 0 0,-15 1 0 0 0,18-1-41 0 0,0 1-1 0 0,0-1 0 0 0,0-1 0 0 0,-9-2 0 0 0,9 2 3 0 0,0 0-1 0 0,0 1 1 0 0,-1 0 0 0 0,-10-1-1 0 0,-14 1 366 0 0,-56-11-1 0 0,44 5-163 0 0,-41 5 137 0 0,45-3-264 0 0,0 2 0 0 0,-49 2 0 0 0,54 1-148 0 0,19 1 43 0 0,1 1-1 0 0,-27 5 0 0 0,27-3 1 0 0,0-1 0 0 0,-29 1 0 0 0,-128 5 137 0 0,170-9-168 0 0,-45 3 52 0 0,27-2-32 0 0,0 0 0 0 0,0 1 0 0 0,-25 7 0 0 0,-18 3-20 0 0,43-9 0 0 0,0 1 0 0 0,-20 7 0 0 0,5-1 0 0 0,-17 8 0 0 0,37-12 0 0 0,-29 8 0 0 0,30-11 0 0 0,0 1 0 0 0,-22 11 0 0 0,-52 22 13 0 0,66-29-5 0 0,0 1 0 0 0,1 0 0 0 0,0 1 1 0 0,-19 14-1 0 0,32-20 10 0 0,1 0 0 0 0,-1-1 0 0 0,0 0 0 0 0,-1 0 0 0 0,1 0 0 0 0,0-1 0 0 0,-13 2 0 0 0,19-4-16 0 0,0 1 1 0 0,0-1 0 0 0,0 0-1 0 0,-1 0 1 0 0,1 0-1 0 0,0 1 1 0 0,0-1 0 0 0,0 1-1 0 0,0-1 1 0 0,0 1-1 0 0,0-1 1 0 0,0 1 0 0 0,0 0-1 0 0,0-1 1 0 0,0 1-1 0 0,0 0 1 0 0,-1 1 0 0 0,1 0-1 0 0,-1-1 1 0 0,0 1 0 0 0,0-1 0 0 0,0 1-1 0 0,0-1 1 0 0,0 1 0 0 0,0-1 0 0 0,0 0-1 0 0,0 0 1 0 0,0 0 0 0 0,-1-1 0 0 0,-2 2-1 0 0,2-1-2 0 0,0 0 0 0 0,1 1 0 0 0,0-1 0 0 0,-1 1 0 0 0,1 0 0 0 0,0-1 0 0 0,0 1 0 0 0,-4 4 0 0 0,-11 9 0 0 0,-17 21 0 0 0,31-34 5 0 0,0 1 0 0 0,1-1-1 0 0,0 1 1 0 0,-1 0 0 0 0,1 0-1 0 0,0 0 1 0 0,-3 6 0 0 0,-10 13 21 0 0,6-15-2 0 0,0 0-1 0 0,0 0 0 0 0,-11 5 1 0 0,12-8-2 0 0,0 0 0 0 0,1 1 0 0 0,0 0 1 0 0,0 0-1 0 0,0 1 0 0 0,-7 8 1 0 0,-7 10 57 0 0,-33 27 1 0 0,33-32-33 0 0,1 1 0 0 0,-22 26 0 0 0,-2 8 44 0 0,-24 33 144 0 0,40-50-139 0 0,19-26-70 0 0,0 0 0 0 0,1 1 0 0 0,-7 13 0 0 0,-15 20 28 0 0,22-35-32 0 0,1 0 1 0 0,0 0 0 0 0,-9 19 0 0 0,-11 24 88 0 0,19-40-66 0 0,0 1-1 0 0,2 0 0 0 0,-10 26 0 0 0,11-26 69 0 0,0 1 0 0 0,-14 25 0 0 0,12-27 191 0 0,-11 30 0 0 0,2-3-402 0 0,11-30 61 0 0,1 0-1 0 0,1 0 1 0 0,-4 14-1 0 0,3 4 133 0 0,4-22-78 0 0,0 0 0 0 0,-1 0 1 0 0,0 0-1 0 0,-1 0 0 0 0,1-1 0 0 0,-1 1 0 0 0,0 0 0 0 0,-1-1 0 0 0,-3 7 1 0 0,0 0 26 0 0,-1 1 0 0 0,-6 24 0 0 0,-1-2 1 0 0,-28 97 216 0 0,29-84-161 0 0,9-5-11 0 0,-3-18-51 0 0,-5 50 0 0 0,-1 4-5 0 0,10-62-12 0 0,-2 33 0 0 0,5-34-7 0 0,-2 0-1 0 0,-3 20 1 0 0,-1-2-15 0 0,2 2 0 0 0,1-1 0 0 0,3 54 0 0 0,0-46 0 0 0,6 16 0 0 0,-3-40 0 0 0,1 29 0 0 0,-3-37 13 0 0,0 1-1 0 0,1-1 1 0 0,4 17-1 0 0,-3-16 5 0 0,0-1 0 0 0,-1 1 0 0 0,0 17 0 0 0,-1-22-15 0 0,-1 0 1 0 0,1 0-1 0 0,1 0 1 0 0,3 13 0 0 0,3 14-6 0 0,-7-29 3 0 0,1 1 0 0 0,-1-1 0 0 0,1 0 0 0 0,0 0 0 0 0,1 0 0 0 0,0 0 0 0 0,6 9 0 0 0,8 16 0 0 0,-15-25 0 0 0,-1-2 0 0 0,0 0 0 0 0,1 0 0 0 0,-1-1 0 0 0,1 1 0 0 0,-1-1 0 0 0,1 1 0 0 0,2 2 0 0 0,27 35 0 0 0,-30-37 2 0 0,1-1 0 0 0,-1 1 0 0 0,0-1 0 0 0,1 1 1 0 0,-1-1-1 0 0,-1 1 0 0 0,1 0 0 0 0,0 0 0 0 0,0-1 0 0 0,-1 1 0 0 0,0 0 0 0 0,0 4 0 0 0,4 17 25 0 0,24 63 37 0 0,-23-68-60 0 0,1-1 0 0 0,12 24 0 0 0,-7-19-6 0 0,54 144 2 0 0,-61-158 15 0 0,0-1 1 0 0,0 0-1 0 0,8 11 0 0 0,-8-13 2 0 0,1 0 1 0 0,-2 1 0 0 0,1-1 0 0 0,-1 1-1 0 0,3 8 1 0 0,-4-7-9 0 0,0 0 0 0 0,1 0 1 0 0,0-1-1 0 0,1 1 0 0 0,0-1 0 0 0,8 13 1 0 0,-1-1-10 0 0,-3-8-32 0 0,1 0 0 0 0,-1 0 0 0 0,14 12 0 0 0,15 19-56 0 0,-13-20 217 0 0,-19-19-81 0 0,-1 1 1 0 0,1-1-1 0 0,-1 1 0 0 0,0 1 1 0 0,4 5-1 0 0,-4-1 76 0 0,5 5 219 0 0,-8-13-471 0 0,15 11-112 0 0,25 24 218 0 0,-28-24 22 0 0,3-5 12 0 0,0-2 27 0 0,-10-3-20 0 0,1 0 1 0 0,0 0-1 0 0,-1 0 1 0 0,11 0-1 0 0,-17-2-16 0 0,1 0-1 0 0,-1 0 1 0 0,1 0-1 0 0,0 0 1 0 0,-1 0-1 0 0,1 0 1 0 0,-1 0-1 0 0,1 0 1 0 0,-1 0-1 0 0,1 1 0 0 0,0-1 1 0 0,-1 0-1 0 0,1 0 1 0 0,-1 0-1 0 0,1 1 1 0 0,-1-1-1 0 0,1 0 1 0 0,-1 1-1 0 0,1-1 1 0 0,-1 0-1 0 0,1 1 1 0 0,-1-1-1 0 0,0 1 1 0 0,1-1-1 0 0,-1 1 1 0 0,1-1-1 0 0,-1 1 1 0 0,1 0-1 0 0,0 1 5 0 0,0-1 0 0 0,0 1 1 0 0,0 0-1 0 0,1-1 0 0 0,-1 0 0 0 0,1 1 0 0 0,-1-1 0 0 0,1 0 0 0 0,0 1 1 0 0,0-1-1 0 0,-1 0 0 0 0,1 0 0 0 0,0-1 0 0 0,0 1 0 0 0,0 0 0 0 0,3 0 1 0 0,37 4 77 0 0,-23 1-42 0 0,2 7-32 0 0,-12-12-9 0 0,1-1 6 0 0,-6 2 35 0 0,8 5-33 0 0,1-3-10 0 0,-2 6 0 0 0,4-7 11 0 0,-9-3 32 0 0,3 0-22 0 0,40 3 177 0 0,-33 0-135 0 0,2 0-52 0 0,28 2 42 0 0,-13 1-53 0 0,-12-4 0 0 0,0-1 0 0 0,37-2 0 0 0,-12-1 0 0 0,81 2 0 0 0,-79-4 0 0 0,63-1 0 0 0,-49 1 0 0 0,63 5 0 0 0,-34 1 0 0 0,124-12 0 0 0,-202 9 0 0 0,-1 0 0 0 0,1 0 0 0 0,14-5 0 0 0,-24 6 0 0 0,0 0 0 0 0,0-1 0 0 0,0 1 0 0 0,0 1 0 0 0,0-1 0 0 0,0 0 0 0 0,0 1 0 0 0,0-1 0 0 0,5 3 0 0 0,-5-2 0 0 0,0 0 0 0 0,0 0 0 0 0,0-1 0 0 0,0 1 0 0 0,0-1 0 0 0,0 0 0 0 0,0 0 0 0 0,0 0 0 0 0,0 0 0 0 0,6-1 0 0 0,9-4 9 0 0,1 2 0 0 0,0-1 1 0 0,1 2-1 0 0,-1 1 0 0 0,0 0 0 0 0,35 4 0 0 0,-21 6-9 0 0,-27-6 0 0 0,0-1 0 0 0,1-1 0 0 0,-1 1 0 0 0,1-1 0 0 0,13 1 0 0 0,29-4 0 0 0,-27 1 0 0 0,0 0 0 0 0,28 4 0 0 0,35 3 0 0 0,-60-5 0 0 0,-1 1 0 0 0,37 7 0 0 0,-35-5 16 0 0,0 0 1 0 0,45-1-1 0 0,10 1-10 0 0,-43-2-2 0 0,0-2 0 0 0,47-6 0 0 0,-66 5 23 0 0,44-7-15 0 0,30-1-14 0 0,6 7 2 0 0,78 3 0 0 0,-100 2-6 0 0,138-14 0 0 0,-158 11-30 0 0,-43 1 28 0 0,0-1 0 0 0,25-2 0 0 0,-12 0 8 0 0,1 0 0 0 0,47 5 0 0 0,-41-1 0 0 0,39-2 0 0 0,95-6 0 0 0,-17-4 54 0 0,143-1-44 0 0,-213 8-26 0 0,-49 1 0 0 0,1 1 0 0 0,63 7 0 0 0,-55-1 16 0 0,72 1 0 0 0,-14 4 0 0 0,-42-11 0 0 0,128 6 0 0 0,-107-1 24 0 0,-45-4-4 0 0,42 7 0 0 0,-40 0-20 0 0,-27-4 0 0 0,1-1 0 0 0,-1-1 0 0 0,1 1 0 0 0,0-2 0 0 0,0 1 0 0 0,0-1 0 0 0,16-2 0 0 0,17-3 0 0 0,49 0 0 0 0,39-4 0 0 0,-87 4 0 0 0,46-10 0 0 0,-70 12 10 0 0,1 0 1 0 0,37-1-1 0 0,-40 4-2 0 0,1-1 0 0 0,0-1 1 0 0,28-7-1 0 0,13-2-10 0 0,-5 2 15 0 0,-47 7-3 0 0,0-1 1 0 0,0 0-1 0 0,11-6 1 0 0,3-2 0 0 0,13-4-12 0 0,-12 5 5 0 0,-1 2 0 0 0,35-10 0 0 0,-47 15 11 0 0,0 0 0 0 0,-1-1-1 0 0,1 0 1 0 0,-1 0 0 0 0,0-1 0 0 0,0 0 0 0 0,0 0 0 0 0,-1-1 0 0 0,0 0 0 0 0,0 0-1 0 0,0 0 1 0 0,9-14 0 0 0,-4 7 37 0 0,6-12 52 0 0,-10 8-104 0 0,-5 13 0 0 0,-2 1 0 0 0,1-1 0 0 0,0 0 0 0 0,-1 0 0 0 0,0 0 0 0 0,1 0 0 0 0,-1-5 0 0 0,1 4 5 0 0,-1-1-1 0 0,1 1 1 0 0,-1 1-1 0 0,1-1 1 0 0,4-6 0 0 0,-4 7-1 0 0,0 0 0 0 0,0 0 0 0 0,-1 0 0 0 0,1 0 0 0 0,-1 0 0 0 0,0 0 0 0 0,0-1 0 0 0,1-6 0 0 0,1-12 22 0 0,-3 20-21 0 0,1 0-1 0 0,-1 0 1 0 0,1 0 0 0 0,-1 0 0 0 0,0 0 0 0 0,0 0-1 0 0,-1-4 1 0 0,-10-89-5 0 0,-4-12 0 0 0,11 48 2 0 0,2 15 49 0 0,0-49-39 0 0,15-144 0 0 0,-5 100 55 0 0,-5-124-67 0 0,-5 140 0 0 0,2 40-7 0 0,7-224-78 0 0,-5 223-53 0 0,-2 49 106 0 0,4-34 1 0 0,2-5 167 0 0,-4-79 0 0 0,-2 90-147 0 0,-8-126 11 0 0,3-26 0 0 0,4 193 5 0 0,-1 0-1 0 0,-8-31 1 0 0,-1-20 45 0 0,9 57-50 0 0,0 1 0 0 0,-6-17 0 0 0,-4-26 0 0 0,8 39-14 0 0,0 1-1 0 0,-12-33 0 0 0,9 32-50 0 0,-14-37-153 0 0,-13-45 376 0 0,31 86-134 0 0,-2 0 0 0 0,0 1 1 0 0,-8-18-1 0 0,-8-27-24 0 0,11 24 0 0 0,6 23 0 0 0,0 0 0 0 0,0 0 0 0 0,1-1 0 0 0,-3-18 0 0 0,4 21 0 0 0,0 0 0 0 0,-1-1 0 0 0,0 1 0 0 0,0 1 0 0 0,-1-1 0 0 0,0 0 0 0 0,-1 1 0 0 0,0 0 0 0 0,0 0 0 0 0,0 1 0 0 0,-1-1 0 0 0,-1 1 0 0 0,-12-11 0 0 0,13 15 0 0 0,-16-17 0 0 0,18 16 0 0 0,-1 1 0 0 0,0-1 0 0 0,1 1 0 0 0,-1 0 0 0 0,-1 0 1 0 0,1 0-1 0 0,0 1 0 0 0,-1 0 0 0 0,1 0 0 0 0,-1 0 0 0 0,-9-1 0 0 0,-29-10-12 0 0,27 2-27 0 0,15 9 38 0 0,0 1 0 0 0,0-1-1 0 0,0 1 1 0 0,0-1 0 0 0,-1 1 0 0 0,1 0 0 0 0,0 0 0 0 0,-1 0 0 0 0,1 0-1 0 0,-1 0 1 0 0,-2 0 0 0 0,-11-2-7 0 0,0-1 0 0 0,0-1 0 0 0,1-1 0 0 0,-18-8 0 0 0,17 7-16 0 0,10 5 18 0 0,1 0 0 0 0,-1 1 0 0 0,1 0 0 0 0,-1 0 0 0 0,1 1 0 0 0,-9-1 0 0 0,7 1-17 0 0,-1 0 0 0 0,1-1 1 0 0,-15-3-1 0 0,-29-5 40 0 0,-7-2 19 0 0,33 4-35 0 0,-1 2-1 0 0,-41-4 1 0 0,11 3-14 0 0,29 3-1 0 0,1 2-1 0 0,-41 3 0 0 0,5 0 6 0 0,-202 3 9 0 0,204-3 23 0 0,31-1-9 0 0,-41-2 0 0 0,4-2-87 0 0,0 3 1 0 0,-71 9-1 0 0,-47 1 3 0 0,151-11 129 0 0,-34-7 0 0 0,40 4-23 0 0,1 2 0 0 0,0 0-1 0 0,-33 3 1 0 0,-3 1-40 0 0,0-2 0 0 0,-98-14 0 0 0,67-1-32 0 0,-15-1 12 0 0,28 10 24 0 0,-168-17 0 0 0,194 19 20 0 0,-61 3 0 0 0,-27-1 12 0 0,35-5-44 0 0,-129 9 0 0 0,133 11-16 0 0,-3 0-24 0 0,80-10 42 0 0,-49 11 0 0 0,48-7 12 0 0,-46 3 0 0 0,52-8-26 0 0,0 1-1 0 0,-1 1 1 0 0,1 0-1 0 0,0 2 1 0 0,-35 14 0 0 0,-4-5 7 0 0,48-13 18 0 0,0 1-1 0 0,0 0 1 0 0,0 0-1 0 0,0 1 0 0 0,1 1 1 0 0,-15 7-1 0 0,-51 44-656 0 0,76-55 438 0 0,-4-15-1617 0 0,6 6 1460 0 0,1 0-1 0 0,0 0 1 0 0,1 0-1 0 0,-1 1 1 0 0,1-1 0 0 0,1 1-1 0 0,0 0 1 0 0,0 0-1 0 0,5-7 1 0 0,-4 5-2 0 0,18-33-1127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0:51.087"/>
    </inkml:context>
    <inkml:brush xml:id="br0">
      <inkml:brushProperty name="width" value="0.1" units="cm"/>
      <inkml:brushProperty name="height" value="0.1" units="cm"/>
      <inkml:brushProperty name="color" value="#AB008B"/>
    </inkml:brush>
  </inkml:definitions>
  <inkml:trace contextRef="#ctx0" brushRef="#br0">1 1 2304 0 0,'15'0'6570'0'0,"-2"0"-1366"0"0,-9 0-5044 0 0,-2 0 221 0 0,0 0 0 0 0,1 0 1 0 0,-1 1-1 0 0,0-1 0 0 0,0 1 0 0 0,1 0 0 0 0,-1 0 0 0 0,0 0 0 0 0,0 0 0 0 0,0 0 0 0 0,0 0 0 0 0,0 0 1 0 0,0 1-1 0 0,2 2 0 0 0,8 14-807 0 0,6 38 738 0 0,-15-47-231 0 0,-1 1-1 0 0,0 0 1 0 0,-1 0 0 0 0,0-1 0 0 0,-1 1 0 0 0,0 0-1 0 0,0 0 1 0 0,-4 20 0 0 0,1 16 148 0 0,-5 69 113 0 0,0-5-163 0 0,7 175-50 0 0,1 240 127 0 0,-1-217-151 0 0,-2-96-3 0 0,-12 545-306 0 0,8-113 413 0 0,8-396-453 0 0,-1-186 226 0 0,13 300 278 0 0,-5-244-473 0 0,4 29-184 0 0,-11-109-60 0 0,-1-34 57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0:51.759"/>
    </inkml:context>
    <inkml:brush xml:id="br0">
      <inkml:brushProperty name="width" value="0.1" units="cm"/>
      <inkml:brushProperty name="height" value="0.1" units="cm"/>
      <inkml:brushProperty name="color" value="#AB008B"/>
    </inkml:brush>
  </inkml:definitions>
  <inkml:trace contextRef="#ctx0" brushRef="#br0">662 1 2760 0 0,'2'0'9204'0'0,"20"0"-5199"0"0,-20 0-3259 0 0,1 0-498 0 0,-3 0-225 0 0,1 0-1 0 0,-1 0 1 0 0,1 0-1 0 0,-1 0 0 0 0,1 0 1 0 0,-1 0-1 0 0,1 0 1 0 0,-1 0-1 0 0,1 0 0 0 0,-1 0 1 0 0,1 0-1 0 0,-1 0 0 0 0,1 1 1 0 0,-1-1-1 0 0,1 0 1 0 0,-1 0-1 0 0,0 1 0 0 0,1-1 1 0 0,-1 0-1 0 0,1 1 0 0 0,-1-1 1 0 0,0 0-1 0 0,1 1 1 0 0,-1-1-1 0 0,0 1 0 0 0,1-1 1 0 0,-1 0-1 0 0,0 1 1 0 0,0-1-1 0 0,1 1 0 0 0,-1-1 1 0 0,0 1-1 0 0,0-1 0 0 0,0 1 1 0 0,0-1-1 0 0,0 1 1 0 0,1 0-1 0 0,-2 2 171 0 0,1-1 0 0 0,0 1 0 0 0,-1-1 1 0 0,1 1-1 0 0,-1-1 0 0 0,1 1 0 0 0,-1-1 0 0 0,-2 4 0 0 0,-3 6 636 0 0,-1 0 0 0 0,-10 14 0 0 0,6-12-829 0 0,0 0 0 0 0,0 0 0 0 0,-1-1 0 0 0,-18 14 0 0 0,-5 5-15 0 0,-44 53-1 0 0,18-16-13 0 0,28-32 13 0 0,3 1-1 0 0,1 2 0 0 0,-33 61 0 0 0,13-21 8 0 0,40-67 3 0 0,-1 0 0 0 0,-1 0 1 0 0,-18 16-1 0 0,-14 17-24 0 0,35-36 1 0 0,0 0-1 0 0,0-1 1 0 0,-15 12-1 0 0,22-20-2 0 0,-1 1 1 0 0,1-1-1 0 0,-1 0 0 0 0,1 0 0 0 0,-1 1 0 0 0,0-1 0 0 0,1 0 0 0 0,-1 0 1 0 0,0-1-1 0 0,0 1 0 0 0,0 0 0 0 0,0 0 0 0 0,0-1 0 0 0,0 0 0 0 0,0 1 1 0 0,0-1-1 0 0,0 0 0 0 0,0 0 0 0 0,0 0 0 0 0,0 0 0 0 0,0 0 0 0 0,0 0 1 0 0,0-1-1 0 0,0 1 0 0 0,0-1 0 0 0,0 1 0 0 0,0-1 0 0 0,0 0 1 0 0,-2-1-1 0 0,3 1-38 0 0,1 0 0 0 0,-1 0 1 0 0,0 0-1 0 0,0 0 0 0 0,1 0 1 0 0,-1 0-1 0 0,1-1 0 0 0,-1 1 1 0 0,1 0-1 0 0,-1 0 0 0 0,1-1 1 0 0,0 1-1 0 0,0 0 0 0 0,-1-1 1 0 0,1 1-1 0 0,0 0 0 0 0,0-1 1 0 0,0 1-1 0 0,1 0 0 0 0,-1-3 1 0 0,0-3-878 0 0,0-31-5740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0:52.144"/>
    </inkml:context>
    <inkml:brush xml:id="br0">
      <inkml:brushProperty name="width" value="0.1" units="cm"/>
      <inkml:brushProperty name="height" value="0.1" units="cm"/>
      <inkml:brushProperty name="color" value="#AB008B"/>
    </inkml:brush>
  </inkml:definitions>
  <inkml:trace contextRef="#ctx0" brushRef="#br0">1 1 15896 0 0,'1'2'727'0'0,"14"27"232"0"0,-1 1-1 0 0,-2 1 0 0 0,10 33 1 0 0,0 31 1582 0 0,-19-79-2243 0 0,1 1 0 0 0,11 27 0 0 0,3 9 20 0 0,-11-34-306 0 0,0-1-1 0 0,2 0 1 0 0,0 0 0 0 0,1-1 0 0 0,0 0-1 0 0,2-1 1 0 0,14 17 0 0 0,9 13-5 0 0,2-5-176 0 0,-29-33 79 0 0,-1 0-1 0 0,1 0 1 0 0,7 13 0 0 0,0 2-541 0 0,0 0 1 0 0,27 29 0 0 0,-16-25-722 0 0,-3-1-51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1:51.326"/>
    </inkml:context>
    <inkml:brush xml:id="br0">
      <inkml:brushProperty name="width" value="0.1" units="cm"/>
      <inkml:brushProperty name="height" value="0.1" units="cm"/>
      <inkml:brushProperty name="color" value="#AB008B"/>
    </inkml:brush>
  </inkml:definitions>
  <inkml:trace contextRef="#ctx0" brushRef="#br0">1165 1818 1840 0 0,'28'0'6698'0'0,"-76"10"-3844"0"0,44-9-2782 0 0,1 0 1 0 0,0 0 0 0 0,0 0-1 0 0,0 1 1 0 0,1-1 0 0 0,-1 1-1 0 0,0-1 1 0 0,0 1 0 0 0,-4 4-1 0 0,5-3 266 0 0,-7-2-96 0 0,1 0 0 0 0,-1 0 0 0 0,1 1 0 0 0,-10 3 0 0 0,4 0 213 0 0,10-5 64 0 0,3 0-486 0 0,1 0 1 0 0,-1 0 0 0 0,1 0 0 0 0,-1 0 0 0 0,0 0 0 0 0,1 0 0 0 0,-1 0 0 0 0,0 0 0 0 0,1 0 0 0 0,-1 0 0 0 0,0 0 0 0 0,1 0-1 0 0,-1 1 1 0 0,1-1 0 0 0,-1 0 0 0 0,0 0 0 0 0,1 1 0 0 0,-1-1 0 0 0,-11 4 1101 0 0,-29 9-899 0 0,37-11-132 0 0,-2-4-28 0 0,-24-4 243 0 0,-1 1 0 0 0,-58-3-1 0 0,87 8-298 0 0,1 0 0 0 0,0 0-1 0 0,0 0 1 0 0,0 0 0 0 0,0 0-1 0 0,-1 0 1 0 0,1-1 0 0 0,0 1-1 0 0,0 0 1 0 0,0-1 0 0 0,0 1-1 0 0,0-1 1 0 0,-1 0 0 0 0,-8-3 44 0 0,-7 3 37 0 0,12 1-2 0 0,0-1 0 0 0,1 1-1 0 0,-1-1 1 0 0,0 0 0 0 0,0 0 0 0 0,-8-3-1 0 0,-56-18 570 0 0,67 21-610 0 0,-1-1 1 0 0,1 0-1 0 0,-1 1 0 0 0,1-1 0 0 0,0 0 0 0 0,0 0 0 0 0,-4-4 0 0 0,-10-8 85 0 0,10 11-100 0 0,0 0 7 0 0,0 0 0 0 0,0 0 0 0 0,1-1 0 0 0,-1 1 0 0 0,1-2 0 0 0,0 1 1 0 0,0 0-1 0 0,-7-9 0 0 0,5 6-23 0 0,0 0 0 0 0,-1 1-1 0 0,0 0 1 0 0,0 1 0 0 0,0 0 0 0 0,0 0 0 0 0,-1 0 0 0 0,0 1 0 0 0,-9-3 0 0 0,-32-17-10 0 0,-1-1 10 0 0,39 20-23 0 0,1 0 0 0 0,0 0 0 0 0,0-1 0 0 0,1-1 1 0 0,0 0-1 0 0,0 0 0 0 0,-11-12 0 0 0,14 13-4 0 0,0 0 0 0 0,0 0 0 0 0,0 0 0 0 0,-11-5 0 0 0,13 8 0 0 0,0 0 0 0 0,-1 0 0 0 0,1-1 0 0 0,0 0 0 0 0,1 0 0 0 0,-1 0 0 0 0,1-1 0 0 0,-1 1 0 0 0,1-1 0 0 0,-4-8 0 0 0,-1-3 16 0 0,-1 1 0 0 0,0 0 0 0 0,-24-27 0 0 0,34 42-15 0 0,-1-1 0 0 0,0 0 0 0 0,0 0 0 0 0,0 1 0 0 0,1-1 0 0 0,-1 0 0 0 0,0 0 0 0 0,1 0 0 0 0,-1 0-1 0 0,1 0 1 0 0,-1 0 0 0 0,1 0 0 0 0,-1 0 0 0 0,1 0 0 0 0,0 0 0 0 0,0 0 0 0 0,-1 0 0 0 0,1 0 0 0 0,0 0 0 0 0,0 0-1 0 0,0 0 1 0 0,0 0 0 0 0,0 0 0 0 0,1-2 0 0 0,-1 2 1 0 0,0 0 0 0 0,0 0 0 0 0,0-1 0 0 0,0 1-1 0 0,0 0 1 0 0,0 0 0 0 0,0-1 0 0 0,-1 1 0 0 0,1 0 0 0 0,0 0 0 0 0,-1 0-1 0 0,1-1 1 0 0,-1 1 0 0 0,1 0 0 0 0,-1 0 0 0 0,1 0 0 0 0,-1 0 0 0 0,0 0-1 0 0,0-1 1 0 0,-12-11 9 0 0,11 12-5 0 0,1-1 0 0 0,-1 1 0 0 0,0-1 0 0 0,1 1 0 0 0,-1-1 0 0 0,1 0 1 0 0,0 1-1 0 0,0-1 0 0 0,-1 0 0 0 0,1 0 0 0 0,0 0 0 0 0,1 0 0 0 0,-1 0 0 0 0,0 0 1 0 0,0 0-1 0 0,1 0 0 0 0,-1 0 0 0 0,1-3 0 0 0,0 2 12 0 0,-1 0 0 0 0,1-1 0 0 0,-1 1 0 0 0,0 0 0 0 0,0-1 0 0 0,0 1 0 0 0,0 0 0 0 0,-1 0 0 0 0,1 0 0 0 0,-1 0 0 0 0,-4-5 0 0 0,4 5 3 0 0,0 0 0 0 0,0 0 0 0 0,1 0 1 0 0,-1 0-1 0 0,1 0 0 0 0,-1 0 0 0 0,1 0 0 0 0,0 0 0 0 0,0-1 0 0 0,1 1 0 0 0,-2-7 0 0 0,2 5 8 0 0,-1 0-1 0 0,1 0 1 0 0,-1 1-1 0 0,-1-1 0 0 0,1 0 1 0 0,-1 0-1 0 0,-2-5 1 0 0,2 7-13 0 0,0-1 0 0 0,1 1 1 0 0,-1-1-1 0 0,1 0 0 0 0,0 0 1 0 0,0 1-1 0 0,1-1 0 0 0,-1 0 0 0 0,1 0 1 0 0,-1 0-1 0 0,1 0 0 0 0,1 0 1 0 0,-1 0-1 0 0,2-7 0 0 0,1-2 5 0 0,-1 1 0 0 0,0-1 0 0 0,0-25 0 0 0,-2 26-20 0 0,1 1 0 0 0,0-1 1 0 0,0 0-1 0 0,1 1 0 0 0,4-14 0 0 0,52-113 52 0 0,-56 132-53 0 0,1 1 0 0 0,0-1 0 0 0,0 0 0 0 0,0 1 0 0 0,1 0 0 0 0,0 0 0 0 0,0 0 0 0 0,8-8 0 0 0,18-24 0 0 0,-2-3 38 0 0,55-62-1 0 0,-78 96-25 0 0,0-1 1 0 0,0 0-1 0 0,6-12 1 0 0,-8 11-13 0 0,1 1 1 0 0,0 1 0 0 0,1-1-1 0 0,-1 1 1 0 0,10-10-1 0 0,8-2 3 0 0,-15 12 7 0 0,0 0 0 0 0,0 0 0 0 0,0 0 1 0 0,6-9-1 0 0,-4 2-1 0 0,-6 9-9 0 0,0 0 0 0 0,0-1 1 0 0,1 1-1 0 0,-1 0 0 0 0,1 1 0 0 0,0-1 0 0 0,0 0 0 0 0,5-2 0 0 0,84-63-2 0 0,-55 40 6 0 0,0 2 1 0 0,56-30-1 0 0,-82 50 12 0 0,0 0 1 0 0,13-12-1 0 0,-14 11 3 0 0,0 0 0 0 0,23-12 1 0 0,27-10 10 0 0,-29 13-2 0 0,1 1 0 0 0,0 2 0 0 0,1 1 0 0 0,63-14 0 0 0,-30 23-28 0 0,-46 1 0 0 0,-7 0 0 0 0,0 1 0 0 0,1 0 0 0 0,-1 1 0 0 0,1 1 0 0 0,22 2 0 0 0,60 19 0 0 0,-28-8 0 0 0,132 45 0 0 0,-113-30 0 0 0,-51-15 0 0 0,-1 2 0 0 0,0 1 0 0 0,-2 2 0 0 0,56 37 0 0 0,-27-1 0 0 0,-54-48 0 0 0,0 1 0 0 0,-1 0 0 0 0,0 0 0 0 0,0 1 0 0 0,-1 0 0 0 0,0 0 0 0 0,-1 1 0 0 0,8 13 0 0 0,21 33 0 0 0,19 36 0 0 0,-47-77 0 0 0,-1 0 0 0 0,0 0 0 0 0,-1 1 0 0 0,-1 0 0 0 0,3 15 0 0 0,-6-23 1 0 0,3 12 13 0 0,-1-1 0 0 0,0 1 0 0 0,-2 0 1 0 0,0 0-1 0 0,-1 0 0 0 0,-6 36 0 0 0,6-50-6 0 0,-7 27 45 0 0,-18 53 0 0 0,2-14-14 0 0,18-51-21 0 0,-1 0 0 0 0,-1 0-1 0 0,-1-1 1 0 0,-14 24 0 0 0,-3-2 0 0 0,-1 0 1 0 0,-3-2 0 0 0,-55 59-1 0 0,28-43 14 0 0,-101 74 0 0 0,111-95-32 0 0,31-22 0 0 0,0 0 0 0 0,-1-1 0 0 0,0-1 0 0 0,0 0 0 0 0,-2-1 0 0 0,-22 8 0 0 0,-9-3-89 0 0,1-2-1 0 0,-1-2 0 0 0,-53 3 1 0 0,-128-10-1308 0 0,127-4-629 0 0,45 1 663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1:52.447"/>
    </inkml:context>
    <inkml:brush xml:id="br0">
      <inkml:brushProperty name="width" value="0.1" units="cm"/>
      <inkml:brushProperty name="height" value="0.1" units="cm"/>
      <inkml:brushProperty name="color" value="#AB008B"/>
    </inkml:brush>
  </inkml:definitions>
  <inkml:trace contextRef="#ctx0" brushRef="#br0">18 202 2760 0 0,'0'2'11551'0'0,"-8"9"-7600"0"0,-2 0-3696 0 0,11-11-217 0 0,-1 1 1 0 0,0-1 0 0 0,1 1 0 0 0,-1-1-1 0 0,1 1 1 0 0,-1-1 0 0 0,1 1 0 0 0,-1-1-1 0 0,1 1 1 0 0,-1-1 0 0 0,1 0-1 0 0,0 1 1 0 0,-1-1 0 0 0,1 0 0 0 0,-1 0-1 0 0,1 1 1 0 0,0-1 0 0 0,-1 0 0 0 0,1 0-1 0 0,0 0 1 0 0,-1 0 0 0 0,2 0-1 0 0,7-1-12 0 0,1 0 0 0 0,-1-1-1 0 0,0 0 1 0 0,0-1 0 0 0,0 0-1 0 0,0 0 1 0 0,0-1-1 0 0,-1 0 1 0 0,1-1 0 0 0,10-7-1 0 0,-6 4-41 0 0,1 1 1 0 0,-1 0-1 0 0,18-6 0 0 0,-20 9 13 0 0,-1-1-1 0 0,1 0 1 0 0,13-9 0 0 0,26-14 5 0 0,72-33 7 0 0,-114 56-4 0 0,6 0 60 0 0,-12 5-43 0 0,0-1 0 0 0,0 0 1 0 0,1 1-1 0 0,-1-1 0 0 0,0 0 0 0 0,0 0 0 0 0,0 0 0 0 0,0-1 0 0 0,0 1 1 0 0,-1 0-1 0 0,1-1 0 0 0,2-1 0 0 0,5-7 38 0 0,-5 11-43 0 0,-3-1-12 0 0,-1 0 0 0 0,0 0 0 0 0,0 0 0 0 0,1 0 0 0 0,-1 0 0 0 0,0 0-1 0 0,1 0 1 0 0,-1 0 0 0 0,0 0 0 0 0,1 0 0 0 0,-1 0 0 0 0,0 0 0 0 0,1 0 0 0 0,-1 0 0 0 0,0 0 0 0 0,1 0 0 0 0,-1 0 0 0 0,0 0 0 0 0,0 0 0 0 0,1 0 0 0 0,-1 0 0 0 0,0 0 0 0 0,1-1 0 0 0,-1 1 0 0 0,0 0 0 0 0,0 0 0 0 0,1-1 0 0 0,0 1-42 0 0,9-4 324 0 0,-10 4-264 0 0,1 0-1 0 0,0 1 0 0 0,-1-1 0 0 0,1 0 0 0 0,-1 1 1 0 0,1-1-1 0 0,-1 1 0 0 0,1-1 0 0 0,-1 1 1 0 0,1-1-1 0 0,-1 1 0 0 0,1-1 0 0 0,-1 1 0 0 0,0 0 1 0 0,1-1-1 0 0,-1 1 0 0 0,0 0 0 0 0,1-1 0 0 0,-1 2 1 0 0,4 12-13 0 0,-5-4-10 0 0,-2 29 0 0 0,-4 9 0 0 0,7-41 1 0 0,0 1 6 0 0,0-1-1 0 0,0 1 1 0 0,-1-1 0 0 0,0 1-1 0 0,0-1 1 0 0,0 0-1 0 0,-4 9 1 0 0,-63 139 67 0 0,56-126-76 0 0,9-21 5 0 0,0 0-1 0 0,-1 1 1 0 0,0-1 0 0 0,-11 14-1 0 0,5-6 8 0 0,0-1 0 0 0,1 2 0 0 0,-12 28-1 0 0,-14 24 5 0 0,13-31-14 0 0,10-17 0 0 0,-22 32 0 0 0,0-2 0 0 0,31-48 5 0 0,-1 4 17 0 0,2 18 5 0 0,0-7-16 0 0,0-22-12 0 0,1 3 1 0 0,1-2-97 0 0,1-1-1 0 0,0 0 0 0 0,0 1 0 0 0,0-1 0 0 0,0 1 1 0 0,1 0-1 0 0,-1-1 0 0 0,1 1 0 0 0,0 0 0 0 0,0 0 1 0 0,3-4-1 0 0,-2 4-72 0 0,-1 0 1 0 0,1-1-1 0 0,-1 1 1 0 0,0-1-1 0 0,0 0 1 0 0,-1 0-1 0 0,1 1 1 0 0,-1-1-1 0 0,0 0 1 0 0,0 0-1 0 0,1-7 0 0 0,-2-17-1247 0 0,0 1-13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1:52.818"/>
    </inkml:context>
    <inkml:brush xml:id="br0">
      <inkml:brushProperty name="width" value="0.1" units="cm"/>
      <inkml:brushProperty name="height" value="0.1" units="cm"/>
      <inkml:brushProperty name="color" value="#AB008B"/>
    </inkml:brush>
  </inkml:definitions>
  <inkml:trace contextRef="#ctx0" brushRef="#br0">77 1 13360 0 0,'-20'36'592'0'0,"7"-21"120"0"0,5 19-568 0 0,-5-3-144 0 0,6-6 0 0 0,-1-4 0 0 0,8-6 1943 0 0,0 6 6073 0 0,-8-47-10896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1:56.377"/>
    </inkml:context>
    <inkml:brush xml:id="br0">
      <inkml:brushProperty name="width" value="0.1" units="cm"/>
      <inkml:brushProperty name="height" value="0.1" units="cm"/>
      <inkml:brushProperty name="color" value="#AB008B"/>
    </inkml:brush>
  </inkml:definitions>
  <inkml:trace contextRef="#ctx0" brushRef="#br0">862 459 2760 0 0,'0'0'1823'0'0,"-21"5"7506"0"0,-82 0-7321 0 0,103-5-1985 0 0,-1 0 0 0 0,1 0 0 0 0,-1 0 0 0 0,1 0 0 0 0,0 1 0 0 0,-1-1 0 0 0,1 0 0 0 0,-1 0 0 0 0,1 0 0 0 0,-1 0 0 0 0,1 1 0 0 0,0-1 0 0 0,-1 0 0 0 0,1 0 0 0 0,0 1 0 0 0,-1-1 0 0 0,1 0 0 0 0,0 1 0 0 0,-1-1 0 0 0,1 0 0 0 0,0 1 0 0 0,0-1 0 0 0,-1 1 1 0 0,1-1-10 0 0,0 1 0 0 0,-1-1 0 0 0,1 1 0 0 0,0-1 0 0 0,-1 1 1 0 0,1-1-1 0 0,-1 1 0 0 0,1-1 0 0 0,0 0 0 0 0,-1 1 0 0 0,1-1 1 0 0,-1 0-1 0 0,1 1 0 0 0,-1-1 0 0 0,1 0 0 0 0,-1 0 1 0 0,1 0-1 0 0,-1 1 0 0 0,0-1 0 0 0,1 0 0 0 0,-1 0 0 0 0,1 0 1 0 0,-2 0-1 0 0,-6-7 449 0 0,3 3-204 0 0,4 14-27 0 0,0-10-216 0 0,1 1-1 0 0,-1 0 1 0 0,1-1-1 0 0,-1 1 1 0 0,1-1-1 0 0,-1 1 0 0 0,1-1 1 0 0,-1 1-1 0 0,0-1 1 0 0,1 0-1 0 0,-1 1 0 0 0,0-1 1 0 0,1 0-1 0 0,-1 1 1 0 0,0-1-1 0 0,1 0 0 0 0,-1 0 1 0 0,0 1-1 0 0,0-1 1 0 0,1 0-1 0 0,-1 0 1 0 0,0 0-1 0 0,0 0 0 0 0,1 0 1 0 0,-1 0-1 0 0,0 0 1 0 0,1 0-1 0 0,-1-1 0 0 0,0 1 1 0 0,0 0-1 0 0,0-1 1 0 0,-4 1 173 0 0,3 0-28 0 0,-11-1 99 0 0,10 0-234 0 0,0 0 0 0 0,0 0-1 0 0,0 0 1 0 0,0 0 0 0 0,0-1-1 0 0,0 1 1 0 0,-3-4-1 0 0,3 3-10 0 0,1 1-1 0 0,0-1 0 0 0,-1 1 0 0 0,1 0 0 0 0,-1-1 0 0 0,1 1 1 0 0,-1 0-1 0 0,1 0 0 0 0,-1 1 0 0 0,0-1 0 0 0,0 1 1 0 0,-2-1-1 0 0,-18 1 11 0 0,1-2 0 0 0,-37-6-1 0 0,55 8-24 0 0,0 0 0 0 0,-1 0 0 0 0,1 0 0 0 0,0 0 0 0 0,0 1 0 0 0,0 0 0 0 0,0 0 0 0 0,-8 2 0 0 0,-20 5 0 0 0,11-5 38 0 0,17-2-11 0 0,-1-1 0 0 0,0 1 0 0 0,1 0-1 0 0,0 0 1 0 0,-1 0 0 0 0,1 1 0 0 0,0-1 0 0 0,-1 1 0 0 0,-3 3 0 0 0,4-2-13 0 0,1-2-12 0 0,-18 6-5 0 0,15-4 29 0 0,0-2 1 0 0,0 1-1 0 0,-1 0 0 0 0,1-1 0 0 0,0 0 0 0 0,-9 0 0 0 0,14-1-22 0 0,0 1 1 0 0,0-1-1 0 0,1 1 0 0 0,-1-1 1 0 0,0 1-1 0 0,0 0 1 0 0,1-1-1 0 0,-1 1 0 0 0,1 0 1 0 0,-1 0-1 0 0,1-1 0 0 0,-1 1 1 0 0,1 0-1 0 0,-1 0 0 0 0,1 1 1 0 0,-2 0-2 0 0,-38 29-3 0 0,26-20-2 0 0,12-10 3 0 0,0 0 0 0 0,0 0 1 0 0,0 1-1 0 0,0-1 0 0 0,1 1 0 0 0,-1-1 0 0 0,1 1 1 0 0,-1 0-1 0 0,1-1 0 0 0,-1 1 0 0 0,0 3 0 0 0,-4 4 40 0 0,0-1-1 0 0,0 1 0 0 0,0-1 0 0 0,-1 0 1 0 0,-13 11-1 0 0,13-13 14 0 0,0 1 0 0 0,1 0 0 0 0,-1 0 0 0 0,2 0 0 0 0,-1 1 0 0 0,-8 16 0 0 0,13-22-38 0 0,0 1-1 0 0,0 0 0 0 0,1 0 0 0 0,-1 0 1 0 0,1 0-1 0 0,0 0 0 0 0,0 4 1 0 0,-4 22 125 0 0,-24 28 123 0 0,16-27-153 0 0,8-20-76 0 0,-1 1 0 0 0,2-1 0 0 0,-1 0 0 0 0,2 1-1 0 0,-1 0 1 0 0,0 13 0 0 0,0 34 31 0 0,1-38 14 0 0,1 1 1 0 0,1 0 0 0 0,1-1 0 0 0,4 25-1 0 0,6 13-16 0 0,-7-31-40 0 0,1 0 0 0 0,2-1 0 0 0,0 0 0 0 0,15 34 0 0 0,-4-26-43 0 0,2-1 0 0 0,1 0 0 0 0,1-2 0 0 0,45 48-1 0 0,-50-63 60 0 0,1 0 0 0 0,1-2 0 0 0,0 0 0 0 0,1-1 0 0 0,26 13 0 0 0,30 19 48 0 0,-59-34-100 0 0,1 0 0 0 0,0-2-1 0 0,1 0 1 0 0,0-1 0 0 0,0-1-1 0 0,0-1 1 0 0,25 5 0 0 0,179 33-42 0 0,-185-38 61 0 0,0-2 0 0 0,1-1 1 0 0,-1-2-1 0 0,0-1 0 0 0,1-2 0 0 0,-1-2 0 0 0,0-2 0 0 0,0-1 0 0 0,42-14 0 0 0,-54 13 29 0 0,7-2-51 0 0,-1-1 1 0 0,44-21-1 0 0,117-52-129 0 0,-137 62 129 0 0,9-7 76 0 0,-2-3-1 0 0,76-50 1 0 0,-129 76-53 0 0,1-2 0 0 0,-1 1 0 0 0,-1-1 0 0 0,0-1 0 0 0,0 0 0 0 0,0 0 1 0 0,-1-1-1 0 0,-1 0 0 0 0,0 0 0 0 0,0 0 0 0 0,-1-1 0 0 0,0 0 0 0 0,-1-1 0 0 0,0 1 0 0 0,-1-1 1 0 0,0 0-1 0 0,-1 0 0 0 0,0-1 0 0 0,-1 1 0 0 0,0 0 0 0 0,-1-17 0 0 0,3-34 133 0 0,-2 43-65 0 0,0-1-1 0 0,-3-33 1 0 0,-2 29-20 0 0,-3-41 77 0 0,-16-76 1 0 0,8 71-18 0 0,10 46-56 0 0,-1 0 0 0 0,-1 0 1 0 0,0 1-1 0 0,-2-1 0 0 0,-20-40 0 0 0,-37-62 100 0 0,60 116-160 0 0,-1 0 0 0 0,0 0 0 0 0,-1 0 0 0 0,0 1 0 0 0,-1 0 0 0 0,-15-16 0 0 0,-3 2 0 0 0,-30-22 0 0 0,15 13 0 0 0,21 18 19 0 0,1 0 1 0 0,-2 1-1 0 0,0 2 0 0 0,-31-15 0 0 0,18 9 72 0 0,0-1 0 0 0,-38-29-1 0 0,52 35-108 0 0,-1 1-1 0 0,0 2 1 0 0,0 0-1 0 0,-1 1 1 0 0,0 1-1 0 0,-1 1 1 0 0,-36-6-1 0 0,23 6-15 0 0,-1 3-1 0 0,0 1 1 0 0,0 1 0 0 0,-46 5-1 0 0,32 3-18 0 0,1 2 0 0 0,0 3 0 0 0,-80 28 0 0 0,-138 73-212 0 0,221-88 99 0 0,2 3-1 0 0,-57 44 1 0 0,17-11-338 0 0,9-9-928 0 0,42-30 120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1:57.595"/>
    </inkml:context>
    <inkml:brush xml:id="br0">
      <inkml:brushProperty name="width" value="0.1" units="cm"/>
      <inkml:brushProperty name="height" value="0.1" units="cm"/>
      <inkml:brushProperty name="color" value="#AB008B"/>
    </inkml:brush>
  </inkml:definitions>
  <inkml:trace contextRef="#ctx0" brushRef="#br0">106 0 12552 0 0,'0'0'1256'0'0,"-1"4"-1148"0"0,1-1-96 0 0,0-2-7 0 0,0 1-1 0 0,0-1 1 0 0,0 0 0 0 0,0 0 0 0 0,-1 1-1 0 0,1-1 1 0 0,-1 0 0 0 0,1 0 0 0 0,0 0-1 0 0,-1 0 1 0 0,0 0 0 0 0,1 1 0 0 0,-1-1-1 0 0,0 0 1 0 0,1 0 0 0 0,-1 0 0 0 0,0-1-1 0 0,-2 3 1 0 0,-18 19 3536 0 0,13-3-2758 0 0,8-18-86 0 0,0 1-655 0 0,0 0 0 0 0,0-1 0 0 0,1 1-1 0 0,-1 0 1 0 0,1-1 0 0 0,-1 1-1 0 0,1-1 1 0 0,0 1 0 0 0,-1-1-1 0 0,2 3 1 0 0,0 0 227 0 0,-1-4-212 0 0,1 1 0 0 0,0 0-1 0 0,0 0 1 0 0,0 0 0 0 0,-1 1-1 0 0,1-1 1 0 0,-1 0 0 0 0,1 1-1 0 0,-1-1 1 0 0,2 3 0 0 0,7 5 77 0 0,-5-7-57 0 0,1 0 0 0 0,-1 0 0 0 0,1-1-1 0 0,0 1 1 0 0,8 0 0 0 0,13 4 206 0 0,-4 1-137 0 0,-12-3-64 0 0,1-1-1 0 0,-1 0 0 0 0,15 1 1 0 0,17 2 49 0 0,-16-2 20 0 0,36 1 1 0 0,-55-5-141 0 0,0 1-1 0 0,-1 0 1 0 0,1 0-1 0 0,0 1 0 0 0,-1 0 1 0 0,13 6-1 0 0,8 2 0 0 0,-12-9 44 0 0,-8-1-55 0 0,-6 0 1 0 0,0 0 0 0 0,-1 1 0 0 0,1-1 0 0 0,-1 0 0 0 0,1 1 0 0 0,-1-1 0 0 0,1 1 0 0 0,-1-1 0 0 0,1 1 0 0 0,-1 0 0 0 0,3 1 0 0 0,-3-1 0 0 0,-1 0 0 0 0,1 0 0 0 0,-1 0 0 0 0,0 0 0 0 0,1-1 0 0 0,-1 1 0 0 0,0 0 0 0 0,1 0 0 0 0,-1 0 0 0 0,0 0 0 0 0,0 0 0 0 0,0 0 0 0 0,0 0 0 0 0,0 0 0 0 0,0 0 0 0 0,0 0 0 0 0,0 0 0 0 0,0 0 0 0 0,-1 0 0 0 0,1 0 0 0 0,0 0 0 0 0,-1 0 0 0 0,1 0 0 0 0,-1 0 0 0 0,1 0 0 0 0,-1 0 0 0 0,1 0 0 0 0,-1-1 0 0 0,1 1 0 0 0,-1 0 0 0 0,-1 0 0 0 0,-27 31 0 0 0,20-22 0 0 0,4-6-4 0 0,1 0-1 0 0,0-1 1 0 0,-1 0-1 0 0,0 0 1 0 0,0 0-1 0 0,0 0 0 0 0,-6 2 1 0 0,-22 13-104 0 0,-54 38-165 0 0,40-28 186 0 0,-71 41 87 0 0,55-30 80 0 0,8-3 118 0 0,31-20-28 0 0,23-16-166 0 0,0 1-1 0 0,1 0 0 0 0,-1 0 1 0 0,0-1-1 0 0,1 1 0 0 0,-1 0 1 0 0,0 0-1 0 0,1 0 0 0 0,-1 0 0 0 0,1 0 1 0 0,-1 0-1 0 0,1 0 0 0 0,0 0 1 0 0,-1 0-1 0 0,1 0 0 0 0,0 0 1 0 0,0 1-1 0 0,-1 0 1 0 0,0 1 4 0 0,1-1-1 0 0,-1 0 1 0 0,1 0-1 0 0,0 0 1 0 0,-1 0-1 0 0,1 1 1 0 0,0-1-1 0 0,0 0 1 0 0,0 0-1 0 0,1 0 1 0 0,-1 1-1 0 0,0-1 1 0 0,1 0-1 0 0,-1 0 1 0 0,1 0 0 0 0,0 0-1 0 0,0 0 1 0 0,0 0-1 0 0,0 0 1 0 0,2 3-1 0 0,-1-2 29 0 0,0 0-1 0 0,0 0 0 0 0,0 0 1 0 0,1 0-1 0 0,-1 0 1 0 0,1-1-1 0 0,0 1 1 0 0,0-1-1 0 0,0 1 1 0 0,5 2-1 0 0,6 1 84 0 0,1 0-1 0 0,0-1 1 0 0,0-1-1 0 0,0 0 1 0 0,0-1-1 0 0,1-1 1 0 0,20 1-1 0 0,-14-1 8 0 0,1-1 0 0 0,-1-2 0 0 0,1 0 0 0 0,34-6 0 0 0,18-2-37 0 0,-51 8-52 0 0,43-10-1 0 0,-4-5-87 0 0,0-2-1 0 0,82-38 1 0 0,-118 44 14 0 0,86-45-2058 0 0,-72 28 941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1:58.029"/>
    </inkml:context>
    <inkml:brush xml:id="br0">
      <inkml:brushProperty name="width" value="0.1" units="cm"/>
      <inkml:brushProperty name="height" value="0.1" units="cm"/>
      <inkml:brushProperty name="color" value="#AB008B"/>
    </inkml:brush>
  </inkml:definitions>
  <inkml:trace contextRef="#ctx0" brushRef="#br0">85 0 13360 0 0,'-20'16'1184'0'0,"12"-1"-944"0"0,-5 6-240 0 0,5-1 0 0 0,-7 1 1911 0 0,15 2 329 0 0,-5-2 72 0 0,-3-6 16 0 0,8 11-1736 0 0,-8-6-8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14.693"/>
    </inkml:context>
    <inkml:brush xml:id="br0">
      <inkml:brushProperty name="width" value="0.1" units="cm"/>
      <inkml:brushProperty name="height" value="0.1" units="cm"/>
      <inkml:brushProperty name="color" value="#AB008B"/>
    </inkml:brush>
  </inkml:definitions>
  <inkml:trace contextRef="#ctx0" brushRef="#br0">2785 1 15896 0 0,'0'0'1919'0'0,"-1"2"-1696"0"0,-2 4-120 0 0,1 1 0 0 0,0-1 0 0 0,1 1-1 0 0,-1 0 1 0 0,1-1 0 0 0,1 1 0 0 0,-1 8 0 0 0,0 1-69 0 0,-3 17 51 0 0,-2-1-1 0 0,-1 0 0 0 0,-2 0 0 0 0,-21 54 1 0 0,-10 24-75 0 0,-5 1 3 0 0,-8 16 57 0 0,-31 56 28 0 0,-69 135 51 0 0,-10-4 73 0 0,94-180-163 0 0,34-70-23 0 0,-31 80 0 0 0,5 20-6 0 0,-104 249 33 0 0,-43 15 1 0 0,20-32-42 0 0,-78 171 48 0 0,20 1-12 0 0,241-556-53 0 0,-200 490 130 0 0,32-34-2 0 0,6-14 156 0 0,146-404-249 0 0,-16 36-10 0 0,-38 136 0 0 0,14 38 7 0 0,-10 40-14 0 0,55-224-107 0 0,11-50-22 0 0,-1 0 0 0 0,-17 49 0 0 0,20-68 10 0 0,-2 7-278 0 0,5-13 33 0 0,0-5-426 0 0,2-20-185 0 0,4-10-36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15.541"/>
    </inkml:context>
    <inkml:brush xml:id="br0">
      <inkml:brushProperty name="width" value="0.1" units="cm"/>
      <inkml:brushProperty name="height" value="0.1" units="cm"/>
      <inkml:brushProperty name="color" value="#AB008B"/>
    </inkml:brush>
  </inkml:definitions>
  <inkml:trace contextRef="#ctx0" brushRef="#br0">17 494 5584 0 0,'0'0'256'0'0,"-8"-12"96"0"0,0-18 7414 0 0,9 29-7613 0 0,1-3 153 0 0,11-15 742 0 0,25-29 1 0 0,2-4-804 0 0,-36 47-190 0 0,1-1 0 0 0,-1 1 0 0 0,1 0 0 0 0,0 0-1 0 0,0 1 1 0 0,0-1 0 0 0,1 1 0 0 0,-1 0-1 0 0,1 1 1 0 0,0 0 0 0 0,0-1 0 0 0,13-3-1 0 0,24-17 373 0 0,-33 18-257 0 0,1-1 0 0 0,16-6-1 0 0,68-28 529 0 0,-63 25-547 0 0,1 1 1 0 0,50-14-1 0 0,-64 23-148 0 0,0 0 0 0 0,-1-2 0 0 0,19-10 0 0 0,25-11 55 0 0,1-6 12 0 0,-51 29-46 0 0,-9 5 158 0 0,-3 0-156 0 0,0 1-1 0 0,0 0 1 0 0,0 0 0 0 0,0 0 0 0 0,0-1-1 0 0,0 1 1 0 0,0 0 0 0 0,0 0 0 0 0,0-1 0 0 0,0 1-1 0 0,0 0 1 0 0,0 0 0 0 0,0 0 0 0 0,0-1 0 0 0,0 1-1 0 0,0 0 1 0 0,0 0 0 0 0,0 0 0 0 0,0-1-1 0 0,-1 1 1 0 0,1 0 0 0 0,0 0 0 0 0,0 0 0 0 0,0-1-1 0 0,0 1 1 0 0,0 0 0 0 0,0 0 0 0 0,-1 0 0 0 0,1 0-1 0 0,0-1 1 0 0,0 1 0 0 0,0 0 0 0 0,0 0-1 0 0,-1 0 1 0 0,1 0 0 0 0,0 0 0 0 0,0 0 0 0 0,0 0-1 0 0,-1 0 1 0 0,1 0 0 0 0,0-1 0 0 0,0 1 0 0 0,-1 0-1 0 0,1 0 1 0 0,0 0 0 0 0,0 0 0 0 0,0 0-1 0 0,-1 0 1 0 0,1 0 0 0 0,0 1 0 0 0,0-1 0 0 0,0 0-1 0 0,-1 0 1 0 0,1 0 0 0 0,0 0 0 0 0,0 0 0 0 0,0 0-1 0 0,-1 0 1 0 0,-16 15 185 0 0,11-8-258 0 0,0 1 1 0 0,0-1-1 0 0,1 1 0 0 0,-4 8 0 0 0,4-4 38 0 0,2-6 10 0 0,0 1 1 0 0,1-1-1 0 0,-1 1 0 0 0,2 0 1 0 0,-3 13-1 0 0,-14 128 52 0 0,15-105-30 0 0,3 49 0 0 0,1-39 211 0 0,10 132 762 0 0,-3-83-769 0 0,-5 69-17 0 0,0-18-240 0 0,-2 41-617 0 0,-1-109-649 0 0,0-57 564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17.381"/>
    </inkml:context>
    <inkml:brush xml:id="br0">
      <inkml:brushProperty name="width" value="0.1" units="cm"/>
      <inkml:brushProperty name="height" value="0.1" units="cm"/>
      <inkml:brushProperty name="color" value="#AB008B"/>
    </inkml:brush>
  </inkml:definitions>
  <inkml:trace contextRef="#ctx0" brushRef="#br0">542 31 2304 0 0,'1'-2'10816'0'0,"5"-11"-6997"0"0,3 6-1637 0 0,-9 7-2139 0 0,0 0 0 0 0,0-1 1 0 0,0 1-1 0 0,0 0 0 0 0,1 0 0 0 0,-1 0 1 0 0,0-1-1 0 0,0 1 0 0 0,0 0 0 0 0,0 0 1 0 0,0 0-1 0 0,0-1 0 0 0,0 1 0 0 0,0 0 1 0 0,0 0-1 0 0,0-1 0 0 0,0 1 0 0 0,0 0 1 0 0,0 0-1 0 0,0-1 0 0 0,0 1 0 0 0,0 0 1 0 0,0 0-1 0 0,-1 0 0 0 0,1-1 0 0 0,0 1 1 0 0,0 0-1 0 0,0 0 0 0 0,0 0 0 0 0,0 0 1 0 0,0-1-1 0 0,-1 1 0 0 0,1 0 0 0 0,0 0 1 0 0,0 0-1 0 0,0 0 0 0 0,0-1 0 0 0,-1 1 1 0 0,1 0-1 0 0,0 0 0 0 0,0 0 1 0 0,0 0-1 0 0,-1 0 0 0 0,1 0 0 0 0,0 0 1 0 0,0 0-1 0 0,0 0 0 0 0,-1 0 0 0 0,1 0 1 0 0,0 0-1 0 0,0 0 0 0 0,-1 0 0 0 0,-20 1 303 0 0,13 1-428 0 0,1 0 0 0 0,0 0 0 0 0,-14 7 0 0 0,-38 42-319 0 0,21-24 223 0 0,2 1 1 0 0,2 2-1 0 0,0 2 1 0 0,-46 56-1 0 0,39-38 133 0 0,23-26 20 0 0,-27 26 0 0 0,37-42 47 0 0,0 0-1 0 0,1 1 1 0 0,0 0-1 0 0,0 0 1 0 0,1 1-1 0 0,0 0 0 0 0,0 0 1 0 0,1 0-1 0 0,1 1 1 0 0,0 0-1 0 0,-6 21 1 0 0,8-20 12 0 0,-15 37 136 0 0,14-42-132 0 0,0 8 2 0 0,16 11 39 0 0,-11-24-80 0 0,-1 0 1 0 0,1 0-1 0 0,0 0 1 0 0,0 0-1 0 0,0 0 1 0 0,0-1-1 0 0,1 1 1 0 0,-1-1-1 0 0,0 1 1 0 0,1-1-1 0 0,-1 0 0 0 0,1 0 1 0 0,-1 0-1 0 0,1 0 1 0 0,-1-1-1 0 0,6 2 1 0 0,11 3-72 0 0,-13-3 48 0 0,-1-1 0 0 0,1 1 0 0 0,-1-1 0 0 0,1-1 0 0 0,5 1 0 0 0,20 3-68 0 0,-19-2 99 0 0,0 0 0 0 0,0-1 1 0 0,1 0-1 0 0,13-2 0 0 0,-11 0 53 0 0,-1 2-1 0 0,20 1 0 0 0,56 16 348 0 0,-75-16-216 0 0,1 1-1 0 0,-1 0 1 0 0,0 1-1 0 0,24 10 1 0 0,-21-8-139 0 0,-1 4-52 0 0,11 16 168 0 0,-26-24-155 0 0,0-1 0 0 0,-1 1 1 0 0,1 0-1 0 0,-1 0 1 0 0,1 0-1 0 0,-1 1 0 0 0,0-1 1 0 0,0 0-1 0 0,0 0 0 0 0,0 1 1 0 0,0-1-1 0 0,-1 1 1 0 0,1 2-1 0 0,-1 10 34 0 0,-2 0 1 0 0,0-1-1 0 0,-6 20 0 0 0,2-19-33 0 0,0 0 0 0 0,-1-1 1 0 0,-1 0-1 0 0,0 0 0 0 0,-1-1 0 0 0,-1 0 0 0 0,-10 12 0 0 0,-25 34 17 0 0,32-40-15 0 0,-1-2-1 0 0,-22 21 1 0 0,3-2 1 0 0,-37 38 48 0 0,60-65-51 0 0,0 0 0 0 0,0-1 0 0 0,-1-1 0 0 0,0 0 1 0 0,-19 10-1 0 0,25-15 3 0 0,-13 3 36 0 0,-2-2 23 0 0,8-2-22 0 0,17-2-69 0 0,0 0-1 0 0,0-1 1 0 0,-1 1 0 0 0,1-1 0 0 0,0 0 0 0 0,-1-1 0 0 0,1 1 0 0 0,-1-1 0 0 0,0 0 0 0 0,5-4 0 0 0,24-13-65 0 0,57-12 413 0 0,14-6 248 0 0,40-16-288 0 0,-24 10-196 0 0,-7 2-62 0 0,-76 30-7 0 0,0-1 0 0 0,-2-2 0 0 0,65-38 0 0 0,-52 22-20 0 0,-10 8-36 0 0,-2-2-1 0 0,42-38 1 0 0,-70 55 22 0 0,-2 0 0 0 0,1-1 0 0 0,-1 1 0 0 0,0-1 1 0 0,7-15-1 0 0,18-50-13 0 0,-20 28-70 0 0,-7 27-30 0 0,-3 12 89 0 0,0 0-1 0 0,0-1 0 0 0,0 1 1 0 0,-1 0-1 0 0,0-1 0 0 0,0 1 1 0 0,-1 0-1 0 0,0-1 0 0 0,0 1 1 0 0,-1 0-1 0 0,0 0 0 0 0,0 0 1 0 0,-1 0-1 0 0,0 0 0 0 0,0 1 1 0 0,0-1-1 0 0,-8-10 0 0 0,3 7 96 0 0,6 7-74 0 0,0 0 0 0 0,0 0 0 0 0,0 0 0 0 0,-1 1-1 0 0,1-1 1 0 0,-1 1 0 0 0,1-1 0 0 0,-1 1 0 0 0,0 0 0 0 0,0 0 0 0 0,0 0 0 0 0,0 0 0 0 0,0 1-1 0 0,-7-3 1 0 0,-16-5-63 0 0,20 7 71 0 0,0 0-1 0 0,0 0 1 0 0,0 0-1 0 0,-1 1 1 0 0,1 0-1 0 0,-8 0 1 0 0,-5 0-29 0 0,14 1 19 0 0,0 0 0 0 0,0 0 1 0 0,0 0-1 0 0,0 0 1 0 0,0 1-1 0 0,0 0 0 0 0,0 0 1 0 0,0 0-1 0 0,0 1 1 0 0,-5 2-1 0 0,-26 10-46 0 0,20-9 53 0 0,1 2 0 0 0,-20 10-1 0 0,30-14 6 0 0,1-1 0 0 0,-1 2 1 0 0,1-1-1 0 0,0 1 0 0 0,0-1 0 0 0,0 1 0 0 0,1 0 0 0 0,-1 0 1 0 0,1 1-1 0 0,0-1 0 0 0,-3 7 0 0 0,-40 89 106 0 0,36-77-63 0 0,2 0 1 0 0,1 1-1 0 0,1 0 0 0 0,0 0 1 0 0,-2 36-1 0 0,7-50-11 0 0,1 0-1 0 0,1 0 0 0 0,2 17 1 0 0,0 19 125 0 0,-1-31-101 0 0,-1-1-1 0 0,2 0 1 0 0,0 0-1 0 0,0 0 1 0 0,11 26-1 0 0,2 9 69 0 0,-12-22-85 0 0,-4-24-38 0 0,1 0 0 0 0,-1 0 0 0 0,0-1 0 0 0,0 1 0 0 0,1 0-1 0 0,0 0 1 0 0,0-1 0 0 0,0 1 0 0 0,0 0 0 0 0,0-1 0 0 0,0 1 0 0 0,0-1 0 0 0,1 1 0 0 0,-1-1-1 0 0,1 0 1 0 0,2 3 0 0 0,9 6 13 0 0,1 0 0 0 0,1-1 0 0 0,0-1 0 0 0,32 16 0 0 0,-44-24-27 0 0,0-1 1 0 0,0 1-1 0 0,0 0 1 0 0,1-1-1 0 0,-1 0 1 0 0,0 0-1 0 0,1 0 1 0 0,-1 0-1 0 0,0 0 1 0 0,0-1-1 0 0,5 0 1 0 0,37-14-389 0 0,-21 6 127 0 0,-3 0-45 0 0,1-1-1 0 0,-2 0 0 0 0,0-1 1 0 0,0-1-1 0 0,-1-2 0 0 0,31-25 1 0 0,42-34-2099 0 0,-51 42-2582 0 0,-6 6-978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18.043"/>
    </inkml:context>
    <inkml:brush xml:id="br0">
      <inkml:brushProperty name="width" value="0.1" units="cm"/>
      <inkml:brushProperty name="height" value="0.1" units="cm"/>
      <inkml:brushProperty name="color" value="#AB008B"/>
    </inkml:brush>
  </inkml:definitions>
  <inkml:trace contextRef="#ctx0" brushRef="#br0">1 111 2304 0 0,'1'-2'4522'0'0,"7"-21"-1951"0"0,-6 16-1912 0 0,1 0 1 0 0,-1 1 0 0 0,1-1-1 0 0,0 1 1 0 0,6-10-1 0 0,9-10 3522 0 0,-16 24-3785 0 0,6-4-32 0 0,-6 4 476 0 0,1 4-616 0 0,0-1-153 0 0,19 11 403 0 0,-21-11-454 0 0,1-1-1 0 0,-1 1 0 0 0,0 0 1 0 0,0-1-1 0 0,0 1 1 0 0,0 0-1 0 0,0 0 1 0 0,0 0-1 0 0,-1 0 1 0 0,1 0-1 0 0,0 0 0 0 0,0 0 1 0 0,-1 0-1 0 0,1 0 1 0 0,0 0-1 0 0,-1 0 1 0 0,1 2-1 0 0,13 49 137 0 0,-12-38-121 0 0,0-4-8 0 0,0 1 0 0 0,-1-1 0 0 0,0 22 0 0 0,-3 5 46 0 0,6 58 1 0 0,-1-56-11 0 0,-3 45 1 0 0,3 33 73 0 0,1-41-70 0 0,-11 262 147 0 0,16-27-29 0 0,-5-261-168 0 0,-2 152 49 0 0,-3-110-89 0 0,9-47-1034 0 0,-8-49 624 0 0,1 1-1 0 0,-1-1 1 0 0,1 1 0 0 0,-1 0 0 0 0,1-1 0 0 0,0 1 0 0 0,2-4-1 0 0,3-10-2756 0 0,2-17-2755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18.544"/>
    </inkml:context>
    <inkml:brush xml:id="br0">
      <inkml:brushProperty name="width" value="0.1" units="cm"/>
      <inkml:brushProperty name="height" value="0.1" units="cm"/>
      <inkml:brushProperty name="color" value="#AB008B"/>
    </inkml:brush>
  </inkml:definitions>
  <inkml:trace contextRef="#ctx0" brushRef="#br0">49 205 9008 0 0,'-35'133'976'0'0,"32"-109"-223"0"0,3-21-636 0 0,1-1-1 0 0,-1 1 1 0 0,-1 0-1 0 0,1-1 1 0 0,0 1 0 0 0,-1-1-1 0 0,1 1 1 0 0,-1-1 0 0 0,0 0-1 0 0,0 1 1 0 0,0-1-1 0 0,0 0 1 0 0,0 1 0 0 0,-2 2-1 0 0,28 6-766 0 0,11-2 1616 0 0,-27-6-534 0 0,-1-1 0 0 0,1 1 0 0 0,-1-2 0 0 0,18 2 0 0 0,141-8 4271 0 0,-162 5-4646 0 0,-1-1 0 0 0,1 1 0 0 0,0-1 1 0 0,0 0-1 0 0,-1 0 0 0 0,1-1 0 0 0,4-2 0 0 0,15-3 178 0 0,-19 6-223 0 0,0-1 1 0 0,0 0-1 0 0,1 0 1 0 0,-1 0-1 0 0,0 0 1 0 0,0-1 0 0 0,-1 0-1 0 0,1 0 1 0 0,-1 0-1 0 0,1 0 1 0 0,-1-1-1 0 0,0 0 1 0 0,0 0-1 0 0,0 0 1 0 0,-1 0 0 0 0,0 0-1 0 0,1-1 1 0 0,-2 0-1 0 0,1 1 1 0 0,0-1-1 0 0,-1 0 1 0 0,0-1-1 0 0,2-6 1 0 0,12-46 52 0 0,-12 46-51 0 0,0 0 0 0 0,-1 0 0 0 0,0 0 0 0 0,-1-1 0 0 0,1-13 0 0 0,-2-2-14 0 0,-1-7 0 0 0,-10-24-192 0 0,5 45 112 0 0,-2 2 64 0 0,0 0 36 0 0,7 12-12 0 0,0-1 1 0 0,0 0 0 0 0,0 0-1 0 0,-1 0 1 0 0,1 1-1 0 0,0-1 1 0 0,-1 0 0 0 0,1 1-1 0 0,-1-1 1 0 0,1 0-1 0 0,-1 1 1 0 0,1-1-1 0 0,-1 1 1 0 0,1-1 0 0 0,-1 0-1 0 0,1 1 1 0 0,-1-1-1 0 0,0 1 1 0 0,1 0 0 0 0,-1-1-1 0 0,0 1 1 0 0,0 0-1 0 0,1-1 1 0 0,-1 1-1 0 0,0 0 1 0 0,0 0 0 0 0,1-1-1 0 0,-1 1 1 0 0,0 0-1 0 0,0 0 1 0 0,0 0 0 0 0,1 0-1 0 0,-1 0 1 0 0,0 0-1 0 0,0 0 1 0 0,1 0-1 0 0,-1 1 1 0 0,-1-1 0 0 0,-22 1 55 0 0,21-1-51 0 0,0 0 1 0 0,0-1-1 0 0,0 2 0 0 0,0-1 1 0 0,0 0-1 0 0,0 0 0 0 0,0 1 0 0 0,1 0 1 0 0,-1 0-1 0 0,0-1 0 0 0,0 1 1 0 0,0 1-1 0 0,1-1 0 0 0,-1 0 1 0 0,1 1-1 0 0,-1-1 0 0 0,1 1 1 0 0,0 0-1 0 0,-1 0 0 0 0,1 0 0 0 0,0 0 1 0 0,0 0-1 0 0,-1 3 0 0 0,-9 8 57 0 0,0-1-55 0 0,1 0 0 0 0,1 1 0 0 0,0 0 0 0 0,1 1 0 0 0,0 0 0 0 0,1 0-1 0 0,1 1 1 0 0,-9 23 0 0 0,0 12 12 0 0,-13 67 1 0 0,26-105-19 0 0,0 4 37 0 0,0-1 0 0 0,1 1 0 0 0,1 0 0 0 0,0 0 0 0 0,1 0 0 0 0,3 25 0 0 0,1 23 115 0 0,-4-51-125 0 0,0 0 0 0 0,1 0 0 0 0,0 0 0 0 0,1 0-1 0 0,5 14 1 0 0,-5-20-28 0 0,0 1 0 0 0,1-1 0 0 0,0 0 0 0 0,0 0 0 0 0,1 0 0 0 0,0-1 0 0 0,0 1 0 0 0,0-1 0 0 0,1 0 0 0 0,9 10 0 0 0,16 12 8 0 0,-26-23-85 0 0,1 0-1 0 0,0 0 0 0 0,0 0 1 0 0,1 0-1 0 0,0-1 1 0 0,0 1-1 0 0,0-2 1 0 0,0 1-1 0 0,0-1 1 0 0,1 1-1 0 0,-1-2 1 0 0,13 4-1 0 0,-12-4-136 0 0,-1-1-1 0 0,1 0 1 0 0,-1-1-1 0 0,1 0 0 0 0,-1 0 1 0 0,1 0-1 0 0,0-1 1 0 0,-1 1-1 0 0,0-2 1 0 0,1 1-1 0 0,-1-1 0 0 0,0 0 1 0 0,1 0-1 0 0,-1-1 1 0 0,10-5-1 0 0,18-8-6391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18.970"/>
    </inkml:context>
    <inkml:brush xml:id="br0">
      <inkml:brushProperty name="width" value="0.1" units="cm"/>
      <inkml:brushProperty name="height" value="0.1" units="cm"/>
      <inkml:brushProperty name="color" value="#AB008B"/>
    </inkml:brush>
  </inkml:definitions>
  <inkml:trace contextRef="#ctx0" brushRef="#br0">182 96 10248 0 0,'0'0'1966'0'0,"0"1"-1750"0"0,0-1-1 0 0,-1 1 0 0 0,1 0 1 0 0,-1 0-1 0 0,1-1 0 0 0,-1 1 1 0 0,1 0-1 0 0,-1-1 0 0 0,1 1 1 0 0,-1-1-1 0 0,0 1 0 0 0,1-1 1 0 0,-1 1-1 0 0,0-1 0 0 0,-1 1 1 0 0,-8-1-62 0 0,7 0-8 0 0,-6 1 162 0 0,7-1-266 0 0,0 0 1 0 0,0 0-1 0 0,0 0 0 0 0,0 0 1 0 0,0 0-1 0 0,0 0 0 0 0,0 0 1 0 0,0-1-1 0 0,0 1 0 0 0,0-1 1 0 0,0 1-1 0 0,0-1 0 0 0,-4-2 701 0 0,3 3-251 0 0,2 0-395 0 0,1 0 1 0 0,-1 0-1 0 0,1 0 0 0 0,-1 0 0 0 0,1 0 0 0 0,-1 0 0 0 0,1 0 0 0 0,-1 0 0 0 0,1 0 0 0 0,-1 0 0 0 0,1 0 1 0 0,-1 0-1 0 0,1 0 0 0 0,-1 0 0 0 0,1 0 0 0 0,-1 1 0 0 0,1-1 0 0 0,-1 0 0 0 0,0 1 0 0 0,-8 10-49 0 0,6-8-37 0 0,0 0-1 0 0,1 0 1 0 0,-1 0-1 0 0,1 0 1 0 0,0 1 0 0 0,0-1-1 0 0,0 1 1 0 0,0 0-1 0 0,1-1 1 0 0,-2 6-1 0 0,-9 58-119 0 0,-9 45-110 0 0,16-90 285 0 0,-3 41 0 0 0,2-12 89 0 0,-11 105 974 0 0,17-149-1066 0 0,-1 0-1 0 0,1 0 0 0 0,1 0 1 0 0,-1 0-1 0 0,1 0 1 0 0,0-1-1 0 0,1 1 0 0 0,0 0 1 0 0,0-1-1 0 0,0 1 0 0 0,1-1 1 0 0,0 1-1 0 0,0-1 1 0 0,1 0-1 0 0,-1 0 0 0 0,1-1 1 0 0,8 9-1 0 0,1-2-19 0 0,-10-10-42 0 0,0-2-1 0 0,0 1 1 0 0,1 0 0 0 0,-1 0 0 0 0,0-1 0 0 0,0 0 0 0 0,0 0 0 0 0,1 0 0 0 0,-1 0 0 0 0,6-1 0 0 0,4 0-1 0 0,-9 0-16 0 0,-1 0 0 0 0,1 0 0 0 0,0 0 0 0 0,0-1 0 0 0,-1 0-1 0 0,1 1 1 0 0,-1-1 0 0 0,1 0 0 0 0,-1-1 0 0 0,0 1 0 0 0,0-1 0 0 0,5-4-1 0 0,16-12-109 0 0,-17 15 101 0 0,4-3-20 0 0,1-1 1 0 0,-1 1 0 0 0,-1-2 0 0 0,0 0 0 0 0,0 0 0 0 0,9-11 0 0 0,86-87-289 0 0,-73 78 76 0 0,-2-1 0 0 0,44-57 0 0 0,-41 40 190 0 0,70-100-2615 0 0,-79 110 239 0 0,34-73 0 0 0,-40 58 397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19.405"/>
    </inkml:context>
    <inkml:brush xml:id="br0">
      <inkml:brushProperty name="width" value="0.1" units="cm"/>
      <inkml:brushProperty name="height" value="0.1" units="cm"/>
      <inkml:brushProperty name="color" value="#AB008B"/>
    </inkml:brush>
  </inkml:definitions>
  <inkml:trace contextRef="#ctx0" brushRef="#br0">56 50 2304 0 0,'-17'-50'18046'0'0,"17"53"-18004"0"0,-1-1 0 0 0,0 0 1 0 0,0 0-1 0 0,1 1 0 0 0,-1-1 0 0 0,1 0 0 0 0,0 1 0 0 0,-1-1 0 0 0,2 4 1 0 0,-2 10 72 0 0,-5 108 504 0 0,-2 24-110 0 0,-3 71 8 0 0,8-86-274 0 0,3 140 165 0 0,-3-128-244 0 0,0-7-116 0 0,16 101 12 0 0,4-85-60 0 0,-6-73 0 0 0,13 60-211 0 0,-14-90-67 0 0,-9-14-97 0 0,-1-33 1 0 0,1-35-2324 0 0,-3-51-3616 0 0,-4 38 613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19.767"/>
    </inkml:context>
    <inkml:brush xml:id="br0">
      <inkml:brushProperty name="width" value="0.1" units="cm"/>
      <inkml:brushProperty name="height" value="0.1" units="cm"/>
      <inkml:brushProperty name="color" value="#AB008B"/>
    </inkml:brush>
  </inkml:definitions>
  <inkml:trace contextRef="#ctx0" brushRef="#br0">175 112 2760 0 0,'-49'17'545'0'0,"35"-13"-814"0"0,1 1 1 0 0,-21 10-1 0 0,7 4 2334 0 0,-11 29 13704 0 0,41-48-15698 0 0,-1 1 1 0 0,1-1 0 0 0,0 1 0 0 0,-1 0 0 0 0,1 0-1 0 0,-1 0 1 0 0,0 0 0 0 0,1 1 0 0 0,-1-1-1 0 0,0 1 1 0 0,3 2 0 0 0,13 7 172 0 0,1-5-121 0 0,0-2 0 0 0,0 0 0 0 0,1-1 0 0 0,-1-1 0 0 0,31 0 0 0 0,-29-1-100 0 0,28-2 130 0 0,-1-2-1 0 0,1-2 1 0 0,53-12-1 0 0,-2 0 294 0 0,174-42 0 0 0,-194 40-406 0 0,19-6-1170 0 0,171-65 0 0 0,-192 59-6599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25.298"/>
    </inkml:context>
    <inkml:brush xml:id="br0">
      <inkml:brushProperty name="width" value="0.1" units="cm"/>
      <inkml:brushProperty name="height" value="0.1" units="cm"/>
      <inkml:brushProperty name="color" value="#AB008B"/>
    </inkml:brush>
  </inkml:definitions>
  <inkml:trace contextRef="#ctx0" brushRef="#br0">139 8 6048 0 0,'16'-6'10639'0'0,"-16"6"-10643"0"0,9-2 1461 0 0,-11 11-87 0 0,0-1-1782 0 0,-15 77 431 0 0,3-14-85 0 0,-3-26 54 0 0,14-30 12 0 0,-1 0 0 0 0,-9 21 0 0 0,4-9 0 0 0,-4 19 14 0 0,10-32 8 0 0,0-1-1 0 0,-11 25 1 0 0,5-10 71 0 0,9-25-80 0 0,-1 0 0 0 0,0 0 0 0 0,0 1-1 0 0,0-1 1 0 0,0 0 0 0 0,-1 0 0 0 0,1 0 0 0 0,-1 0 0 0 0,-3 4-1 0 0,2-2 40 0 0,-1 1-1 0 0,1 0 1 0 0,0 0-1 0 0,1 1 0 0 0,-1-1 1 0 0,1 1-1 0 0,1-1 0 0 0,-1 1 1 0 0,1 0-1 0 0,0-1 1 0 0,0 1-1 0 0,1 12 0 0 0,7-10 215 0 0,-1-4-230 0 0,0 1 0 0 0,0-1 1 0 0,0 0-1 0 0,0-1 0 0 0,1 0 1 0 0,0 0-1 0 0,0 0 0 0 0,0-1 0 0 0,0 0 1 0 0,1 0-1 0 0,-1-1 0 0 0,1 0 1 0 0,-1 0-1 0 0,10 1 0 0 0,13 0 119 0 0,1-2 0 0 0,42-2 0 0 0,-20 0 18 0 0,-6-2 76 0 0,91-16 1 0 0,-51 5-142 0 0,-66 11-61 0 0,0-1-1 0 0,39-11 1 0 0,-47 11-23 0 0,0 1 0 0 0,20-3 1 0 0,-25 5-56 0 0,1-1 0 0 0,0 1 0 0 0,0-2 0 0 0,-1 1 0 0 0,16-7 0 0 0,-3 2-111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25.735"/>
    </inkml:context>
    <inkml:brush xml:id="br0">
      <inkml:brushProperty name="width" value="0.1" units="cm"/>
      <inkml:brushProperty name="height" value="0.1" units="cm"/>
      <inkml:brushProperty name="color" value="#AB008B"/>
    </inkml:brush>
  </inkml:definitions>
  <inkml:trace contextRef="#ctx0" brushRef="#br0">271 3 4144 0 0,'-8'-3'17177'0'0,"2"12"-19441"0"0,-5 14 2358 0 0,1 1 0 0 0,2 0 0 0 0,-6 27 0 0 0,-12 77 155 0 0,12-51-66 0 0,-67 461 1099 0 0,55-386-1058 0 0,-1 9-156 0 0,13-58-94 0 0,-2 18-645 0 0,12-92-74 0 0,-1 5-4527 0 0,10-9-1069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26.107"/>
    </inkml:context>
    <inkml:brush xml:id="br0">
      <inkml:brushProperty name="width" value="0.1" units="cm"/>
      <inkml:brushProperty name="height" value="0.1" units="cm"/>
      <inkml:brushProperty name="color" value="#AB008B"/>
    </inkml:brush>
  </inkml:definitions>
  <inkml:trace contextRef="#ctx0" brushRef="#br0">0 1 7832 0 0,'0'0'602'0'0,"2"0"-395"0"0,45 4 5400 0 0,-35-6-3946 0 0,-8 1-1065 0 0,0 1 0 0 0,1-1 0 0 0,-1 1 0 0 0,1 0 0 0 0,-1 1 0 0 0,1-1 0 0 0,-1 1 0 0 0,5 1 0 0 0,29-1-530 0 0,-37-1-86 0 0,0 0-1 0 0,-1 0 1 0 0,1 0 0 0 0,0 0-1 0 0,-1 0 1 0 0,1 0-1 0 0,-1 0 1 0 0,1 1-1 0 0,0-1 1 0 0,-1 0 0 0 0,1 0-1 0 0,-1 1 1 0 0,1-1-1 0 0,0 0 1 0 0,-1 1-1 0 0,1-1 1 0 0,-1 1 0 0 0,1-1-1 0 0,-1 1 1 0 0,0-1-1 0 0,1 1 1 0 0,-1-1-1 0 0,1 1 1 0 0,-1-1-1 0 0,0 1 1 0 0,1-1 0 0 0,-1 1-1 0 0,0 0 1 0 0,0-1-1 0 0,0 1 1 0 0,1-1-1 0 0,-1 1 1 0 0,0 0 0 0 0,0 0-1 0 0,-1 16-1777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30.554"/>
    </inkml:context>
    <inkml:brush xml:id="br0">
      <inkml:brushProperty name="width" value="0.1" units="cm"/>
      <inkml:brushProperty name="height" value="0.1" units="cm"/>
      <inkml:brushProperty name="color" value="#AB008B"/>
    </inkml:brush>
  </inkml:definitions>
  <inkml:trace contextRef="#ctx0" brushRef="#br0">103 15 2760 0 0,'-13'5'12977'0'0,"-10"1"-9699"0"0,16-3-2950 0 0,-1-1 0 0 0,1 0 0 0 0,-1-1-1 0 0,-8 1 1 0 0,11-3-29 0 0,-10 0-199 0 0,15 2-100 0 0,1-1 1 0 0,-1 1-1 0 0,0 0 1 0 0,1-1 0 0 0,-1 1-1 0 0,1 0 1 0 0,-1-1-1 0 0,1 1 1 0 0,0-1 0 0 0,-1 1-1 0 0,1-1 1 0 0,0 1-1 0 0,-1-1 1 0 0,1 0 0 0 0,0 1-1 0 0,-1-1 1 0 0,2 0-1 0 0,1 1 38 0 0,0 0 0 0 0,0 0 0 0 0,0-1 0 0 0,1 1 0 0 0,-1-1 0 0 0,0 0 0 0 0,0 0 0 0 0,0 0 0 0 0,0 0 0 0 0,1-1 0 0 0,-1 1-1 0 0,0-1 1 0 0,0 0 0 0 0,0 0 0 0 0,0 0 0 0 0,0 0 0 0 0,4-3 0 0 0,-6 4 3 0 0,0-1-1 0 0,0 1 1 0 0,0 0 0 0 0,0-1-1 0 0,0 1 1 0 0,0 0 0 0 0,0-1-1 0 0,0 1 1 0 0,0 0-1 0 0,0 0 1 0 0,0 0 0 0 0,1 0-1 0 0,-1 0 1 0 0,2 0 0 0 0,5 1 62 0 0,138-27 569 0 0,-134 24-684 0 0,1 0 76 0 0,0 1 0 0 0,-1 0 0 0 0,21 2 0 0 0,6-1 32 0 0,-27-1-70 0 0,-3 0-1 0 0,0 0 0 0 0,-1 1 0 0 0,1 0 0 0 0,0 0 0 0 0,-1 1-1 0 0,13 3 1 0 0,34 7 55 0 0,-34-3-80 0 0,-18-7 0 0 0,27 13 0 0 0,-29-13 0 0 0,1 0 0 0 0,-1 0 0 0 0,1 0 0 0 0,-1 0 0 0 0,1 0 0 0 0,-1 0 0 0 0,0 1 0 0 0,1-1 0 0 0,-1 0 0 0 0,0 1 0 0 0,0-1 0 0 0,0 1 0 0 0,1 2 0 0 0,3 52-14 0 0,-5-55 16 0 0,7 28-170 0 0,-7-27 152 0 0,0-1 0 0 0,0 1 0 0 0,0-1 0 0 0,0 1 0 0 0,0-1 0 0 0,-1 1 0 0 0,1-1 0 0 0,0 0-1 0 0,-1 1 1 0 0,0-1 0 0 0,1 0 0 0 0,-1 1 0 0 0,0-1 0 0 0,1 0 0 0 0,-1 1 0 0 0,0-1 0 0 0,-1 1 0 0 0,-30 37-300 0 0,29-36 290 0 0,1 0 0 0 0,-1 1 0 0 0,0-1 1 0 0,0 0-1 0 0,0-1 0 0 0,0 1 0 0 0,-1 0 0 0 0,1-1 0 0 0,-1 0 1 0 0,1 0-1 0 0,-1 0 0 0 0,0 0 0 0 0,0-1 0 0 0,0 1 0 0 0,0-1 0 0 0,0 0 1 0 0,-7 1-1 0 0,5-1-7 0 0,0 1 0 0 0,1 0 0 0 0,-1 0-1 0 0,-11 5 1 0 0,3 6-78 0 0,13-11 94 0 0,-1 0 0 0 0,0 0 0 0 0,0 0 0 0 0,0-1 0 0 0,0 1 0 0 0,0-1 0 0 0,0 1 0 0 0,-4 1 0 0 0,-11 4-8 0 0,-32 19 26 0 0,39-18-2 0 0,10-4 0 0 0,-1 1 3 0 0,-14 7 9 0 0,13-10 44 0 0,-4 8 95 0 0,-1 0-83 0 0,6-9-66 0 0,1-1 0 0 0,0 0 0 0 0,0 0-1 0 0,-1 0 1 0 0,1 1 0 0 0,0-1 0 0 0,0 0 0 0 0,-1 1 0 0 0,1-1 0 0 0,0 0-1 0 0,0 1 1 0 0,0-1 0 0 0,0 0 0 0 0,0 1 0 0 0,-1-1 0 0 0,1 0 0 0 0,0 1-1 0 0,0-1 1 0 0,0 0 0 0 0,0 1 0 0 0,0-1 0 0 0,0 1 0 0 0,0-1 0 0 0,0 0-1 0 0,0 1 1 0 0,0-1 0 0 0,1 1 0 0 0,15 6 55 0 0,12 5 16 0 0,-21-8-58 0 0,0-1 1 0 0,1 0-1 0 0,-1-1 1 0 0,13 4-1 0 0,-10-5 0 0 0,0 2 0 0 0,0 0-1 0 0,-1 0 1 0 0,1 1 0 0 0,11 5 0 0 0,-2-1-12 0 0,-3 3-2 0 0,-5 5 0 0 0,-10 4 0 0 0,-1-19 0 0 0,-1 0 0 0 0,1 0 0 0 0,0 1 0 0 0,0-1 0 0 0,0 0 0 0 0,0 1 0 0 0,0-1 0 0 0,1 0 0 0 0,-1 0 0 0 0,0 1 0 0 0,0-1 0 0 0,1 0 0 0 0,-1 0 0 0 0,1 0 0 0 0,0 2 0 0 0,0-3 0 0 0,-1 1 0 0 0,0-1 0 0 0,1 1 0 0 0,-1-1 0 0 0,1 1 0 0 0,-1-1 0 0 0,0 1 0 0 0,0-1 0 0 0,1 1 0 0 0,-1-1 0 0 0,0 1 0 0 0,0-1 0 0 0,1 1 0 0 0,-1-1 0 0 0,0 1 0 0 0,0 0 0 0 0,0-1 0 0 0,0 1 0 0 0,0-1 0 0 0,0 1 0 0 0,0 0 0 0 0,0-1 0 0 0,0 1 0 0 0,0-1 0 0 0,0 1 0 0 0,-1 0 0 0 0,1-1 0 0 0,0 1 0 0 0,0-1 0 0 0,0 1 0 0 0,-1-1 0 0 0,1 1 0 0 0,0-1 0 0 0,-1 1 0 0 0,1-1 0 0 0,0 1 0 0 0,-1-1 0 0 0,1 1 0 0 0,-1-1 0 0 0,0 1 0 0 0,-5 10 0 0 0,9 2 17 0 0,-2-11-13 0 0,0 0 0 0 0,-1 0 0 0 0,1 0 0 0 0,-1 0 0 0 0,1 0 1 0 0,-1 0-1 0 0,0 0 0 0 0,0 0 0 0 0,0 0 0 0 0,0 0 0 0 0,0 0 0 0 0,0 0 0 0 0,0 0 1 0 0,-1 0-1 0 0,1 0 0 0 0,-1 0 0 0 0,1 0 0 0 0,-1-1 0 0 0,0 1 0 0 0,0 0 1 0 0,0 0-1 0 0,0 0 0 0 0,0-1 0 0 0,0 1 0 0 0,0 0 0 0 0,-3 1 0 0 0,-8 22 62 0 0,11-22-61 0 0,0-1 0 0 0,1 1 0 0 0,-1-1 0 0 0,-1 0 1 0 0,1 1-1 0 0,0-1 0 0 0,0 0 0 0 0,-1 0 0 0 0,1 0 0 0 0,-1 0 0 0 0,0 0 0 0 0,0 0 1 0 0,-2 2-1 0 0,-14 7 10 0 0,14-10-7 0 0,0 1 1 0 0,1 0-1 0 0,-1 0 0 0 0,1 1 0 0 0,0-1 0 0 0,-1 1 0 0 0,1 0 0 0 0,0-1 0 0 0,1 1 1 0 0,-1 1-1 0 0,0-1 0 0 0,-1 4 0 0 0,0-2-2 0 0,0 0 1 0 0,0-1 0 0 0,0 1-1 0 0,-1-1 1 0 0,0 0-1 0 0,0 0 1 0 0,0 0-1 0 0,0 0 1 0 0,0-1-1 0 0,-11 5 1 0 0,10-5-2 0 0,0 0 1 0 0,0 0 0 0 0,0 1-1 0 0,0 0 1 0 0,1 1 0 0 0,-1-1 0 0 0,-8 11-1 0 0,10-10 1 0 0,-1 0 0 0 0,1-1-1 0 0,-1 1 1 0 0,0-1 0 0 0,0 0-1 0 0,0 0 1 0 0,0-1 0 0 0,-1 1-1 0 0,0-1 1 0 0,-5 2 0 0 0,4-2-5 0 0,-18 12-1 0 0,8-3-70 0 0,14-10 32 0 0,1-1 0 0 0,-1 1 0 0 0,1 0 0 0 0,0 0 0 0 0,-1 0 0 0 0,-3 5 0 0 0,5-5-130 0 0,-14 2-576 0 0,14-4 657 0 0,1 1 0 0 0,-1-1 0 0 0,0 0 0 0 0,1 1 0 0 0,-1-1 0 0 0,0 0-1 0 0,0 0 1 0 0,1 0 0 0 0,-1 1 0 0 0,0-1 0 0 0,0 0 0 0 0,0 0 0 0 0,1 0 0 0 0,-1 0-1 0 0,0 0 1 0 0,0 0 0 0 0,0-1 0 0 0,1 1 0 0 0,-2 0 0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32:30.927"/>
    </inkml:context>
    <inkml:brush xml:id="br0">
      <inkml:brushProperty name="width" value="0.1" units="cm"/>
      <inkml:brushProperty name="height" value="0.1" units="cm"/>
      <inkml:brushProperty name="color" value="#AB008B"/>
    </inkml:brush>
  </inkml:definitions>
  <inkml:trace contextRef="#ctx0" brushRef="#br0">90 1 5528 0 0,'-1'2'422'0'0,"1"-1"-350"0"0,-1 1 0 0 0,1-1 0 0 0,-1 0-1 0 0,1 1 1 0 0,0-1 0 0 0,0 1 0 0 0,-1-1-1 0 0,1 1 1 0 0,0-1 0 0 0,1 1-1 0 0,-1-1 1 0 0,0 1 0 0 0,0-1 0 0 0,1 1-1 0 0,-1-1 1 0 0,26 34 15314 0 0,-26-31-13852 0 0,-1-3-1564 0 0,0-1-1 0 0,0 1 1 0 0,0-1-1 0 0,0 1 1 0 0,0-1-1 0 0,0 1 1 0 0,0-1-1 0 0,-1 0 1 0 0,1 1-1 0 0,0-1 1 0 0,0 0-1 0 0,0 0 1 0 0,-1 0-1 0 0,1 0 0 0 0,-1 0 1 0 0,-77-1-2026 0 0,63-3 749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27:31.340"/>
    </inkml:context>
    <inkml:brush xml:id="br0">
      <inkml:brushProperty name="width" value="0.1" units="cm"/>
      <inkml:brushProperty name="height" value="0.1" units="cm"/>
      <inkml:brushProperty name="color" value="#AB008B"/>
    </inkml:brush>
  </inkml:definitions>
  <inkml:trace contextRef="#ctx0" brushRef="#br0">646 56 920 0 0,'-15'5'2609'0'0,"14"-4"-2563"0"0,0-1 1 0 0,0 1-1 0 0,0-1 0 0 0,0 1 0 0 0,-1-1 1 0 0,1 1-1 0 0,0-1 0 0 0,0 1 0 0 0,0-1 1 0 0,0 0-1 0 0,-1 0 0 0 0,1 1 0 0 0,0-1 1 0 0,0 0-1 0 0,0 0 0 0 0,-1 0 0 0 0,1 0 1 0 0,-2-1-1 0 0,1 1 226 0 0,5-1-104 0 0,32-8 12185 0 0,-29 9-11575 0 0,-6-1-510 0 0,0 1-224 0 0,0-1 0 0 0,0 1 0 0 0,0 0 0 0 0,0-1 1 0 0,1 1-1 0 0,-1-1 0 0 0,-1 1 0 0 0,1 0 0 0 0,0-1 0 0 0,0 1 0 0 0,0 0 0 0 0,0-1 0 0 0,0 1 0 0 0,0 0 0 0 0,0-1 0 0 0,0 1 1 0 0,-1 0-1 0 0,1-1 0 0 0,0 1 0 0 0,0 0 0 0 0,0-1 0 0 0,-1 1 0 0 0,1 0 0 0 0,0 0 0 0 0,0-1 0 0 0,-1 1 0 0 0,1 0 0 0 0,0 0 0 0 0,-1 0 1 0 0,1-1-1 0 0,0 1 0 0 0,-1 0 0 0 0,1 0 0 0 0,0 0 0 0 0,-1 0 0 0 0,1 0 0 0 0,-14-4 149 0 0,11 3 631 0 0,5-2-764 0 0,6-9-14 0 0,-6 9 576 0 0,-18 2-32 0 0,2-6-524 0 0,11 5 636 0 0,0 1-636 0 0,-20-3 9 0 0,21 4 232 0 0,-2 0-238 0 0,0-1-55 0 0,0 0-22 0 0,-18 7 174 0 0,20-5 131 0 0,0-2-217 0 0,-7-2-76 0 0,4 0-45 0 0,2 3 18 0 0,-28 2 41 0 0,24-3 35 0 0,-3-2-29 0 0,7 2 4 0 0,-5 0-35 0 0,7 1 9 0 0,-36 5 284 0 0,35-5-286 0 0,-11 5-14 0 0,-14 25-124 0 0,19-16 85 0 0,8-13 52 0 0,0 0 1 0 0,0 0-1 0 0,-1 0 1 0 0,1 0-1 0 0,0 0 1 0 0,-1 0-1 0 0,1 0 0 0 0,0 0 1 0 0,-1-1-1 0 0,1 1 1 0 0,-1 0-1 0 0,1 0 1 0 0,-1 0-1 0 0,0 0 0 0 0,1-1 1 0 0,-1 1-1 0 0,0 0 1 0 0,0-1-1 0 0,1 1 1 0 0,-1 0-1 0 0,0-1 0 0 0,0 1 1 0 0,0-1-1 0 0,-1 1 1 0 0,-4 2-7 0 0,-26 27-47 0 0,22-16 44 0 0,-11 9-44 0 0,-1 0 54 0 0,16-19 0 0 0,-2-1 0 0 0,3 2 2 0 0,-2 1-2 0 0,-18 2-12 0 0,20-4-31 0 0,-2 11 43 0 0,5-12 7 0 0,-7 15 35 0 0,9-14-35 0 0,1-3-7 0 0,0 0-1 0 0,0 0 0 0 0,-1 0 1 0 0,1 0-1 0 0,-1 0 0 0 0,1 0 1 0 0,-1 0-1 0 0,1 0 0 0 0,-1 0 1 0 0,0 0-1 0 0,1 1 0 0 0,-1-1 1 0 0,0 0-1 0 0,0 0 0 0 0,0 0 1 0 0,0 0-1 0 0,0 1 1 0 0,0-1-1 0 0,0 0 0 0 0,-1 1 1 0 0,1 9-32 0 0,-1-7 49 0 0,0 1 0 0 0,0 0 1 0 0,0 0-1 0 0,-1 0 1 0 0,0-1-1 0 0,0 1 1 0 0,-4 5-1 0 0,0 1 38 0 0,5-7 9 0 0,-6 8 54 0 0,5-9-123 0 0,0 0 0 0 0,0 0 0 0 0,1 0 0 0 0,-1 0 0 0 0,1 0 1 0 0,-2 6-1 0 0,3-8-1 0 0,-1 1 0 0 0,1 0 0 0 0,0-1 0 0 0,0 1 0 0 0,0-1 0 0 0,0 1 0 0 0,1-1 0 0 0,-1 1 0 0 0,0-1 0 0 0,1 1 0 0 0,-1-1 0 0 0,1 1 0 0 0,-1-1 0 0 0,1 1 0 0 0,0-1 0 0 0,-1 1 0 0 0,2 0 0 0 0,5 8-6 0 0,-6-9 9 0 0,0 0-1 0 0,0 1 1 0 0,0-1-1 0 0,0 1 1 0 0,0-1 0 0 0,0 1-1 0 0,0 0 1 0 0,-1-1-1 0 0,1 1 1 0 0,0 0-1 0 0,-1-1 1 0 0,1 4-1 0 0,4 21-3 0 0,4-11 7 0 0,4 0 0 0 0,-12-15 0 0 0,-1 1 0 0 0,0-1 0 0 0,0 1 0 0 0,0-1 0 0 0,0 0 0 0 0,0 1 0 0 0,0-1 0 0 0,0 1 0 0 0,0-1 0 0 0,0 1 0 0 0,0-1 0 0 0,0 1 0 0 0,0-1 0 0 0,0 0 0 0 0,0 1 0 0 0,-1-1 0 0 0,1 1 0 0 0,0-1 0 0 0,0 1 0 0 0,0-1 0 0 0,-1 1 0 0 0,0 1 0 0 0,-2 12 0 0 0,4-13 0 0 0,1 4 0 0 0,14 17 0 0 0,-14-16-2 0 0,1 2 2 0 0,19 9 14 0 0,-14-11 16 0 0,21 11 78 0 0,-15-10-68 0 0,6-1-142 0 0,-10-4 78 0 0,15 9-29 0 0,17 6 126 0 0,-40-16-65 0 0,-1-1 1 0 0,1 1-1 0 0,-1-1 0 0 0,0 0 0 0 0,1 1 1 0 0,-1 0-1 0 0,0-1 0 0 0,0 1 0 0 0,0 0 0 0 0,1 0 1 0 0,-1 0-1 0 0,1 1 0 0 0,6 4 7 0 0,-1-1-11 0 0,-5-4-11 0 0,1 1 0 0 0,-1-1 0 0 0,1 1 0 0 0,0-1-1 0 0,0 0 1 0 0,0 0 0 0 0,0 0 0 0 0,0 0 0 0 0,0-1 0 0 0,5 1 0 0 0,8 2-61 0 0,-12-2 30 0 0,13 4 164 0 0,-17-5-125 0 0,0 0 1 0 0,0 0-1 0 0,0 0 0 0 0,1 0 0 0 0,-1 0 0 0 0,0 0 0 0 0,0 0 0 0 0,0 0 0 0 0,0 0 1 0 0,0 0-1 0 0,0 0 0 0 0,1 0 0 0 0,-1 0 0 0 0,0 0 0 0 0,0 0 0 0 0,0 0 1 0 0,0 0-1 0 0,0 0 0 0 0,0 0 0 0 0,1 0 0 0 0,-1 1 0 0 0,0-1 0 0 0,0 0 0 0 0,0 0 1 0 0,0 0-1 0 0,0 0 0 0 0,0 0 0 0 0,0 0 0 0 0,0 0 0 0 0,0 1 0 0 0,0-1 1 0 0,0 0-1 0 0,0 0 0 0 0,0 0 0 0 0,0 0 0 0 0,1 0 0 0 0,-1 0 0 0 0,0 1 1 0 0,0-1-1 0 0,0 0 0 0 0,0 0 0 0 0,0 0 0 0 0,-1 0 0 0 0,1 0 0 0 0,0 1 0 0 0,0-1 1 0 0,4 15-4 0 0,-4-14-11 0 0,1 0 0 0 0,0 0 0 0 0,-1 0 0 0 0,1 0 1 0 0,0 0-1 0 0,0-1 0 0 0,0 1 0 0 0,0 0 0 0 0,0-1 0 0 0,-1 1 0 0 0,1 0 0 0 0,0-1 0 0 0,0 1 0 0 0,1-1 0 0 0,-1 0 0 0 0,2 1 0 0 0,-3 3-53 0 0,0 14 52 0 0,3 0 14 0 0,11 6-2 0 0,-14-24 2 0 0,0 0 0 0 0,0 0 0 0 0,0 0 0 0 0,0 0 0 0 0,0 0 0 0 0,0 0 0 0 0,0 0 0 0 0,0 1 0 0 0,0-1 0 0 0,0 0 0 0 0,0 0 0 0 0,1 0 0 0 0,-1 0 1 0 0,0 0-1 0 0,0 0 0 0 0,0 0 0 0 0,0 0 0 0 0,0 0 0 0 0,0 0 0 0 0,0 1 0 0 0,0-1 0 0 0,0 0 0 0 0,0 0 0 0 0,0 0 0 0 0,0 0 0 0 0,0 0 0 0 0,0 0 0 0 0,0 0 0 0 0,0 0 0 0 0,0 0 0 0 0,0 1 0 0 0,0-1 0 0 0,0 0 0 0 0,0 0 0 0 0,0 0 0 0 0,0 0 0 0 0,0 0 0 0 0,0 0 0 0 0,-1 0 0 0 0,1 0 1 0 0,0 0-1 0 0,0 0 0 0 0,0 0 0 0 0,0 0 0 0 0,0 1 0 0 0,0-1 0 0 0,0 0 0 0 0,0 0 0 0 0,0 0 0 0 0,0 0 0 0 0,0 0 0 0 0,0 0 0 0 0,-1 0 0 0 0,1 0 0 0 0,0 0 0 0 0,0 0 0 0 0,0 0 0 0 0,0 0 0 0 0,0 0 0 0 0,0 0 0 0 0,-4 2 11 0 0,2-1-3 0 0,0 1 0 0 0,1 0 1 0 0,-1-1-1 0 0,1 1 0 0 0,-1 0 0 0 0,1 0 1 0 0,0 0-1 0 0,-1 0 0 0 0,1 0 0 0 0,0 0 1 0 0,0 0-1 0 0,1 0 0 0 0,-1 1 0 0 0,0-1 1 0 0,1 0-1 0 0,-1 1 0 0 0,1-1 0 0 0,0 0 1 0 0,0 1-1 0 0,0-1 0 0 0,0 3 0 0 0,0 0-2 0 0,0-1-1 0 0,0 1 1 0 0,-1 0 0 0 0,0 0-1 0 0,0 0 1 0 0,0-1 0 0 0,0 1-1 0 0,-1 0 1 0 0,0-1-1 0 0,0 1 1 0 0,0-1 0 0 0,-1 0-1 0 0,1 0 1 0 0,-1 0-1 0 0,0 0 1 0 0,0 0 0 0 0,0-1-1 0 0,-6 6 1 0 0,6-5-34 0 0,-1 0-1 0 0,1 0 1 0 0,0 0 0 0 0,1 1-1 0 0,-5 7 1 0 0,6-8 6 0 0,-1-1 0 0 0,1 0-1 0 0,-1 0 1 0 0,0 1 0 0 0,0-2-1 0 0,0 1 1 0 0,-1 0 0 0 0,1 0-1 0 0,-1-1 1 0 0,1 1 0 0 0,-5 2 0 0 0,0 0-51 0 0,0 0 1 0 0,1 0-1 0 0,-1 1 1 0 0,1 0-1 0 0,1 0 1 0 0,-10 13-1 0 0,11-14 42 0 0,-15 10-76 0 0,-3 4 7 0 0,16-10 90 0 0,5-7 5 0 0,0 1 0 0 0,-1-1 0 0 0,0 0 0 0 0,0 1 0 0 0,1-1 0 0 0,-1 0 0 0 0,-1 0 0 0 0,1 0 0 0 0,0 0 0 0 0,-5 2 0 0 0,-3 2-8 0 0,4-4 6 0 0,0 1-1 0 0,1 0 0 0 0,-1 1 0 0 0,1 0 1 0 0,0 0-1 0 0,0 0 0 0 0,-8 8 0 0 0,8-8-2 0 0,-1 0-1 0 0,1-1 1 0 0,-1 0-1 0 0,0 0 0 0 0,0 0 1 0 0,0-1-1 0 0,-1 0 1 0 0,1 0-1 0 0,0 0 1 0 0,-9 0-1 0 0,-6 3-29 0 0,-82 15-172 0 0,79-18 132 0 0,17-2 0 0 0,-3 0 54 0 0,47-17-28 0 0,-13 3 54 0 0,-16 10 0 0 0,19-2 0 0 0,-20 3 11 0 0,-1 1 0 0 0,0-1-1 0 0,0 0 1 0 0,0 0 0 0 0,10-8-1 0 0,-13 9-10 0 0,1 1 0 0 0,0-1 0 0 0,-1 1 0 0 0,1 0 0 0 0,0 0 0 0 0,-1 0 0 0 0,1 1 0 0 0,0-1 0 0 0,0 1 0 0 0,5 0 0 0 0,7-1 0 0 0,6 1 0 0 0,-13 2 1 0 0,33 1 58 0 0,-38-5-28 0 0,1 2 10 0 0,21 8-21 0 0,-15-3-20 0 0,-6-2 0 0 0,0-1 0 0 0,0-1 0 0 0,-1 1 0 0 0,1 0 0 0 0,0-1 0 0 0,1 0 0 0 0,-1 0 0 0 0,0-1 0 0 0,8 1 0 0 0,12 0 0 0 0,-3 4 0 0 0,-3 6 11 0 0,-19-11-9 0 0,1 1 1 0 0,0 0-1 0 0,-1-1 0 0 0,1 1 1 0 0,-1 0-1 0 0,1-1 1 0 0,-1 1-1 0 0,1 0 0 0 0,-1 0 1 0 0,0-1-1 0 0,1 1 0 0 0,-1 0 1 0 0,0 0-1 0 0,0 0 1 0 0,1 0-1 0 0,-1-1 0 0 0,0 2 1 0 0,-1 14 18 0 0,10 3 2 0 0,-8-16-1 0 0,-5 0-14 0 0,2 10-8 0 0,3-11 2 0 0,0 1 0 0 0,-1 0-1 0 0,0-1 1 0 0,1 1-1 0 0,-1 0 1 0 0,0 0 0 0 0,-1-1-1 0 0,1 1 1 0 0,0 0-1 0 0,-1-1 1 0 0,1 1 0 0 0,-3 4-1 0 0,3-7 0 0 0,0 1 0 0 0,0 0 1 0 0,0-1-1 0 0,-1 1 0 0 0,1-1 0 0 0,0 1 0 0 0,0-1 0 0 0,0 1 1 0 0,0 0-1 0 0,0-1 0 0 0,0 1 0 0 0,0-1 0 0 0,0 1 0 0 0,0 0 1 0 0,0-1-1 0 0,1 1 0 0 0,-1-1 0 0 0,0 1 0 0 0,0-1 0 0 0,0 1 1 0 0,1-1-1 0 0,-1 1 0 0 0,0-1 0 0 0,1 1 0 0 0,-1-1 0 0 0,0 1 0 0 0,2 0 1 0 0,4 15 8 0 0,-6-16-10 0 0,0 1 0 0 0,0 0 0 0 0,-1-1 0 0 0,1 1 0 0 0,0 0 0 0 0,-1-1 0 0 0,1 1 0 0 0,0 0 0 0 0,-1-1 0 0 0,1 1 0 0 0,-1-1 0 0 0,1 1 0 0 0,-1-1 0 0 0,1 1 0 0 0,-1-1 0 0 0,1 1 0 0 0,-1-1 0 0 0,1 1 0 0 0,-2 0 0 0 0,-11 11 0 0 0,-9 18 0 0 0,12-12 0 0 0,12 14 0 0 0,4-6-13 0 0,-5-24 11 0 0,-1-1 0 0 0,1 1-1 0 0,0-1 1 0 0,-1 1 0 0 0,1 0 0 0 0,-1-1 0 0 0,1 1 0 0 0,-1 0 0 0 0,0 0 0 0 0,0-1 0 0 0,0 1-1 0 0,0 0 1 0 0,0-1 0 0 0,0 1 0 0 0,0 0 0 0 0,-1 0 0 0 0,1-1 0 0 0,-1 1 0 0 0,1 0 0 0 0,-1-1-1 0 0,0 2 1 0 0,-1 0-1 0 0,1-1-1 0 0,0 0 1 0 0,0 0-1 0 0,0 1 1 0 0,0-1-1 0 0,0 1 1 0 0,0-1-1 0 0,1 0 1 0 0,-1 1-1 0 0,1 0 1 0 0,0-1-1 0 0,0 1 0 0 0,0-1 1 0 0,0 1-1 0 0,0-1 1 0 0,0 1-1 0 0,1 2 1 0 0,0-1-6 0 0,-1 0 5 0 0,0-1-1 0 0,-1 1 0 0 0,1 0 1 0 0,-1-1-1 0 0,0 1 1 0 0,0 0-1 0 0,0-1 0 0 0,0 1 1 0 0,-1-1-1 0 0,1 0 0 0 0,-1 1 1 0 0,-3 4-1 0 0,2-4 1 0 0,0 1 0 0 0,1-1 0 0 0,0 1 0 0 0,0 0 0 0 0,-1 5 0 0 0,2-3-2 0 0,0 1 0 0 0,-1-1 0 0 0,1-1 0 0 0,-1 1 0 0 0,-1 0 0 0 0,1 0 0 0 0,-1-1 0 0 0,0 1 0 0 0,-1-1 0 0 0,1 0 0 0 0,-8 9 0 0 0,9-13 6 0 0,1 0 0 0 0,-1 1 0 0 0,1-1 0 0 0,-1 0 0 0 0,1 1 0 0 0,0-1 0 0 0,0 1 0 0 0,0-1 0 0 0,0 1 0 0 0,0 4 0 0 0,0-4 0 0 0,1 0 0 0 0,-1 0 0 0 0,0 0 0 0 0,0 0 0 0 0,-1 0 0 0 0,1-1 0 0 0,0 1 0 0 0,-1 0 0 0 0,-3 4 0 0 0,-1-1 0 0 0,4-4 0 0 0,0 0 0 0 0,0 0 0 0 0,0 0 0 0 0,1 1 0 0 0,-1-1 0 0 0,0 0 0 0 0,1 0 0 0 0,0 1 0 0 0,-1-1 0 0 0,1 1 0 0 0,0 0 0 0 0,0-1 0 0 0,1 1 0 0 0,-1 0 0 0 0,0-1 0 0 0,1 1 0 0 0,0 0 0 0 0,-1 0 0 0 0,1-1 0 0 0,0 1 0 0 0,1 0 0 0 0,-1 0 0 0 0,1 3 0 0 0,2 10 0 0 0,0 1 0 0 0,-2 0 0 0 0,1 0 0 0 0,-3 22 0 0 0,1-17 0 0 0,0-19 0 0 0,1 0 0 0 0,0-1 0 0 0,-1 1 0 0 0,1 0 0 0 0,0 0 0 0 0,0-1 0 0 0,0 1 0 0 0,1-1 0 0 0,-1 1 0 0 0,1-1 0 0 0,-1 1 0 0 0,1-1 0 0 0,0 0 0 0 0,0 0 0 0 0,0 0 0 0 0,4 4 0 0 0,-1-2 0 0 0,-4-3 0 0 0,-1-1 0 0 0,1 1 0 0 0,0 0 0 0 0,-1-1 0 0 0,1 1 0 0 0,0 0 0 0 0,-1-1 0 0 0,1 1 0 0 0,-1 0 0 0 0,1 0 0 0 0,-1 0 0 0 0,1 0 0 0 0,-1-1 0 0 0,0 1 0 0 0,0 0 0 0 0,1 0 0 0 0,-1 0 0 0 0,0 0 0 0 0,0 0 0 0 0,0 0 0 0 0,0 0 0 0 0,0 0 0 0 0,0 0 0 0 0,0 0 0 0 0,0 0 0 0 0,0 0 0 0 0,0 0 0 0 0,-1 0 0 0 0,1 0 0 0 0,-1 0 0 0 0,1 0 0 0 0,0 0 0 0 0,0 0 0 0 0,-1-1 0 0 0,1 1 0 0 0,0 0 0 0 0,0 0 0 0 0,0 0 0 0 0,0-1 0 0 0,0 1 0 0 0,0 0 0 0 0,0 0 0 0 0,0 0 0 0 0,0 0 0 0 0,1-1 0 0 0,-1 1 0 0 0,0 0 0 0 0,0 0 0 0 0,1 0 0 0 0,-1-1 0 0 0,1 1 0 0 0,-1 0 0 0 0,1-1 0 0 0,0 2 0 0 0,3 4 0 0 0,0-1 0 0 0,-1 1 0 0 0,0 0 0 0 0,3 8 0 0 0,1 1 0 0 0,-7-15 1 0 0,0 1 0 0 0,0-1 0 0 0,1 1-1 0 0,-1-1 1 0 0,0 1 0 0 0,0-1 0 0 0,0 1 0 0 0,1-1-1 0 0,-1 1 1 0 0,0-1 0 0 0,1 1 0 0 0,-1-1-1 0 0,0 1 1 0 0,1-1 0 0 0,-1 1 0 0 0,1-1 0 0 0,-1 0-1 0 0,1 1 1 0 0,-1-1 0 0 0,1 0 0 0 0,-1 1-1 0 0,1-1 1 0 0,0 0 0 0 0,2 1 3 0 0,-1 0 0 0 0,1 1 0 0 0,0-1-1 0 0,-1 0 1 0 0,1 1 0 0 0,-1 0 0 0 0,0-1 0 0 0,3 3 0 0 0,2 3 12 0 0,-6-6-13 0 0,0 0 0 0 0,-1 0 0 0 0,1 0-1 0 0,0-1 1 0 0,0 1 0 0 0,0 0 0 0 0,0-1-1 0 0,0 1 1 0 0,0-1 0 0 0,0 1-1 0 0,0-1 1 0 0,0 1 0 0 0,1-1 0 0 0,39 3 16 0 0,-26-3-272 0 0,0-1 0 0 0,-1-1 0 0 0,1 0-1 0 0,0-1 1 0 0,-1 0 0 0 0,27-11 0 0 0,-19 4-999 0 0,-1-1-1 0 0,0 0 1 0 0,31-24 0 0 0,3-9-5598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27:33.109"/>
    </inkml:context>
    <inkml:brush xml:id="br0">
      <inkml:brushProperty name="width" value="0.1" units="cm"/>
      <inkml:brushProperty name="height" value="0.1" units="cm"/>
      <inkml:brushProperty name="color" value="#AB008B"/>
    </inkml:brush>
  </inkml:definitions>
  <inkml:trace contextRef="#ctx0" brushRef="#br0">3307 6331 3224 0 0,'-16'-4'14414'0'0,"-34"18"-14077"0"0,47-13 31 0 0,-11 10 62 0 0,-2 1-154 0 0,13-10 322 0 0,-14 3-40 0 0,1 0-316 0 0,13-4-2 0 0,0 0-193 0 0,1-1-1 0 0,0 1 1 0 0,-1 0-1 0 0,1 0 0 0 0,0-1 1 0 0,-1 0-1 0 0,1 1 1 0 0,-1-1-1 0 0,1 0 1 0 0,-4 0-1 0 0,-25 6 322 0 0,22-4-393 0 0,0 1 59 0 0,-1-1 0 0 0,1 0 1 0 0,-1-1-1 0 0,0 0 0 0 0,-19-1 1 0 0,23 0-22 0 0,0 0 1 0 0,-1 0 0 0 0,1 1 0 0 0,-11 1-1 0 0,-47 5 122 0 0,49-7-75 0 0,0 1 1 0 0,0 1-1 0 0,-22 5 0 0 0,11-2 34 0 0,1 0 1 0 0,-1-2-1 0 0,0-1 0 0 0,-39-2 0 0 0,-17 1 115 0 0,-68-3 17 0 0,48 0-113 0 0,86 1-91 0 0,0-1 1 0 0,-20-5-1 0 0,-16-1 4 0 0,-14 3 97 0 0,0-4 1 0 0,-112-29-1 0 0,158 33-75 0 0,-30-8 99 0 0,-47-20 0 0 0,-7-4-324 0 0,-33-12 126 0 0,120 41 54 0 0,1 0 1 0 0,-1-1-1 0 0,1-1 0 0 0,1-1 1 0 0,-23-19-1 0 0,-10-15 152 0 0,-2 1 0 0 0,-69-44-1 0 0,22 13 94 0 0,-62-38 128 0 0,143 101-340 0 0,0-1-1 0 0,-26-27 0 0 0,27 23-7 0 0,-1 2 0 0 0,-20-15 0 0 0,17 15 16 0 0,-27-29 1 0 0,-8-7 52 0 0,-22-14-27 0 0,62 54-56 0 0,1-1 1 0 0,0 0-1 0 0,1-1 1 0 0,-12-16 0 0 0,-41-63 63 0 0,19 24 37 0 0,33 49-80 0 0,1-1-1 0 0,2-1 1 0 0,0 0 0 0 0,-10-32-1 0 0,-5-10 39 0 0,-10-15 3 0 0,-43-109 130 0 0,16 35-51 0 0,43 103-131 0 0,11 29-14 0 0,1 1-1 0 0,-8-35 1 0 0,-2-26 5 0 0,-14-86 45 0 0,17-238 121 0 0,13 352-181 0 0,0 28 27 0 0,2-33 0 0 0,8-53-17 0 0,24-181 1 0 0,-29 265 9 0 0,1-30 0 0 0,0-7-7 0 0,17-224 62 0 0,-9 103-19 0 0,-9 105-25 0 0,13-78-1 0 0,11-66 34 0 0,-9 97-40 0 0,10-52 16 0 0,-15 86-9 0 0,-10 58-15 0 0,8-32 1 0 0,56-163 47 0 0,-19 83 11 0 0,-39 120-62 0 0,30-85 27 0 0,-37 104-40 0 0,0 1 0 0 0,0-1 0 0 0,0 1 0 0 0,1-1 0 0 0,0 1 0 0 0,0 0 0 0 0,6-6 0 0 0,16-25 0 0 0,37-65 0 0 0,1 0 0 0 0,11-54 0 0 0,-66 139 0 0 0,1 2 0 0 0,0-1 0 0 0,1 1 0 0 0,0 1 0 0 0,25-24 0 0 0,-9 10 0 0 0,53-43 0 0 0,-43 37 0 0 0,1 2 0 0 0,2 2 0 0 0,63-38 0 0 0,-64 47-12 0 0,1 2 0 0 0,69-23 0 0 0,-90 35-24 0 0,39-8-837 0 0,-49 11 730 0 0,1 0-66 0 0,0 0 1 0 0,1 0 0 0 0,16-3 0 0 0,106-23 97 0 0,-40 12 1323 0 0,31-4-404 0 0,-111 20-781 0 0,1-1 0 0 0,19-8 1 0 0,10-1 62 0 0,78-5-74 0 0,-62 8-16 0 0,-43 6 0 0 0,-1 0 0 0 0,0 2 11 0 0,-11 1 83 0 0,-5-11-1196 0 0,-17-52-1034 0 0,17 59 1853 0 0,0 0 1 0 0,0 0-1 0 0,0 0 1 0 0,0 0-1 0 0,-1 0 1 0 0,0 0-1 0 0,-3-5 1 0 0,-3-11-877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2-04T21:27:34.089"/>
    </inkml:context>
    <inkml:brush xml:id="br0">
      <inkml:brushProperty name="width" value="0.1" units="cm"/>
      <inkml:brushProperty name="height" value="0.1" units="cm"/>
      <inkml:brushProperty name="color" value="#AB008B"/>
    </inkml:brush>
  </inkml:definitions>
  <inkml:trace contextRef="#ctx0" brushRef="#br0">460 1 2760 0 0,'0'0'125'0'0,"-2"0"-3"0"0,-62 23 12800 0 0,59-19-11616 0 0,0 0-816 0 0,0 0-1 0 0,0 1 1 0 0,1 0-1 0 0,-5 6 1 0 0,-17 16-1127 0 0,18-20 877 0 0,0 0 0 0 0,0 1 0 0 0,-12 15 0 0 0,-4 5 225 0 0,5 1 57 0 0,9-13-148 0 0,9-14-144 0 0,0 0-13 0 0,-1 8-108 0 0,0-1 1 0 0,1 1-1 0 0,0 0 1 0 0,0 0-1 0 0,1-1 1 0 0,2 12-1 0 0,-1 7 38 0 0,4 16 277 0 0,-5-40-120 0 0,4-3-161 0 0,51 35 274 0 0,3-14 997 0 0,-39-16-1381 0 0,0 1 0 0 0,20 11 1 0 0,2 2-988 0 0,-32-17 947 0 0,-1 1 0 0 0,1 0-1 0 0,-1 0 1 0 0,-1 1 0 0 0,1 0-1 0 0,-1 1 1 0 0,10 8 0 0 0,-12-9 34 0 0,1 0 0 0 0,0 0 1 0 0,0 0-1 0 0,0-1 1 0 0,1 0-1 0 0,9 5 1 0 0,5 6 214 0 0,-18-10-175 0 0,4 11-38 0 0,6-7 51 0 0,19 9 452 0 0,-29-16 464 0 0,1-1-552 0 0,-1 0-445 0 0,-1 0 0 0 0,1 0-1 0 0,0-1 1 0 0,0 1 0 0 0,0 0 0 0 0,0-1-1 0 0,0 0 1 0 0,0 0 0 0 0,0 0 0 0 0,5 0-1 0 0,-2-1-173 0 0,-4 1-261 0 0,2 0-579 0 0,9 0 1014 0 0,-9 0 612 0 0,-3 2-939 0 0,6 5 338 0 0,-5-5-10 0 0,-1-1 0 0 0,0 0 0 0 0,1 0 0 0 0,-1 0 0 0 0,1 0 0 0 0,-1 0 0 0 0,1 0 0 0 0,-1 0 0 0 0,1 0 0 0 0,0 0 0 0 0,-1-1 0 0 0,1 1 0 0 0,0-1 0 0 0,0 1 0 0 0,2-1 0 0 0,1 1 0 0 0,16 1 0 0 0,22-2 0 0 0,-42 0 5 0 0,15 1 210 0 0,-19 3-90 0 0,-18 5-70 0 0,15-7-30 0 0,4-2-11 0 0,1 1 0 0 0,-1 0 0 0 0,1-1 0 0 0,0 1 0 0 0,-1 0 0 0 0,1 0 0 0 0,0 0 0 0 0,0 0 0 0 0,-1 0 0 0 0,1 0 0 0 0,0 1 1 0 0,0-1-1 0 0,-1 2 0 0 0,-2 1-12 0 0,4-4-2 0 0,-1 1 0 0 0,1 0 0 0 0,-1-1 0 0 0,1 1 0 0 0,-1 0 0 0 0,1-1 0 0 0,-1 1 0 0 0,1-1 0 0 0,-1 1 0 0 0,0-1 0 0 0,1 1 0 0 0,-1-1 0 0 0,0 1 0 0 0,0-1 0 0 0,1 0 0 0 0,-1 1 0 0 0,0-1 0 0 0,0 0 0 0 0,0 0 0 0 0,1 0 0 0 0,-1 0 0 0 0,0 1 0 0 0,0-1 0 0 0,-1 0 0 0 0,1 0 0 0 0,0 0 0 0 0,0 0 0 0 0,0 0 0 0 0,0 0 0 0 0,0 0 0 0 0,0 1 0 0 0,0-1 0 0 0,0 0 0 0 0,0 1 0 0 0,0-1 0 0 0,0 1 0 0 0,0-1 0 0 0,0 1 0 0 0,0 0 0 0 0,0-1 0 0 0,0 1 0 0 0,1 0 0 0 0,-1-1 0 0 0,0 1 0 0 0,0 0 0 0 0,1 0 0 0 0,-1 0 0 0 0,0 1 0 0 0,-34 31 0 0 0,9-8 0 0 0,-33 39 0 0 0,21-26 1 0 0,29-29-16 0 0,-1 0 0 0 0,2 0-1 0 0,-16 21 1 0 0,7-7 5 0 0,-1 0 0 0 0,-39 37 0 0 0,10-11-86 0 0,-31 27-44 0 0,1-1-51 0 0,29-21-238 0 0,-100 102-2419 0 0,72-91-5349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04T21:27:36.885"/>
    </inkml:context>
    <inkml:brush xml:id="br0">
      <inkml:brushProperty name="width" value="0.1" units="cm"/>
      <inkml:brushProperty name="height" value="0.1" units="cm"/>
      <inkml:brushProperty name="color" value="#AB008B"/>
    </inkml:brush>
  </inkml:definitions>
  <inkml:trace contextRef="#ctx0" brushRef="#br0">1 0 24575,'0'0'-8191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2-04T21:27:37.529"/>
    </inkml:context>
    <inkml:brush xml:id="br0">
      <inkml:brushProperty name="width" value="0.1" units="cm"/>
      <inkml:brushProperty name="height" value="0.1" units="cm"/>
      <inkml:brushProperty name="color" value="#AB008B"/>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50F1AF-5FC9-4225-859E-7DDD3E87BA2D}" type="datetimeFigureOut">
              <a:rPr lang="en-US" smtClean="0"/>
              <a:t>2/22/2022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2BEC83-798E-44C8-8E81-837057C8CC8B}" type="slidenum">
              <a:rPr lang="en-US" smtClean="0"/>
              <a:t>‹#›</a:t>
            </a:fld>
            <a:endParaRPr lang="en-US"/>
          </a:p>
        </p:txBody>
      </p:sp>
    </p:spTree>
    <p:extLst>
      <p:ext uri="{BB962C8B-B14F-4D97-AF65-F5344CB8AC3E}">
        <p14:creationId xmlns:p14="http://schemas.microsoft.com/office/powerpoint/2010/main" val="3204960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u7FWUlWmCDY"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en.wikipedia.org/wiki/Transcendental_number" TargetMode="External"/><Relationship Id="rId3" Type="http://schemas.openxmlformats.org/officeDocument/2006/relationships/hyperlink" Target="https://en.wikipedia.org/wiki/Logarithm" TargetMode="External"/><Relationship Id="rId7" Type="http://schemas.openxmlformats.org/officeDocument/2006/relationships/hyperlink" Target="https://en.wikipedia.org/wiki/Irrational_number" TargetMode="External"/><Relationship Id="rId2" Type="http://schemas.openxmlformats.org/officeDocument/2006/relationships/slide" Target="../slides/slide57.xml"/><Relationship Id="rId1" Type="http://schemas.openxmlformats.org/officeDocument/2006/relationships/notesMaster" Target="../notesMasters/notesMaster1.xml"/><Relationship Id="rId6" Type="http://schemas.openxmlformats.org/officeDocument/2006/relationships/hyperlink" Target="https://en.wikipedia.org/wiki/E_(mathematical_constant)" TargetMode="External"/><Relationship Id="rId5" Type="http://schemas.openxmlformats.org/officeDocument/2006/relationships/hyperlink" Target="https://en.wikipedia.org/wiki/Mathematical_constant" TargetMode="External"/><Relationship Id="rId4" Type="http://schemas.openxmlformats.org/officeDocument/2006/relationships/hyperlink" Target="https://en.wikipedia.org/wiki/Base_(exponentiation)"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statisticsbyjim.com/regression/multicollinearity-in-regression-analysis/" TargetMode="External"/><Relationship Id="rId13" Type="http://schemas.openxmlformats.org/officeDocument/2006/relationships/hyperlink" Target="https://www.whitman.edu/Documents/Academics/Mathematics/2017/Perez.pdf" TargetMode="External"/><Relationship Id="rId3" Type="http://schemas.openxmlformats.org/officeDocument/2006/relationships/hyperlink" Target="https://www.section.io/engineering-education/supervised-learning-algorithms/" TargetMode="External"/><Relationship Id="rId7" Type="http://schemas.openxmlformats.org/officeDocument/2006/relationships/hyperlink" Target="https://towardsdatascience.com/how-to-remove-multicollinearity-in-dataset-using-pca-4b4561c28d0b" TargetMode="External"/><Relationship Id="rId12" Type="http://schemas.openxmlformats.org/officeDocument/2006/relationships/hyperlink" Target="https://www.datasciencecentral.com/profiles/blogs/multicollinearity-a-problem-or-an-opportunity" TargetMode="External"/><Relationship Id="rId2" Type="http://schemas.openxmlformats.org/officeDocument/2006/relationships/slide" Target="../slides/slide101.xml"/><Relationship Id="rId1" Type="http://schemas.openxmlformats.org/officeDocument/2006/relationships/notesMaster" Target="../notesMasters/notesMaster1.xml"/><Relationship Id="rId6" Type="http://schemas.openxmlformats.org/officeDocument/2006/relationships/hyperlink" Target="http://www.ijastnet.com/journals/Vol_4_No_1_January_2014/17.pdf" TargetMode="External"/><Relationship Id="rId11" Type="http://schemas.openxmlformats.org/officeDocument/2006/relationships/hyperlink" Target="https://towardsdatascience.com/multicollinearity-in-data-science-c5f6c0fe6edf" TargetMode="External"/><Relationship Id="rId5" Type="http://schemas.openxmlformats.org/officeDocument/2006/relationships/hyperlink" Target="https://www.analyticsvidhya.com/blog/2020/03/what-is-multicollinearity/" TargetMode="External"/><Relationship Id="rId10" Type="http://schemas.openxmlformats.org/officeDocument/2006/relationships/hyperlink" Target="https://machinelearningmind.com/2019/10/19/multicollinearity-how-to-fix-it/" TargetMode="External"/><Relationship Id="rId4" Type="http://schemas.openxmlformats.org/officeDocument/2006/relationships/hyperlink" Target="https://www.investopedia.com/terms/s/statistical-significance.asp" TargetMode="External"/><Relationship Id="rId9" Type="http://schemas.openxmlformats.org/officeDocument/2006/relationships/hyperlink" Target="https://towardsdatascience.com/https-towardsdatascience-com-multicollinearity-how-does-it-create-a-problem-72956a49058#:~:text=In%20machine%20learning%2C%20it%20is%20fewer%20features%20for,one%20plays%20faster%20then%20other%20also%20plays%20faster." TargetMode="External"/><Relationship Id="rId14" Type="http://schemas.openxmlformats.org/officeDocument/2006/relationships/hyperlink" Target="http://www.researchconsultation.com/multicollinearity-multiple-regression-solutions.asp"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Instructor access only https://www.enginius.biz/index.php/case_studies/bookbinders-case-study-predictive/ </a:t>
            </a:r>
          </a:p>
          <a:p>
            <a:r>
              <a:rPr lang="en-US" dirty="0"/>
              <a:t>It is available for all at https://www.youtube.com/watch?v=u7FWUlWmCDY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linkClick r:id="rId3"/>
              </a:rPr>
              <a:t>https://www.youtube.com/watch?v=u7FWUlWmCDY</a:t>
            </a:r>
            <a:r>
              <a:rPr lang="en-US" sz="1200" dirty="0"/>
              <a:t>  </a:t>
            </a:r>
          </a:p>
          <a:p>
            <a:r>
              <a:rPr lang="en-US" dirty="0"/>
              <a:t> </a:t>
            </a:r>
          </a:p>
          <a:p>
            <a:endParaRPr lang="en-US" dirty="0"/>
          </a:p>
        </p:txBody>
      </p:sp>
      <p:sp>
        <p:nvSpPr>
          <p:cNvPr id="4" name="Slide Number Placeholder 3"/>
          <p:cNvSpPr>
            <a:spLocks noGrp="1"/>
          </p:cNvSpPr>
          <p:nvPr>
            <p:ph type="sldNum" sz="quarter" idx="5"/>
          </p:nvPr>
        </p:nvSpPr>
        <p:spPr/>
        <p:txBody>
          <a:bodyPr/>
          <a:lstStyle/>
          <a:p>
            <a:fld id="{1E2BEC83-798E-44C8-8E81-837057C8CC8B}" type="slidenum">
              <a:rPr lang="en-US" smtClean="0"/>
              <a:t>1</a:t>
            </a:fld>
            <a:endParaRPr lang="en-US"/>
          </a:p>
        </p:txBody>
      </p:sp>
    </p:spTree>
    <p:extLst>
      <p:ext uri="{BB962C8B-B14F-4D97-AF65-F5344CB8AC3E}">
        <p14:creationId xmlns:p14="http://schemas.microsoft.com/office/powerpoint/2010/main" val="3874494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2BEC83-798E-44C8-8E81-837057C8CC8B}" type="slidenum">
              <a:rPr lang="en-US" smtClean="0"/>
              <a:t>2</a:t>
            </a:fld>
            <a:endParaRPr lang="en-US"/>
          </a:p>
        </p:txBody>
      </p:sp>
    </p:spTree>
    <p:extLst>
      <p:ext uri="{BB962C8B-B14F-4D97-AF65-F5344CB8AC3E}">
        <p14:creationId xmlns:p14="http://schemas.microsoft.com/office/powerpoint/2010/main" val="349160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2BEC83-798E-44C8-8E81-837057C8CC8B}" type="slidenum">
              <a:rPr lang="en-US" smtClean="0"/>
              <a:t>3</a:t>
            </a:fld>
            <a:endParaRPr lang="en-US"/>
          </a:p>
        </p:txBody>
      </p:sp>
    </p:spTree>
    <p:extLst>
      <p:ext uri="{BB962C8B-B14F-4D97-AF65-F5344CB8AC3E}">
        <p14:creationId xmlns:p14="http://schemas.microsoft.com/office/powerpoint/2010/main" val="291525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Variables that represent recency, frequency, and monetary value are the following:</a:t>
            </a:r>
          </a:p>
          <a:p>
            <a:endParaRPr lang="en-US" altLang="en-US" dirty="0"/>
          </a:p>
          <a:p>
            <a:pPr>
              <a:buFontTx/>
              <a:buChar char="•"/>
            </a:pPr>
            <a:r>
              <a:rPr lang="en-US" altLang="en-US" dirty="0"/>
              <a:t>Recency: Months since last purchase (</a:t>
            </a:r>
            <a:r>
              <a:rPr lang="en-US" altLang="en-US" dirty="0" err="1"/>
              <a:t>Last_purchase</a:t>
            </a:r>
            <a:r>
              <a:rPr lang="en-US" altLang="en-US" dirty="0"/>
              <a:t>)</a:t>
            </a:r>
          </a:p>
          <a:p>
            <a:pPr>
              <a:buFontTx/>
              <a:buChar char="•"/>
            </a:pPr>
            <a:r>
              <a:rPr lang="en-US" altLang="en-US" dirty="0"/>
              <a:t>Frequency: Total number of purchase (Frequency)</a:t>
            </a:r>
          </a:p>
          <a:p>
            <a:pPr>
              <a:buFontTx/>
              <a:buChar char="•"/>
            </a:pPr>
            <a:r>
              <a:rPr lang="en-US" altLang="en-US" dirty="0"/>
              <a:t>Monetary value: Total money spent on BBBC (</a:t>
            </a:r>
            <a:r>
              <a:rPr lang="en-US" altLang="en-US" dirty="0" err="1"/>
              <a:t>Amoun_purchased</a:t>
            </a:r>
            <a:r>
              <a:rPr lang="en-US" altLang="en-US" dirty="0"/>
              <a:t>)</a:t>
            </a:r>
          </a:p>
          <a:p>
            <a:endParaRPr lang="en-US" dirty="0"/>
          </a:p>
        </p:txBody>
      </p:sp>
      <p:sp>
        <p:nvSpPr>
          <p:cNvPr id="4" name="Slide Number Placeholder 3"/>
          <p:cNvSpPr>
            <a:spLocks noGrp="1"/>
          </p:cNvSpPr>
          <p:nvPr>
            <p:ph type="sldNum" sz="quarter" idx="5"/>
          </p:nvPr>
        </p:nvSpPr>
        <p:spPr/>
        <p:txBody>
          <a:bodyPr/>
          <a:lstStyle/>
          <a:p>
            <a:fld id="{9D502D5F-3A09-4A87-AADF-802F1139AE2B}" type="slidenum">
              <a:rPr lang="en-US" smtClean="0"/>
              <a:t>10</a:t>
            </a:fld>
            <a:endParaRPr lang="en-US"/>
          </a:p>
        </p:txBody>
      </p:sp>
    </p:spTree>
    <p:extLst>
      <p:ext uri="{BB962C8B-B14F-4D97-AF65-F5344CB8AC3E}">
        <p14:creationId xmlns:p14="http://schemas.microsoft.com/office/powerpoint/2010/main" val="1667463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latin typeface="-apple-system"/>
              </a:rPr>
              <a:t>The Right Way to Oversample in Predictive Modeling</a:t>
            </a:r>
          </a:p>
          <a:p>
            <a:r>
              <a:rPr lang="en-US" dirty="0">
                <a:solidFill>
                  <a:srgbClr val="9BA1A6"/>
                </a:solidFill>
                <a:effectLst/>
                <a:latin typeface="-apple-system"/>
              </a:rPr>
              <a:t> 6 minute read</a:t>
            </a:r>
          </a:p>
          <a:p>
            <a:r>
              <a:rPr lang="en-US" dirty="0">
                <a:effectLst/>
              </a:rPr>
              <a:t>Imbalanced datasets spring up everywhere. Amazon wants to classify fake reviews, banks want to predict fraudulent credit card charges, and, as of this November, Facebook researchers are probably wondering if they can predict which news articles are fake.</a:t>
            </a:r>
          </a:p>
          <a:p>
            <a:r>
              <a:rPr lang="en-US" dirty="0">
                <a:effectLst/>
              </a:rPr>
              <a:t>In each of these cases, only a small fraction of observations are actually positives. I’d guess that only 1 in 10,000 credit card charges are fraudulent, at most. Recently, oversampling the minority class observations has become a common approach to improve the quality of predictive modeling. By oversampling, models are sometimes better able to learn patterns that differentiate classes.</a:t>
            </a:r>
          </a:p>
          <a:p>
            <a:r>
              <a:rPr lang="en-US" dirty="0">
                <a:effectLst/>
              </a:rPr>
              <a:t>However, this post isn’t about how this can improve modeling. Instead, it’s about how the </a:t>
            </a:r>
            <a:r>
              <a:rPr lang="en-US" b="1" i="1" dirty="0">
                <a:effectLst/>
              </a:rPr>
              <a:t>timing</a:t>
            </a:r>
            <a:r>
              <a:rPr lang="en-US" dirty="0">
                <a:effectLst/>
              </a:rPr>
              <a:t> of oversampling can affect the generalization ability of a model. Since one of the primary goals of model validation is to estimate how it will perform on unseen data, oversampling correctly is critical.</a:t>
            </a:r>
          </a:p>
          <a:p>
            <a:endParaRPr lang="en-US" dirty="0"/>
          </a:p>
        </p:txBody>
      </p:sp>
      <p:sp>
        <p:nvSpPr>
          <p:cNvPr id="4" name="Slide Number Placeholder 3"/>
          <p:cNvSpPr>
            <a:spLocks noGrp="1"/>
          </p:cNvSpPr>
          <p:nvPr>
            <p:ph type="sldNum" sz="quarter" idx="5"/>
          </p:nvPr>
        </p:nvSpPr>
        <p:spPr/>
        <p:txBody>
          <a:bodyPr/>
          <a:lstStyle/>
          <a:p>
            <a:fld id="{1E2BEC83-798E-44C8-8E81-837057C8CC8B}" type="slidenum">
              <a:rPr lang="en-US" smtClean="0"/>
              <a:t>23</a:t>
            </a:fld>
            <a:endParaRPr lang="en-US"/>
          </a:p>
        </p:txBody>
      </p:sp>
    </p:spTree>
    <p:extLst>
      <p:ext uri="{BB962C8B-B14F-4D97-AF65-F5344CB8AC3E}">
        <p14:creationId xmlns:p14="http://schemas.microsoft.com/office/powerpoint/2010/main" val="1945032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6978" name="Google Shape;547;g1ff36e20db_0_216:notes">
            <a:extLst>
              <a:ext uri="{FF2B5EF4-FFF2-40B4-BE49-F238E27FC236}">
                <a16:creationId xmlns:a16="http://schemas.microsoft.com/office/drawing/2014/main" id="{711B1C47-3AB7-485D-BD63-6855BEE4AC5E}"/>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
        <p:nvSpPr>
          <p:cNvPr id="126979" name="Google Shape;548;g1ff36e20db_0_216:notes">
            <a:extLst>
              <a:ext uri="{FF2B5EF4-FFF2-40B4-BE49-F238E27FC236}">
                <a16:creationId xmlns:a16="http://schemas.microsoft.com/office/drawing/2014/main" id="{6BB71679-8EB0-4C92-9FB9-F45FC05F0DE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pPr>
            <a:endParaRPr lang="en-US" altLang="en-US" dirty="0"/>
          </a:p>
        </p:txBody>
      </p:sp>
    </p:spTree>
    <p:extLst>
      <p:ext uri="{BB962C8B-B14F-4D97-AF65-F5344CB8AC3E}">
        <p14:creationId xmlns:p14="http://schemas.microsoft.com/office/powerpoint/2010/main" val="65023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Multinomial logistic regression is used to predict categorical placement in or the probability of category membership on a dependent variable based on multiple independent variables. The independent variables can be either dichotomous (i.e., binary) or continuous (i.e., interval or ratio in scale). Multinomial logistic regression is a simple extension of binary logistic regression that allows for more than two categories of the dependent or outcome variable. Like binary logistic regression, multinomial logistic regression uses maximum likelihood estimation to evaluate the probability of categorical membership. </a:t>
            </a:r>
          </a:p>
        </p:txBody>
      </p:sp>
      <p:sp>
        <p:nvSpPr>
          <p:cNvPr id="4" name="Slide Number Placeholder 3"/>
          <p:cNvSpPr>
            <a:spLocks noGrp="1"/>
          </p:cNvSpPr>
          <p:nvPr>
            <p:ph type="sldNum" sz="quarter" idx="5"/>
          </p:nvPr>
        </p:nvSpPr>
        <p:spPr/>
        <p:txBody>
          <a:bodyPr/>
          <a:lstStyle/>
          <a:p>
            <a:fld id="{1E2BEC83-798E-44C8-8E81-837057C8CC8B}" type="slidenum">
              <a:rPr lang="en-US" smtClean="0"/>
              <a:t>36</a:t>
            </a:fld>
            <a:endParaRPr lang="en-US"/>
          </a:p>
        </p:txBody>
      </p:sp>
    </p:spTree>
    <p:extLst>
      <p:ext uri="{BB962C8B-B14F-4D97-AF65-F5344CB8AC3E}">
        <p14:creationId xmlns:p14="http://schemas.microsoft.com/office/powerpoint/2010/main" val="1044649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https://www.listendata.com/2014/08/excel-template-gain-and-lift-charts.html</a:t>
            </a:r>
          </a:p>
        </p:txBody>
      </p:sp>
      <p:sp>
        <p:nvSpPr>
          <p:cNvPr id="4" name="Slide Number Placeholder 3"/>
          <p:cNvSpPr>
            <a:spLocks noGrp="1"/>
          </p:cNvSpPr>
          <p:nvPr>
            <p:ph type="sldNum" sz="quarter" idx="5"/>
          </p:nvPr>
        </p:nvSpPr>
        <p:spPr/>
        <p:txBody>
          <a:bodyPr/>
          <a:lstStyle/>
          <a:p>
            <a:fld id="{1E2BEC83-798E-44C8-8E81-837057C8CC8B}" type="slidenum">
              <a:rPr lang="en-US" smtClean="0"/>
              <a:t>44</a:t>
            </a:fld>
            <a:endParaRPr lang="en-US"/>
          </a:p>
        </p:txBody>
      </p:sp>
    </p:spTree>
    <p:extLst>
      <p:ext uri="{BB962C8B-B14F-4D97-AF65-F5344CB8AC3E}">
        <p14:creationId xmlns:p14="http://schemas.microsoft.com/office/powerpoint/2010/main" val="3285922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6978" name="Google Shape;547;g1ff36e20db_0_216:notes">
            <a:extLst>
              <a:ext uri="{FF2B5EF4-FFF2-40B4-BE49-F238E27FC236}">
                <a16:creationId xmlns:a16="http://schemas.microsoft.com/office/drawing/2014/main" id="{711B1C47-3AB7-485D-BD63-6855BEE4AC5E}"/>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
        <p:nvSpPr>
          <p:cNvPr id="126979" name="Google Shape;548;g1ff36e20db_0_216:notes">
            <a:extLst>
              <a:ext uri="{FF2B5EF4-FFF2-40B4-BE49-F238E27FC236}">
                <a16:creationId xmlns:a16="http://schemas.microsoft.com/office/drawing/2014/main" id="{6BB71679-8EB0-4C92-9FB9-F45FC05F0DE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pP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868686"/>
                </a:solidFill>
                <a:effectLst/>
                <a:latin typeface="Tahoma" panose="020B0604030504040204" pitchFamily="34" charset="0"/>
              </a:rPr>
              <a:t>For those who aren't already familiar with it, logistic regression is a tool for making inferences and predictions in situations where the dependent variable is</a:t>
            </a:r>
            <a:r>
              <a:rPr lang="en-US" b="1" i="0" dirty="0">
                <a:solidFill>
                  <a:srgbClr val="868686"/>
                </a:solidFill>
                <a:effectLst/>
                <a:latin typeface="Tahoma" panose="020B0604030504040204" pitchFamily="34" charset="0"/>
              </a:rPr>
              <a:t> binary</a:t>
            </a:r>
            <a:r>
              <a:rPr lang="en-US" b="0" i="0" dirty="0">
                <a:solidFill>
                  <a:srgbClr val="868686"/>
                </a:solidFill>
                <a:effectLst/>
                <a:latin typeface="Tahoma" panose="020B0604030504040204" pitchFamily="34" charset="0"/>
              </a:rPr>
              <a:t>, i.e., an indicator for an event that either happens or doesn't.   For quantitative analysis, the outcomes to be predicted are coded as 0’s and 1’s, while the predictor variables may have arbitrary values.  An ordinary linear regression model is inappropriate in this situation.  You can try it, but the results are often illogical or inapplicable.  The errors of a linear regression model fitted to binary data cannot be normally distributed nor identically distributed for all values of the predictions, the predictions and confidence limits can stray outside the unit interval, and such a model is incapable of finely discriminating among probabilities that are close to 0 or 1, which can be important in situations where there are small but non-zero chances of events with large consequences.</a:t>
            </a:r>
            <a:br>
              <a:rPr lang="en-US" dirty="0"/>
            </a:br>
            <a:br>
              <a:rPr lang="en-US" dirty="0"/>
            </a:br>
            <a:r>
              <a:rPr lang="en-US" b="0" i="0" dirty="0">
                <a:solidFill>
                  <a:srgbClr val="868686"/>
                </a:solidFill>
                <a:effectLst/>
                <a:latin typeface="Tahoma" panose="020B0604030504040204" pitchFamily="34" charset="0"/>
              </a:rPr>
              <a:t>A logistic regression model approaches the problem by working in units of </a:t>
            </a:r>
            <a:r>
              <a:rPr lang="en-US" b="1" i="0" dirty="0">
                <a:solidFill>
                  <a:srgbClr val="868686"/>
                </a:solidFill>
                <a:effectLst/>
                <a:latin typeface="Tahoma" panose="020B0604030504040204" pitchFamily="34" charset="0"/>
              </a:rPr>
              <a:t>log odds</a:t>
            </a:r>
            <a:r>
              <a:rPr lang="en-US" b="0" i="0" dirty="0">
                <a:solidFill>
                  <a:srgbClr val="868686"/>
                </a:solidFill>
                <a:effectLst/>
                <a:latin typeface="Tahoma" panose="020B0604030504040204" pitchFamily="34" charset="0"/>
              </a:rPr>
              <a:t> rather than probabilities.  Let p denote a value for the predicted probability of an event's occurrence.  The corresponding log odds value is </a:t>
            </a:r>
            <a:r>
              <a:rPr lang="en-US" b="0" i="0" dirty="0" err="1">
                <a:solidFill>
                  <a:srgbClr val="868686"/>
                </a:solidFill>
                <a:effectLst/>
                <a:latin typeface="Tahoma" panose="020B0604030504040204" pitchFamily="34" charset="0"/>
              </a:rPr>
              <a:t>LogOdds</a:t>
            </a:r>
            <a:r>
              <a:rPr lang="en-US" b="0" i="0" dirty="0">
                <a:solidFill>
                  <a:srgbClr val="868686"/>
                </a:solidFill>
                <a:effectLst/>
                <a:latin typeface="Tahoma" panose="020B0604030504040204" pitchFamily="34" charset="0"/>
              </a:rPr>
              <a:t> = LN(p/(1-p)), where LN is the natural log function.  The inverse relationship is p = EXP(</a:t>
            </a:r>
            <a:r>
              <a:rPr lang="en-US" b="0" i="0" dirty="0" err="1">
                <a:solidFill>
                  <a:srgbClr val="868686"/>
                </a:solidFill>
                <a:effectLst/>
                <a:latin typeface="Tahoma" panose="020B0604030504040204" pitchFamily="34" charset="0"/>
              </a:rPr>
              <a:t>LogOdds</a:t>
            </a:r>
            <a:r>
              <a:rPr lang="en-US" b="0" i="0" dirty="0">
                <a:solidFill>
                  <a:srgbClr val="868686"/>
                </a:solidFill>
                <a:effectLst/>
                <a:latin typeface="Tahoma" panose="020B0604030504040204" pitchFamily="34" charset="0"/>
              </a:rPr>
              <a:t>)/(1+EXP(</a:t>
            </a:r>
            <a:r>
              <a:rPr lang="en-US" b="0" i="0" dirty="0" err="1">
                <a:solidFill>
                  <a:srgbClr val="868686"/>
                </a:solidFill>
                <a:effectLst/>
                <a:latin typeface="Tahoma" panose="020B0604030504040204" pitchFamily="34" charset="0"/>
              </a:rPr>
              <a:t>LogOdds</a:t>
            </a:r>
            <a:r>
              <a:rPr lang="en-US" b="0" i="0" dirty="0">
                <a:solidFill>
                  <a:srgbClr val="868686"/>
                </a:solidFill>
                <a:effectLst/>
                <a:latin typeface="Tahoma" panose="020B0604030504040204" pitchFamily="34" charset="0"/>
              </a:rPr>
              <a:t>)) where EXP is the exponential function.  As the value of p goes from 0 to 1, the corresponding value of log odds goes symmetrically from minus infinity to plus infinity, and vice versa.  A probability of 1/2 corresponds to a log odds value of 0, and in general the log odds value for probability p is minus the log odds value for probability 1-p. </a:t>
            </a:r>
            <a:endParaRPr lang="en-US" b="1" dirty="0"/>
          </a:p>
        </p:txBody>
      </p:sp>
      <p:sp>
        <p:nvSpPr>
          <p:cNvPr id="4" name="Slide Number Placeholder 3"/>
          <p:cNvSpPr>
            <a:spLocks noGrp="1"/>
          </p:cNvSpPr>
          <p:nvPr>
            <p:ph type="sldNum" sz="quarter" idx="5"/>
          </p:nvPr>
        </p:nvSpPr>
        <p:spPr/>
        <p:txBody>
          <a:bodyPr/>
          <a:lstStyle/>
          <a:p>
            <a:fld id="{1E2BEC83-798E-44C8-8E81-837057C8CC8B}" type="slidenum">
              <a:rPr lang="en-US" smtClean="0"/>
              <a:t>56</a:t>
            </a:fld>
            <a:endParaRPr lang="en-US"/>
          </a:p>
        </p:txBody>
      </p:sp>
    </p:spTree>
    <p:extLst>
      <p:ext uri="{BB962C8B-B14F-4D97-AF65-F5344CB8AC3E}">
        <p14:creationId xmlns:p14="http://schemas.microsoft.com/office/powerpoint/2010/main" val="2247351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202122"/>
                </a:solidFill>
                <a:effectLst/>
                <a:latin typeface="Arial" panose="020B0604020202020204" pitchFamily="34" charset="0"/>
              </a:rPr>
              <a:t>The </a:t>
            </a:r>
            <a:r>
              <a:rPr lang="en-US" sz="1800" b="1" i="0" dirty="0">
                <a:solidFill>
                  <a:srgbClr val="202122"/>
                </a:solidFill>
                <a:effectLst/>
                <a:latin typeface="Arial" panose="020B0604020202020204" pitchFamily="34" charset="0"/>
              </a:rPr>
              <a:t>natural logarithm</a:t>
            </a:r>
            <a:r>
              <a:rPr lang="en-US" sz="1800" b="0" i="0" dirty="0">
                <a:solidFill>
                  <a:srgbClr val="202122"/>
                </a:solidFill>
                <a:effectLst/>
                <a:latin typeface="Arial" panose="020B0604020202020204" pitchFamily="34" charset="0"/>
              </a:rPr>
              <a:t> of a number is its </a:t>
            </a:r>
            <a:r>
              <a:rPr lang="en-US" sz="1800" b="0" i="0" u="none" strike="noStrike" dirty="0">
                <a:solidFill>
                  <a:srgbClr val="0645AD"/>
                </a:solidFill>
                <a:effectLst/>
                <a:latin typeface="Arial" panose="020B0604020202020204" pitchFamily="34" charset="0"/>
                <a:hlinkClick r:id="rId3" tooltip="Logarithm"/>
              </a:rPr>
              <a:t>logarithm</a:t>
            </a:r>
            <a:r>
              <a:rPr lang="en-US" sz="1800" b="0" i="0" dirty="0">
                <a:solidFill>
                  <a:srgbClr val="202122"/>
                </a:solidFill>
                <a:effectLst/>
                <a:latin typeface="Arial" panose="020B0604020202020204" pitchFamily="34" charset="0"/>
              </a:rPr>
              <a:t> to the </a:t>
            </a:r>
            <a:r>
              <a:rPr lang="en-US" sz="1800" b="0" i="0" u="none" strike="noStrike" dirty="0">
                <a:solidFill>
                  <a:srgbClr val="0645AD"/>
                </a:solidFill>
                <a:effectLst/>
                <a:latin typeface="Arial" panose="020B0604020202020204" pitchFamily="34" charset="0"/>
                <a:hlinkClick r:id="rId4" tooltip="Base (exponentiation)"/>
              </a:rPr>
              <a:t>base</a:t>
            </a:r>
            <a:r>
              <a:rPr lang="en-US" sz="1800" b="0" i="0" dirty="0">
                <a:solidFill>
                  <a:srgbClr val="202122"/>
                </a:solidFill>
                <a:effectLst/>
                <a:latin typeface="Arial" panose="020B0604020202020204" pitchFamily="34" charset="0"/>
              </a:rPr>
              <a:t> of the </a:t>
            </a:r>
            <a:r>
              <a:rPr lang="en-US" sz="1800" b="0" i="0" u="none" strike="noStrike" dirty="0">
                <a:solidFill>
                  <a:srgbClr val="0645AD"/>
                </a:solidFill>
                <a:effectLst/>
                <a:latin typeface="Arial" panose="020B0604020202020204" pitchFamily="34" charset="0"/>
                <a:hlinkClick r:id="rId5" tooltip="Mathematical constant"/>
              </a:rPr>
              <a:t>mathematical constant</a:t>
            </a:r>
            <a:r>
              <a:rPr lang="en-US" sz="1800" b="0" i="0" dirty="0">
                <a:solidFill>
                  <a:srgbClr val="202122"/>
                </a:solidFill>
                <a:effectLst/>
                <a:latin typeface="Arial" panose="020B0604020202020204" pitchFamily="34" charset="0"/>
              </a:rPr>
              <a:t> </a:t>
            </a:r>
            <a:r>
              <a:rPr lang="en-US" sz="1800" b="0" i="1" u="none" strike="noStrike" dirty="0">
                <a:solidFill>
                  <a:srgbClr val="0645AD"/>
                </a:solidFill>
                <a:effectLst/>
                <a:latin typeface="Nimbus Roman No9 L"/>
                <a:hlinkClick r:id="rId6" tooltip="E (mathematical constant)"/>
              </a:rPr>
              <a:t>e</a:t>
            </a:r>
            <a:r>
              <a:rPr lang="en-US" sz="1800" b="0" i="0" dirty="0">
                <a:solidFill>
                  <a:srgbClr val="202122"/>
                </a:solidFill>
                <a:effectLst/>
                <a:latin typeface="Arial" panose="020B0604020202020204" pitchFamily="34" charset="0"/>
              </a:rPr>
              <a:t>, which is an </a:t>
            </a:r>
            <a:r>
              <a:rPr lang="en-US" sz="1800" b="0" i="0" u="none" strike="noStrike" dirty="0">
                <a:solidFill>
                  <a:srgbClr val="0645AD"/>
                </a:solidFill>
                <a:effectLst/>
                <a:latin typeface="Arial" panose="020B0604020202020204" pitchFamily="34" charset="0"/>
                <a:hlinkClick r:id="rId7" tooltip="Irrational number"/>
              </a:rPr>
              <a:t>irrational</a:t>
            </a:r>
            <a:r>
              <a:rPr lang="en-US" sz="1800" b="0" i="0" dirty="0">
                <a:solidFill>
                  <a:srgbClr val="202122"/>
                </a:solidFill>
                <a:effectLst/>
                <a:latin typeface="Arial" panose="020B0604020202020204" pitchFamily="34" charset="0"/>
              </a:rPr>
              <a:t> and </a:t>
            </a:r>
            <a:r>
              <a:rPr lang="en-US" sz="1800" b="0" i="0" u="none" strike="noStrike" dirty="0">
                <a:solidFill>
                  <a:srgbClr val="0645AD"/>
                </a:solidFill>
                <a:effectLst/>
                <a:latin typeface="Arial" panose="020B0604020202020204" pitchFamily="34" charset="0"/>
                <a:hlinkClick r:id="rId8" tooltip="Transcendental number"/>
              </a:rPr>
              <a:t>transcendental</a:t>
            </a:r>
            <a:r>
              <a:rPr lang="en-US" sz="1800" b="0" i="0" dirty="0">
                <a:solidFill>
                  <a:srgbClr val="202122"/>
                </a:solidFill>
                <a:effectLst/>
                <a:latin typeface="Arial" panose="020B0604020202020204" pitchFamily="34" charset="0"/>
              </a:rPr>
              <a:t> number approximately equal to </a:t>
            </a:r>
            <a:r>
              <a:rPr lang="en-US" sz="1800" b="0" i="0" dirty="0">
                <a:solidFill>
                  <a:srgbClr val="202122"/>
                </a:solidFill>
                <a:effectLst/>
                <a:latin typeface="Nimbus Roman No9 L"/>
              </a:rPr>
              <a:t>2.718281828459</a:t>
            </a:r>
            <a:r>
              <a:rPr lang="en-US" sz="1800" b="0" i="0" dirty="0">
                <a:solidFill>
                  <a:srgbClr val="202122"/>
                </a:solidFill>
                <a:effectLst/>
                <a:latin typeface="Arial" panose="020B0604020202020204" pitchFamily="34" charset="0"/>
              </a:rPr>
              <a:t>. The natural logarithm of </a:t>
            </a:r>
            <a:r>
              <a:rPr lang="en-US" sz="1800" b="0" i="1" dirty="0">
                <a:solidFill>
                  <a:srgbClr val="202122"/>
                </a:solidFill>
                <a:effectLst/>
                <a:latin typeface="Nimbus Roman No9 L"/>
              </a:rPr>
              <a:t>x</a:t>
            </a:r>
            <a:r>
              <a:rPr lang="en-US" sz="1800" b="0" i="0" dirty="0">
                <a:solidFill>
                  <a:srgbClr val="202122"/>
                </a:solidFill>
                <a:effectLst/>
                <a:latin typeface="Arial" panose="020B0604020202020204" pitchFamily="34" charset="0"/>
              </a:rPr>
              <a:t> is generally written as </a:t>
            </a:r>
            <a:r>
              <a:rPr lang="en-US" sz="1800" b="0" i="0" dirty="0">
                <a:solidFill>
                  <a:srgbClr val="202122"/>
                </a:solidFill>
                <a:effectLst/>
                <a:latin typeface="Nimbus Roman No9 L"/>
              </a:rPr>
              <a:t>ln </a:t>
            </a:r>
            <a:r>
              <a:rPr lang="en-US" sz="1800" b="0" i="1" dirty="0">
                <a:solidFill>
                  <a:srgbClr val="202122"/>
                </a:solidFill>
                <a:effectLst/>
                <a:latin typeface="Nimbus Roman No9 L"/>
              </a:rPr>
              <a:t>x</a:t>
            </a:r>
            <a:r>
              <a:rPr lang="en-US" sz="1800" b="0" i="0" dirty="0">
                <a:solidFill>
                  <a:srgbClr val="202122"/>
                </a:solidFill>
                <a:effectLst/>
                <a:latin typeface="Arial" panose="020B0604020202020204" pitchFamily="34" charset="0"/>
              </a:rPr>
              <a:t>, </a:t>
            </a:r>
            <a:r>
              <a:rPr lang="en-US" sz="1800" b="0" i="0" dirty="0">
                <a:solidFill>
                  <a:srgbClr val="202122"/>
                </a:solidFill>
                <a:effectLst/>
                <a:latin typeface="Nimbus Roman No9 L"/>
              </a:rPr>
              <a:t>log</a:t>
            </a:r>
            <a:r>
              <a:rPr lang="en-US" sz="1800" b="0" i="1" baseline="-25000" dirty="0">
                <a:solidFill>
                  <a:srgbClr val="202122"/>
                </a:solidFill>
                <a:effectLst/>
                <a:latin typeface="Nimbus Roman No9 L"/>
              </a:rPr>
              <a:t>e</a:t>
            </a:r>
            <a:r>
              <a:rPr lang="en-US" sz="1800" b="0" i="0" dirty="0">
                <a:solidFill>
                  <a:srgbClr val="202122"/>
                </a:solidFill>
                <a:effectLst/>
                <a:latin typeface="Nimbus Roman No9 L"/>
              </a:rPr>
              <a:t> </a:t>
            </a:r>
            <a:r>
              <a:rPr lang="en-US" sz="1800" b="0" i="1" dirty="0">
                <a:solidFill>
                  <a:srgbClr val="202122"/>
                </a:solidFill>
                <a:effectLst/>
                <a:latin typeface="Nimbus Roman No9 L"/>
              </a:rPr>
              <a:t>x</a:t>
            </a:r>
            <a:r>
              <a:rPr lang="en-US" sz="1800" b="0" i="0" dirty="0">
                <a:solidFill>
                  <a:srgbClr val="202122"/>
                </a:solidFill>
                <a:effectLst/>
                <a:latin typeface="Arial" panose="020B0604020202020204" pitchFamily="34" charset="0"/>
              </a:rPr>
              <a:t>, or sometimes, if the base </a:t>
            </a:r>
            <a:r>
              <a:rPr lang="en-US" sz="1800" b="0" i="1" dirty="0">
                <a:solidFill>
                  <a:srgbClr val="202122"/>
                </a:solidFill>
                <a:effectLst/>
                <a:latin typeface="Nimbus Roman No9 L"/>
              </a:rPr>
              <a:t>e</a:t>
            </a:r>
            <a:r>
              <a:rPr lang="en-US" sz="1800" b="0" i="0" dirty="0">
                <a:solidFill>
                  <a:srgbClr val="202122"/>
                </a:solidFill>
                <a:effectLst/>
                <a:latin typeface="Arial" panose="020B0604020202020204" pitchFamily="34" charset="0"/>
              </a:rPr>
              <a:t> is implicit, simply </a:t>
            </a:r>
            <a:r>
              <a:rPr lang="en-US" sz="1800" b="0" i="0" dirty="0">
                <a:solidFill>
                  <a:srgbClr val="202122"/>
                </a:solidFill>
                <a:effectLst/>
                <a:latin typeface="Nimbus Roman No9 L"/>
              </a:rPr>
              <a:t>log </a:t>
            </a:r>
            <a:r>
              <a:rPr lang="en-US" sz="1800" b="0" i="1" dirty="0">
                <a:solidFill>
                  <a:srgbClr val="202122"/>
                </a:solidFill>
                <a:effectLst/>
                <a:latin typeface="Nimbus Roman No9 L"/>
              </a:rPr>
              <a:t>x</a:t>
            </a:r>
            <a:r>
              <a:rPr lang="en-US" sz="1800" b="0" i="0" dirty="0">
                <a:solidFill>
                  <a:srgbClr val="202122"/>
                </a:solidFill>
                <a:effectLst/>
                <a:latin typeface="Arial" panose="020B0604020202020204" pitchFamily="34" charset="0"/>
              </a:rPr>
              <a:t>.</a:t>
            </a:r>
            <a:endParaRPr lang="en-US" sz="1800" dirty="0"/>
          </a:p>
        </p:txBody>
      </p:sp>
      <p:sp>
        <p:nvSpPr>
          <p:cNvPr id="4" name="Slide Number Placeholder 3"/>
          <p:cNvSpPr>
            <a:spLocks noGrp="1"/>
          </p:cNvSpPr>
          <p:nvPr>
            <p:ph type="sldNum" sz="quarter" idx="5"/>
          </p:nvPr>
        </p:nvSpPr>
        <p:spPr/>
        <p:txBody>
          <a:bodyPr/>
          <a:lstStyle/>
          <a:p>
            <a:fld id="{1E2BEC83-798E-44C8-8E81-837057C8CC8B}" type="slidenum">
              <a:rPr lang="en-US" smtClean="0"/>
              <a:t>57</a:t>
            </a:fld>
            <a:endParaRPr lang="en-US"/>
          </a:p>
        </p:txBody>
      </p:sp>
    </p:spTree>
    <p:extLst>
      <p:ext uri="{BB962C8B-B14F-4D97-AF65-F5344CB8AC3E}">
        <p14:creationId xmlns:p14="http://schemas.microsoft.com/office/powerpoint/2010/main" val="2929751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another video at https://www.youtube.com/watch?v=IwCUZQllVVI   Base</a:t>
            </a:r>
          </a:p>
          <a:p>
            <a:r>
              <a:rPr lang="en-US" dirty="0"/>
              <a:t>Watch this first https://www.youtube.com/watch?v=2f-J5yWQpAQ </a:t>
            </a:r>
            <a:r>
              <a:rPr lang="en-US" b="0" i="0" dirty="0">
                <a:solidFill>
                  <a:srgbClr val="030303"/>
                </a:solidFill>
                <a:effectLst/>
                <a:latin typeface="Roboto" panose="02000000000000000000" pitchFamily="2" charset="0"/>
              </a:rPr>
              <a:t>working with a binary classification problem. Evaluating the 'positive' group of predictions. Define: precision, recall (sensitivity), and specificity. </a:t>
            </a:r>
            <a:endParaRPr lang="en-US" dirty="0"/>
          </a:p>
        </p:txBody>
      </p:sp>
      <p:sp>
        <p:nvSpPr>
          <p:cNvPr id="4" name="Slide Number Placeholder 3"/>
          <p:cNvSpPr>
            <a:spLocks noGrp="1"/>
          </p:cNvSpPr>
          <p:nvPr>
            <p:ph type="sldNum" sz="quarter" idx="5"/>
          </p:nvPr>
        </p:nvSpPr>
        <p:spPr/>
        <p:txBody>
          <a:bodyPr/>
          <a:lstStyle/>
          <a:p>
            <a:fld id="{1E2BEC83-798E-44C8-8E81-837057C8CC8B}" type="slidenum">
              <a:rPr lang="en-US" smtClean="0"/>
              <a:t>74</a:t>
            </a:fld>
            <a:endParaRPr lang="en-US"/>
          </a:p>
        </p:txBody>
      </p:sp>
    </p:spTree>
    <p:extLst>
      <p:ext uri="{BB962C8B-B14F-4D97-AF65-F5344CB8AC3E}">
        <p14:creationId xmlns:p14="http://schemas.microsoft.com/office/powerpoint/2010/main" val="3073984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30303"/>
                </a:solidFill>
                <a:effectLst/>
                <a:latin typeface="Roboto" panose="02000000000000000000" pitchFamily="2" charset="0"/>
              </a:rPr>
              <a:t>Just to add how logit inverse can be derived. It is the swapping of graph between x and y. You have to isolate the x(p in this case) and express x in terms of y. So, if logit is y and y = ln(p/1-p), </a:t>
            </a:r>
            <a:r>
              <a:rPr lang="en-US" b="0" i="0" dirty="0" err="1">
                <a:solidFill>
                  <a:srgbClr val="030303"/>
                </a:solidFill>
                <a:effectLst/>
                <a:latin typeface="Roboto" panose="02000000000000000000" pitchFamily="2" charset="0"/>
              </a:rPr>
              <a:t>e^y</a:t>
            </a:r>
            <a:r>
              <a:rPr lang="en-US" b="0" i="0" dirty="0">
                <a:solidFill>
                  <a:srgbClr val="030303"/>
                </a:solidFill>
                <a:effectLst/>
                <a:latin typeface="Roboto" panose="02000000000000000000" pitchFamily="2" charset="0"/>
              </a:rPr>
              <a:t> = p/1-p </a:t>
            </a:r>
            <a:r>
              <a:rPr lang="en-US" b="0" i="0" dirty="0" err="1">
                <a:solidFill>
                  <a:srgbClr val="030303"/>
                </a:solidFill>
                <a:effectLst/>
                <a:latin typeface="Roboto" panose="02000000000000000000" pitchFamily="2" charset="0"/>
              </a:rPr>
              <a:t>e^y-e^y</a:t>
            </a:r>
            <a:r>
              <a:rPr lang="en-US" b="0" i="0" dirty="0">
                <a:solidFill>
                  <a:srgbClr val="030303"/>
                </a:solidFill>
                <a:effectLst/>
                <a:latin typeface="Roboto" panose="02000000000000000000" pitchFamily="2" charset="0"/>
              </a:rPr>
              <a:t>(p) = p re arranging the terms, it comes out p = </a:t>
            </a:r>
            <a:r>
              <a:rPr lang="en-US" b="0" i="0" dirty="0" err="1">
                <a:solidFill>
                  <a:srgbClr val="030303"/>
                </a:solidFill>
                <a:effectLst/>
                <a:latin typeface="Roboto" panose="02000000000000000000" pitchFamily="2" charset="0"/>
              </a:rPr>
              <a:t>e^y</a:t>
            </a:r>
            <a:r>
              <a:rPr lang="en-US" b="0" i="0" dirty="0">
                <a:solidFill>
                  <a:srgbClr val="030303"/>
                </a:solidFill>
                <a:effectLst/>
                <a:latin typeface="Roboto" panose="02000000000000000000" pitchFamily="2" charset="0"/>
              </a:rPr>
              <a:t>/1+e^y, So, now your p (or x) has taken the role of y, and y has taken the role of x and you can swap variables y = </a:t>
            </a:r>
            <a:r>
              <a:rPr lang="en-US" b="0" i="0" dirty="0" err="1">
                <a:solidFill>
                  <a:srgbClr val="030303"/>
                </a:solidFill>
                <a:effectLst/>
                <a:latin typeface="Roboto" panose="02000000000000000000" pitchFamily="2" charset="0"/>
              </a:rPr>
              <a:t>e^x</a:t>
            </a:r>
            <a:r>
              <a:rPr lang="en-US" b="0" i="0" dirty="0">
                <a:solidFill>
                  <a:srgbClr val="030303"/>
                </a:solidFill>
                <a:effectLst/>
                <a:latin typeface="Roboto" panose="02000000000000000000" pitchFamily="2" charset="0"/>
              </a:rPr>
              <a:t>/1+e^x</a:t>
            </a:r>
            <a:endParaRPr lang="en-US" dirty="0"/>
          </a:p>
        </p:txBody>
      </p:sp>
      <p:sp>
        <p:nvSpPr>
          <p:cNvPr id="4" name="Slide Number Placeholder 3"/>
          <p:cNvSpPr>
            <a:spLocks noGrp="1"/>
          </p:cNvSpPr>
          <p:nvPr>
            <p:ph type="sldNum" sz="quarter" idx="5"/>
          </p:nvPr>
        </p:nvSpPr>
        <p:spPr/>
        <p:txBody>
          <a:bodyPr/>
          <a:lstStyle/>
          <a:p>
            <a:fld id="{1E2BEC83-798E-44C8-8E81-837057C8CC8B}" type="slidenum">
              <a:rPr lang="en-US" smtClean="0"/>
              <a:t>96</a:t>
            </a:fld>
            <a:endParaRPr lang="en-US"/>
          </a:p>
        </p:txBody>
      </p:sp>
    </p:spTree>
    <p:extLst>
      <p:ext uri="{BB962C8B-B14F-4D97-AF65-F5344CB8AC3E}">
        <p14:creationId xmlns:p14="http://schemas.microsoft.com/office/powerpoint/2010/main" val="2610169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latin typeface="gt-bold"/>
              </a:rPr>
              <a:t>How to Detect and Correct Multicollinearity in Regression Models</a:t>
            </a:r>
          </a:p>
          <a:p>
            <a:r>
              <a:rPr lang="en-US" b="0" dirty="0">
                <a:solidFill>
                  <a:srgbClr val="999999"/>
                </a:solidFill>
                <a:effectLst/>
                <a:latin typeface="gt-regular"/>
              </a:rPr>
              <a:t>March 1, 2021</a:t>
            </a:r>
          </a:p>
          <a:p>
            <a:r>
              <a:rPr lang="en-US" b="0" dirty="0">
                <a:solidFill>
                  <a:srgbClr val="404040"/>
                </a:solidFill>
                <a:effectLst/>
                <a:latin typeface="gt-regular"/>
              </a:rPr>
              <a:t>The interpretability of machine learning models helps us understand the predictions made by a model. Interpretable models are desirable. The interpretability of a regression model may be affected, when determining individual feature effects in a model become unreliable. A reason for this is multicollinearity. In this article we will explore multicollinearity; we will also learn a method to detect and fix it.</a:t>
            </a:r>
          </a:p>
          <a:p>
            <a:r>
              <a:rPr lang="en-US" b="0" dirty="0">
                <a:solidFill>
                  <a:srgbClr val="0A0B09"/>
                </a:solidFill>
                <a:effectLst/>
                <a:latin typeface="gt-medium"/>
              </a:rPr>
              <a:t>Table of contents</a:t>
            </a:r>
          </a:p>
          <a:p>
            <a:pPr>
              <a:buFont typeface="+mj-lt"/>
              <a:buAutoNum type="arabicPeriod"/>
            </a:pPr>
            <a:r>
              <a:rPr lang="en-US" b="0" dirty="0">
                <a:solidFill>
                  <a:srgbClr val="404040"/>
                </a:solidFill>
                <a:effectLst/>
                <a:latin typeface="gt-regular"/>
              </a:rPr>
              <a:t>Multicollinearity and variables</a:t>
            </a:r>
          </a:p>
          <a:p>
            <a:pPr>
              <a:buFont typeface="+mj-lt"/>
              <a:buAutoNum type="arabicPeriod"/>
            </a:pPr>
            <a:r>
              <a:rPr lang="en-US" b="0" dirty="0">
                <a:solidFill>
                  <a:srgbClr val="404040"/>
                </a:solidFill>
                <a:effectLst/>
                <a:latin typeface="gt-regular"/>
              </a:rPr>
              <a:t>The problem</a:t>
            </a:r>
          </a:p>
          <a:p>
            <a:pPr>
              <a:buFont typeface="+mj-lt"/>
              <a:buAutoNum type="arabicPeriod"/>
            </a:pPr>
            <a:r>
              <a:rPr lang="en-US" b="0" dirty="0">
                <a:solidFill>
                  <a:srgbClr val="404040"/>
                </a:solidFill>
                <a:effectLst/>
                <a:latin typeface="gt-regular"/>
              </a:rPr>
              <a:t>Causes</a:t>
            </a:r>
          </a:p>
          <a:p>
            <a:pPr>
              <a:buFont typeface="+mj-lt"/>
              <a:buAutoNum type="arabicPeriod"/>
            </a:pPr>
            <a:r>
              <a:rPr lang="en-US" b="0" dirty="0">
                <a:solidFill>
                  <a:srgbClr val="404040"/>
                </a:solidFill>
                <a:effectLst/>
                <a:latin typeface="gt-regular"/>
              </a:rPr>
              <a:t>Test to check for multicollinearity</a:t>
            </a:r>
          </a:p>
          <a:p>
            <a:pPr>
              <a:buFont typeface="+mj-lt"/>
              <a:buAutoNum type="arabicPeriod"/>
            </a:pPr>
            <a:r>
              <a:rPr lang="en-US" b="0" dirty="0">
                <a:solidFill>
                  <a:srgbClr val="404040"/>
                </a:solidFill>
                <a:effectLst/>
                <a:latin typeface="gt-regular"/>
              </a:rPr>
              <a:t>Addressing multicollinearity</a:t>
            </a:r>
          </a:p>
          <a:p>
            <a:r>
              <a:rPr lang="en-US" b="0" dirty="0">
                <a:solidFill>
                  <a:srgbClr val="0A0B09"/>
                </a:solidFill>
                <a:effectLst/>
                <a:latin typeface="gt-medium"/>
              </a:rPr>
              <a:t>Prerequisites</a:t>
            </a:r>
          </a:p>
          <a:p>
            <a:r>
              <a:rPr lang="en-US" b="0" dirty="0">
                <a:solidFill>
                  <a:srgbClr val="404040"/>
                </a:solidFill>
                <a:effectLst/>
                <a:latin typeface="gt-regular"/>
              </a:rPr>
              <a:t>In order to follow it article along, a basic understanding of not only machine learning but also regression models is needed. Here’s a helpful </a:t>
            </a:r>
            <a:r>
              <a:rPr lang="en-US" b="0" dirty="0">
                <a:solidFill>
                  <a:srgbClr val="1D9AD1"/>
                </a:solidFill>
                <a:effectLst/>
                <a:latin typeface="gt-regular"/>
                <a:hlinkClick r:id="rId3"/>
              </a:rPr>
              <a:t>article</a:t>
            </a:r>
            <a:r>
              <a:rPr lang="en-US" b="0" dirty="0">
                <a:solidFill>
                  <a:srgbClr val="404040"/>
                </a:solidFill>
                <a:effectLst/>
                <a:latin typeface="gt-regular"/>
              </a:rPr>
              <a:t> on supervised learning algorithms.</a:t>
            </a:r>
          </a:p>
          <a:p>
            <a:r>
              <a:rPr lang="en-US" b="0" dirty="0">
                <a:solidFill>
                  <a:srgbClr val="0A0B09"/>
                </a:solidFill>
                <a:effectLst/>
                <a:latin typeface="gt-medium"/>
              </a:rPr>
              <a:t>Multicollinearity and variables</a:t>
            </a:r>
          </a:p>
          <a:p>
            <a:r>
              <a:rPr lang="en-US" b="0" dirty="0">
                <a:solidFill>
                  <a:srgbClr val="404040"/>
                </a:solidFill>
                <a:effectLst/>
                <a:latin typeface="gt-regular"/>
              </a:rPr>
              <a:t>A dependent variable is a variable that holds the occurrence being studied. It is one that varies as a result of the independent variable. An independent variable is one that is controlled to test the dependent variable.</a:t>
            </a:r>
          </a:p>
          <a:p>
            <a:r>
              <a:rPr lang="en-US" b="0" dirty="0">
                <a:solidFill>
                  <a:srgbClr val="404040"/>
                </a:solidFill>
                <a:effectLst/>
                <a:latin typeface="gt-regular"/>
              </a:rPr>
              <a:t>We will show the relationship between the two types of variables using the equation:</a:t>
            </a:r>
          </a:p>
          <a:p>
            <a:pPr algn="ctr"/>
            <a:r>
              <a:rPr lang="en-US" b="0" i="0" u="none" strike="noStrike" dirty="0">
                <a:effectLst/>
                <a:latin typeface="MathJax_Math-italic"/>
              </a:rPr>
              <a:t>y</a:t>
            </a:r>
            <a:r>
              <a:rPr lang="en-US" b="0" i="0" u="none" strike="noStrike" dirty="0">
                <a:effectLst/>
                <a:latin typeface="MathJax_Main"/>
              </a:rPr>
              <a:t>=</a:t>
            </a:r>
            <a:r>
              <a:rPr lang="en-US" b="0" i="0" u="none" strike="noStrike" dirty="0">
                <a:effectLst/>
                <a:latin typeface="MathJax_Math-italic"/>
              </a:rPr>
              <a:t>f</a:t>
            </a:r>
            <a:r>
              <a:rPr lang="en-US" b="0" i="0" u="none" strike="noStrike" dirty="0">
                <a:effectLst/>
                <a:latin typeface="MathJax_Main"/>
              </a:rPr>
              <a:t>(</a:t>
            </a:r>
            <a:r>
              <a:rPr lang="en-US" b="0" i="0" u="none" strike="noStrike" dirty="0">
                <a:effectLst/>
                <a:latin typeface="MathJax_Math-italic"/>
              </a:rPr>
              <a:t>x</a:t>
            </a:r>
            <a:r>
              <a:rPr lang="en-US" b="0" i="0" u="none" strike="noStrike" dirty="0">
                <a:effectLst/>
                <a:latin typeface="MathJax_Main"/>
              </a:rPr>
              <a:t>)</a:t>
            </a:r>
            <a:r>
              <a:rPr lang="en-US" b="0" i="0" u="none" strike="noStrike" dirty="0">
                <a:effectLst/>
              </a:rPr>
              <a:t>y=f(x)</a:t>
            </a:r>
            <a:endParaRPr lang="en-US" dirty="0">
              <a:effectLst/>
            </a:endParaRPr>
          </a:p>
          <a:p>
            <a:r>
              <a:rPr lang="en-US" b="0" dirty="0">
                <a:solidFill>
                  <a:srgbClr val="404040"/>
                </a:solidFill>
                <a:effectLst/>
                <a:latin typeface="gt-regular"/>
              </a:rPr>
              <a:t>Where </a:t>
            </a:r>
            <a:r>
              <a:rPr lang="en-US" b="0" i="0" u="none" strike="noStrike" dirty="0">
                <a:solidFill>
                  <a:srgbClr val="404040"/>
                </a:solidFill>
                <a:effectLst/>
                <a:latin typeface="MathJax_Math-italic"/>
              </a:rPr>
              <a:t>x</a:t>
            </a:r>
            <a:r>
              <a:rPr lang="en-US" b="0" i="0" u="none" strike="noStrike" dirty="0">
                <a:solidFill>
                  <a:srgbClr val="404040"/>
                </a:solidFill>
                <a:effectLst/>
                <a:latin typeface="gt-regular"/>
              </a:rPr>
              <a:t>x</a:t>
            </a:r>
            <a:r>
              <a:rPr lang="en-US" b="0" dirty="0">
                <a:solidFill>
                  <a:srgbClr val="404040"/>
                </a:solidFill>
                <a:effectLst/>
                <a:latin typeface="gt-regular"/>
              </a:rPr>
              <a:t> is the independent variable and </a:t>
            </a:r>
            <a:r>
              <a:rPr lang="en-US" b="0" i="0" u="none" strike="noStrike" dirty="0" err="1">
                <a:solidFill>
                  <a:srgbClr val="404040"/>
                </a:solidFill>
                <a:effectLst/>
                <a:latin typeface="MathJax_Math-italic"/>
              </a:rPr>
              <a:t>y</a:t>
            </a:r>
            <a:r>
              <a:rPr lang="en-US" b="0" i="0" u="none" strike="noStrike" dirty="0" err="1">
                <a:solidFill>
                  <a:srgbClr val="404040"/>
                </a:solidFill>
                <a:effectLst/>
                <a:latin typeface="gt-regular"/>
              </a:rPr>
              <a:t>y</a:t>
            </a:r>
            <a:r>
              <a:rPr lang="en-US" b="0" dirty="0">
                <a:solidFill>
                  <a:srgbClr val="404040"/>
                </a:solidFill>
                <a:effectLst/>
                <a:latin typeface="gt-regular"/>
              </a:rPr>
              <a:t> is the dependent variable. In the context of machine learning, a dependent variable is the target variable. It is the value that should be predicted. An independent variable is a predictor. It is used to predict a dependent variable.</a:t>
            </a:r>
          </a:p>
          <a:p>
            <a:r>
              <a:rPr lang="en-US" b="0" dirty="0">
                <a:solidFill>
                  <a:srgbClr val="404040"/>
                </a:solidFill>
                <a:effectLst/>
                <a:latin typeface="gt-regular"/>
              </a:rPr>
              <a:t>Collinearity refers to a condition whereby we have a pair of heavily correlated features to each other in data. For a variable to be considered an independent variable, it has to be distinct from other variables.</a:t>
            </a:r>
          </a:p>
          <a:p>
            <a:r>
              <a:rPr lang="en-US" b="0" dirty="0">
                <a:solidFill>
                  <a:srgbClr val="404040"/>
                </a:solidFill>
                <a:effectLst/>
                <a:latin typeface="gt-regular"/>
              </a:rPr>
              <a:t>It has to be independent of other variables. This means that we should not have the ability to derive this variable’s values by using other independent variables. Consider another equation of a dependent variable concerning independent variables below.</a:t>
            </a:r>
          </a:p>
          <a:p>
            <a:pPr algn="ctr"/>
            <a:r>
              <a:rPr lang="en-US" b="0" i="0" u="none" strike="noStrike" dirty="0">
                <a:effectLst/>
                <a:latin typeface="MathJax_Math-italic"/>
              </a:rPr>
              <a:t>y</a:t>
            </a:r>
            <a:r>
              <a:rPr lang="en-US" b="0" i="0" u="none" strike="noStrike" dirty="0">
                <a:effectLst/>
                <a:latin typeface="MathJax_Main"/>
              </a:rPr>
              <a:t>=</a:t>
            </a:r>
            <a:r>
              <a:rPr lang="en-US" b="0" i="0" u="none" strike="noStrike" dirty="0">
                <a:effectLst/>
                <a:latin typeface="MathJax_Math-italic"/>
              </a:rPr>
              <a:t>c</a:t>
            </a:r>
            <a:r>
              <a:rPr lang="en-US" b="0" i="0" u="none" strike="noStrike" dirty="0">
                <a:effectLst/>
                <a:latin typeface="MathJax_Main"/>
              </a:rPr>
              <a:t>+</a:t>
            </a:r>
            <a:r>
              <a:rPr lang="en-US" b="0" i="0" u="none" strike="noStrike" dirty="0">
                <a:effectLst/>
                <a:latin typeface="MathJax_Math-italic"/>
              </a:rPr>
              <a:t>m</a:t>
            </a:r>
            <a:r>
              <a:rPr lang="en-US" b="0" i="0" u="none" strike="noStrike" dirty="0">
                <a:effectLst/>
                <a:latin typeface="MathJax_Main"/>
              </a:rPr>
              <a:t>1</a:t>
            </a:r>
            <a:r>
              <a:rPr lang="en-US" b="0" i="0" u="none" strike="noStrike" dirty="0">
                <a:effectLst/>
                <a:latin typeface="MathJax_Math-italic"/>
              </a:rPr>
              <a:t>x</a:t>
            </a:r>
            <a:r>
              <a:rPr lang="en-US" b="0" i="0" u="none" strike="noStrike" dirty="0">
                <a:effectLst/>
                <a:latin typeface="MathJax_Main"/>
              </a:rPr>
              <a:t>1+</a:t>
            </a:r>
            <a:r>
              <a:rPr lang="en-US" b="0" i="0" u="none" strike="noStrike" dirty="0">
                <a:effectLst/>
                <a:latin typeface="MathJax_Math-italic"/>
              </a:rPr>
              <a:t>m</a:t>
            </a:r>
            <a:r>
              <a:rPr lang="en-US" b="0" i="0" u="none" strike="noStrike" dirty="0">
                <a:effectLst/>
                <a:latin typeface="MathJax_Main"/>
              </a:rPr>
              <a:t>2</a:t>
            </a:r>
            <a:r>
              <a:rPr lang="en-US" b="0" i="0" u="none" strike="noStrike" dirty="0">
                <a:effectLst/>
                <a:latin typeface="MathJax_Math-italic"/>
              </a:rPr>
              <a:t>x</a:t>
            </a:r>
            <a:r>
              <a:rPr lang="en-US" b="0" i="0" u="none" strike="noStrike" dirty="0">
                <a:effectLst/>
                <a:latin typeface="MathJax_Main"/>
              </a:rPr>
              <a:t>2+</a:t>
            </a:r>
            <a:r>
              <a:rPr lang="en-US" b="0" i="0" u="none" strike="noStrike" dirty="0">
                <a:effectLst/>
                <a:latin typeface="MathJax_Math-italic"/>
              </a:rPr>
              <a:t>m</a:t>
            </a:r>
            <a:r>
              <a:rPr lang="en-US" b="0" i="0" u="none" strike="noStrike" dirty="0">
                <a:effectLst/>
                <a:latin typeface="MathJax_Main"/>
              </a:rPr>
              <a:t>3</a:t>
            </a:r>
            <a:r>
              <a:rPr lang="en-US" b="0" i="0" u="none" strike="noStrike" dirty="0">
                <a:effectLst/>
                <a:latin typeface="MathJax_Math-italic"/>
              </a:rPr>
              <a:t>x</a:t>
            </a:r>
            <a:r>
              <a:rPr lang="en-US" b="0" i="0" u="none" strike="noStrike" dirty="0">
                <a:effectLst/>
                <a:latin typeface="MathJax_Main"/>
              </a:rPr>
              <a:t>3+…+</a:t>
            </a:r>
            <a:r>
              <a:rPr lang="en-US" b="0" i="0" u="none" strike="noStrike" dirty="0" err="1">
                <a:effectLst/>
                <a:latin typeface="MathJax_Math-italic"/>
              </a:rPr>
              <a:t>mnxn</a:t>
            </a:r>
            <a:r>
              <a:rPr lang="en-US" b="0" i="0" u="none" strike="noStrike" dirty="0" err="1">
                <a:effectLst/>
              </a:rPr>
              <a:t>y</a:t>
            </a:r>
            <a:r>
              <a:rPr lang="en-US" b="0" i="0" u="none" strike="noStrike" dirty="0">
                <a:effectLst/>
              </a:rPr>
              <a:t>=c+m1x1+m2x2+m3x3+…+</a:t>
            </a:r>
            <a:r>
              <a:rPr lang="en-US" b="0" i="0" u="none" strike="noStrike" dirty="0" err="1">
                <a:effectLst/>
              </a:rPr>
              <a:t>mnxn</a:t>
            </a:r>
            <a:endParaRPr lang="en-US" dirty="0">
              <a:effectLst/>
            </a:endParaRPr>
          </a:p>
          <a:p>
            <a:r>
              <a:rPr lang="en-US" b="0" dirty="0">
                <a:solidFill>
                  <a:srgbClr val="404040"/>
                </a:solidFill>
                <a:effectLst/>
                <a:latin typeface="gt-regular"/>
              </a:rPr>
              <a:t>Say </a:t>
            </a:r>
            <a:r>
              <a:rPr lang="en-US" b="0" i="0" u="none" strike="noStrike" dirty="0">
                <a:solidFill>
                  <a:srgbClr val="404040"/>
                </a:solidFill>
                <a:effectLst/>
                <a:latin typeface="MathJax_Math-italic"/>
              </a:rPr>
              <a:t>x</a:t>
            </a:r>
            <a:r>
              <a:rPr lang="en-US" b="0" i="0" u="none" strike="noStrike" dirty="0">
                <a:solidFill>
                  <a:srgbClr val="404040"/>
                </a:solidFill>
                <a:effectLst/>
                <a:latin typeface="MathJax_Main"/>
              </a:rPr>
              <a:t>1</a:t>
            </a:r>
            <a:r>
              <a:rPr lang="en-US" b="0" i="0" u="none" strike="noStrike" dirty="0">
                <a:solidFill>
                  <a:srgbClr val="404040"/>
                </a:solidFill>
                <a:effectLst/>
                <a:latin typeface="gt-regular"/>
              </a:rPr>
              <a:t>x1</a:t>
            </a:r>
            <a:r>
              <a:rPr lang="en-US" b="0" dirty="0">
                <a:solidFill>
                  <a:srgbClr val="404040"/>
                </a:solidFill>
                <a:effectLst/>
                <a:latin typeface="gt-regular"/>
              </a:rPr>
              <a:t> represents total exam marks. </a:t>
            </a:r>
            <a:r>
              <a:rPr lang="en-US" b="0" i="0" u="none" strike="noStrike" dirty="0">
                <a:solidFill>
                  <a:srgbClr val="404040"/>
                </a:solidFill>
                <a:effectLst/>
                <a:latin typeface="MathJax_Math-italic"/>
              </a:rPr>
              <a:t>x</a:t>
            </a:r>
            <a:r>
              <a:rPr lang="en-US" b="0" i="0" u="none" strike="noStrike" dirty="0">
                <a:solidFill>
                  <a:srgbClr val="404040"/>
                </a:solidFill>
                <a:effectLst/>
                <a:latin typeface="MathJax_Main"/>
              </a:rPr>
              <a:t>2</a:t>
            </a:r>
            <a:r>
              <a:rPr lang="en-US" b="0" i="0" u="none" strike="noStrike" dirty="0">
                <a:solidFill>
                  <a:srgbClr val="404040"/>
                </a:solidFill>
                <a:effectLst/>
                <a:latin typeface="gt-regular"/>
              </a:rPr>
              <a:t>x2</a:t>
            </a:r>
            <a:r>
              <a:rPr lang="en-US" b="0" dirty="0">
                <a:solidFill>
                  <a:srgbClr val="404040"/>
                </a:solidFill>
                <a:effectLst/>
                <a:latin typeface="gt-regular"/>
              </a:rPr>
              <a:t> represents exam one. </a:t>
            </a:r>
            <a:r>
              <a:rPr lang="en-US" b="0" i="0" u="none" strike="noStrike" dirty="0">
                <a:solidFill>
                  <a:srgbClr val="404040"/>
                </a:solidFill>
                <a:effectLst/>
                <a:latin typeface="MathJax_Math-italic"/>
              </a:rPr>
              <a:t>x</a:t>
            </a:r>
            <a:r>
              <a:rPr lang="en-US" b="0" i="0" u="none" strike="noStrike" dirty="0">
                <a:solidFill>
                  <a:srgbClr val="404040"/>
                </a:solidFill>
                <a:effectLst/>
                <a:latin typeface="MathJax_Main"/>
              </a:rPr>
              <a:t>3</a:t>
            </a:r>
            <a:r>
              <a:rPr lang="en-US" b="0" i="0" u="none" strike="noStrike" dirty="0">
                <a:solidFill>
                  <a:srgbClr val="404040"/>
                </a:solidFill>
                <a:effectLst/>
                <a:latin typeface="gt-regular"/>
              </a:rPr>
              <a:t>x3</a:t>
            </a:r>
            <a:r>
              <a:rPr lang="en-US" b="0" dirty="0">
                <a:solidFill>
                  <a:srgbClr val="404040"/>
                </a:solidFill>
                <a:effectLst/>
                <a:latin typeface="gt-regular"/>
              </a:rPr>
              <a:t> is exam two. To get the value of </a:t>
            </a:r>
            <a:r>
              <a:rPr lang="en-US" b="0" i="0" u="none" strike="noStrike" dirty="0">
                <a:solidFill>
                  <a:srgbClr val="404040"/>
                </a:solidFill>
                <a:effectLst/>
                <a:latin typeface="MathJax_Math-italic"/>
              </a:rPr>
              <a:t>x</a:t>
            </a:r>
            <a:r>
              <a:rPr lang="en-US" b="0" i="0" u="none" strike="noStrike" dirty="0">
                <a:solidFill>
                  <a:srgbClr val="404040"/>
                </a:solidFill>
                <a:effectLst/>
                <a:latin typeface="MathJax_Main"/>
              </a:rPr>
              <a:t>1</a:t>
            </a:r>
            <a:r>
              <a:rPr lang="en-US" b="0" i="0" u="none" strike="noStrike" dirty="0">
                <a:solidFill>
                  <a:srgbClr val="404040"/>
                </a:solidFill>
                <a:effectLst/>
                <a:latin typeface="gt-regular"/>
              </a:rPr>
              <a:t>x1</a:t>
            </a:r>
            <a:r>
              <a:rPr lang="en-US" b="0" dirty="0">
                <a:solidFill>
                  <a:srgbClr val="404040"/>
                </a:solidFill>
                <a:effectLst/>
                <a:latin typeface="gt-regular"/>
              </a:rPr>
              <a:t>, we can add </a:t>
            </a:r>
            <a:r>
              <a:rPr lang="en-US" b="0" i="0" u="none" strike="noStrike" dirty="0">
                <a:solidFill>
                  <a:srgbClr val="404040"/>
                </a:solidFill>
                <a:effectLst/>
                <a:latin typeface="MathJax_Math-italic"/>
              </a:rPr>
              <a:t>x</a:t>
            </a:r>
            <a:r>
              <a:rPr lang="en-US" b="0" i="0" u="none" strike="noStrike" dirty="0">
                <a:solidFill>
                  <a:srgbClr val="404040"/>
                </a:solidFill>
                <a:effectLst/>
                <a:latin typeface="MathJax_Main"/>
              </a:rPr>
              <a:t>2</a:t>
            </a:r>
            <a:r>
              <a:rPr lang="en-US" b="0" i="0" u="none" strike="noStrike" dirty="0">
                <a:solidFill>
                  <a:srgbClr val="404040"/>
                </a:solidFill>
                <a:effectLst/>
                <a:latin typeface="gt-regular"/>
              </a:rPr>
              <a:t>x2</a:t>
            </a:r>
            <a:r>
              <a:rPr lang="en-US" b="0" dirty="0">
                <a:solidFill>
                  <a:srgbClr val="404040"/>
                </a:solidFill>
                <a:effectLst/>
                <a:latin typeface="gt-regular"/>
              </a:rPr>
              <a:t> and </a:t>
            </a:r>
            <a:r>
              <a:rPr lang="en-US" b="0" i="0" u="none" strike="noStrike" dirty="0">
                <a:solidFill>
                  <a:srgbClr val="404040"/>
                </a:solidFill>
                <a:effectLst/>
                <a:latin typeface="MathJax_Math-italic"/>
              </a:rPr>
              <a:t>x</a:t>
            </a:r>
            <a:r>
              <a:rPr lang="en-US" b="0" i="0" u="none" strike="noStrike" dirty="0">
                <a:solidFill>
                  <a:srgbClr val="404040"/>
                </a:solidFill>
                <a:effectLst/>
                <a:latin typeface="MathJax_Main"/>
              </a:rPr>
              <a:t>3</a:t>
            </a:r>
            <a:r>
              <a:rPr lang="en-US" b="0" i="0" u="none" strike="noStrike" dirty="0">
                <a:solidFill>
                  <a:srgbClr val="404040"/>
                </a:solidFill>
                <a:effectLst/>
                <a:latin typeface="gt-regular"/>
              </a:rPr>
              <a:t>x3</a:t>
            </a:r>
            <a:r>
              <a:rPr lang="en-US" b="0" dirty="0">
                <a:solidFill>
                  <a:srgbClr val="404040"/>
                </a:solidFill>
                <a:effectLst/>
                <a:latin typeface="gt-regular"/>
              </a:rPr>
              <a:t>.</a:t>
            </a:r>
          </a:p>
          <a:p>
            <a:r>
              <a:rPr lang="en-US" b="0" dirty="0">
                <a:solidFill>
                  <a:srgbClr val="404040"/>
                </a:solidFill>
                <a:effectLst/>
                <a:latin typeface="gt-regular"/>
              </a:rPr>
              <a:t>This shows that </a:t>
            </a:r>
            <a:r>
              <a:rPr lang="en-US" b="0" i="0" u="none" strike="noStrike" dirty="0">
                <a:solidFill>
                  <a:srgbClr val="404040"/>
                </a:solidFill>
                <a:effectLst/>
                <a:latin typeface="MathJax_Math-italic"/>
              </a:rPr>
              <a:t>x</a:t>
            </a:r>
            <a:r>
              <a:rPr lang="en-US" b="0" i="0" u="none" strike="noStrike" dirty="0">
                <a:solidFill>
                  <a:srgbClr val="404040"/>
                </a:solidFill>
                <a:effectLst/>
                <a:latin typeface="MathJax_Main"/>
              </a:rPr>
              <a:t>1</a:t>
            </a:r>
            <a:r>
              <a:rPr lang="en-US" b="0" i="0" u="none" strike="noStrike" dirty="0">
                <a:solidFill>
                  <a:srgbClr val="404040"/>
                </a:solidFill>
                <a:effectLst/>
                <a:latin typeface="gt-regular"/>
              </a:rPr>
              <a:t>x1</a:t>
            </a:r>
            <a:r>
              <a:rPr lang="en-US" b="0" dirty="0">
                <a:solidFill>
                  <a:srgbClr val="404040"/>
                </a:solidFill>
                <a:effectLst/>
                <a:latin typeface="gt-regular"/>
              </a:rPr>
              <a:t> is not independent. The implication is that there is strong multicollinearity between </a:t>
            </a:r>
            <a:r>
              <a:rPr lang="en-US" b="0" i="0" u="none" strike="noStrike" dirty="0">
                <a:solidFill>
                  <a:srgbClr val="404040"/>
                </a:solidFill>
                <a:effectLst/>
                <a:latin typeface="MathJax_Math-italic"/>
              </a:rPr>
              <a:t>x</a:t>
            </a:r>
            <a:r>
              <a:rPr lang="en-US" b="0" i="0" u="none" strike="noStrike" dirty="0">
                <a:solidFill>
                  <a:srgbClr val="404040"/>
                </a:solidFill>
                <a:effectLst/>
                <a:latin typeface="MathJax_Main"/>
              </a:rPr>
              <a:t>1</a:t>
            </a:r>
            <a:r>
              <a:rPr lang="en-US" b="0" i="0" u="none" strike="noStrike" dirty="0">
                <a:solidFill>
                  <a:srgbClr val="404040"/>
                </a:solidFill>
                <a:effectLst/>
                <a:latin typeface="gt-regular"/>
              </a:rPr>
              <a:t>x1</a:t>
            </a:r>
            <a:r>
              <a:rPr lang="en-US" b="0" dirty="0">
                <a:solidFill>
                  <a:srgbClr val="404040"/>
                </a:solidFill>
                <a:effectLst/>
                <a:latin typeface="gt-regular"/>
              </a:rPr>
              <a:t>, </a:t>
            </a:r>
            <a:r>
              <a:rPr lang="en-US" b="0" i="0" u="none" strike="noStrike" dirty="0">
                <a:solidFill>
                  <a:srgbClr val="404040"/>
                </a:solidFill>
                <a:effectLst/>
                <a:latin typeface="MathJax_Math-italic"/>
              </a:rPr>
              <a:t>x</a:t>
            </a:r>
            <a:r>
              <a:rPr lang="en-US" b="0" i="0" u="none" strike="noStrike" dirty="0">
                <a:solidFill>
                  <a:srgbClr val="404040"/>
                </a:solidFill>
                <a:effectLst/>
                <a:latin typeface="MathJax_Main"/>
              </a:rPr>
              <a:t>2</a:t>
            </a:r>
            <a:r>
              <a:rPr lang="en-US" b="0" i="0" u="none" strike="noStrike" dirty="0">
                <a:solidFill>
                  <a:srgbClr val="404040"/>
                </a:solidFill>
                <a:effectLst/>
                <a:latin typeface="gt-regular"/>
              </a:rPr>
              <a:t>x2</a:t>
            </a:r>
            <a:r>
              <a:rPr lang="en-US" b="0" dirty="0">
                <a:solidFill>
                  <a:srgbClr val="404040"/>
                </a:solidFill>
                <a:effectLst/>
                <a:latin typeface="gt-regular"/>
              </a:rPr>
              <a:t> and </a:t>
            </a:r>
            <a:r>
              <a:rPr lang="en-US" b="0" i="0" u="none" strike="noStrike" dirty="0">
                <a:solidFill>
                  <a:srgbClr val="404040"/>
                </a:solidFill>
                <a:effectLst/>
                <a:latin typeface="MathJax_Math-italic"/>
              </a:rPr>
              <a:t>x</a:t>
            </a:r>
            <a:r>
              <a:rPr lang="en-US" b="0" i="0" u="none" strike="noStrike" dirty="0">
                <a:solidFill>
                  <a:srgbClr val="404040"/>
                </a:solidFill>
                <a:effectLst/>
                <a:latin typeface="MathJax_Main"/>
              </a:rPr>
              <a:t>3</a:t>
            </a:r>
            <a:r>
              <a:rPr lang="en-US" b="0" i="0" u="none" strike="noStrike" dirty="0">
                <a:solidFill>
                  <a:srgbClr val="404040"/>
                </a:solidFill>
                <a:effectLst/>
                <a:latin typeface="gt-regular"/>
              </a:rPr>
              <a:t>x3</a:t>
            </a:r>
            <a:r>
              <a:rPr lang="en-US" b="0" dirty="0">
                <a:solidFill>
                  <a:srgbClr val="404040"/>
                </a:solidFill>
                <a:effectLst/>
                <a:latin typeface="gt-regular"/>
              </a:rPr>
              <a:t>. We can say multicollinearity is present in a regression model when two or more independent variables show a high correlation.</a:t>
            </a:r>
          </a:p>
          <a:p>
            <a:r>
              <a:rPr lang="en-US" b="0" dirty="0">
                <a:solidFill>
                  <a:srgbClr val="0A0B09"/>
                </a:solidFill>
                <a:effectLst/>
                <a:latin typeface="gt-medium"/>
              </a:rPr>
              <a:t>The problem</a:t>
            </a:r>
          </a:p>
          <a:p>
            <a:r>
              <a:rPr lang="en-US" b="0" dirty="0">
                <a:solidFill>
                  <a:srgbClr val="404040"/>
                </a:solidFill>
                <a:effectLst/>
                <a:latin typeface="gt-regular"/>
              </a:rPr>
              <a:t>It affects the interpretability of a regression model since it compromises the statistical significance of independent variables. </a:t>
            </a:r>
            <a:r>
              <a:rPr lang="en-US" b="0" dirty="0">
                <a:solidFill>
                  <a:srgbClr val="1D9AD1"/>
                </a:solidFill>
                <a:effectLst/>
                <a:latin typeface="gt-regular"/>
                <a:hlinkClick r:id="rId4"/>
              </a:rPr>
              <a:t>Statistical significance</a:t>
            </a:r>
            <a:r>
              <a:rPr lang="en-US" b="0" dirty="0">
                <a:solidFill>
                  <a:srgbClr val="404040"/>
                </a:solidFill>
                <a:effectLst/>
                <a:latin typeface="gt-regular"/>
              </a:rPr>
              <a:t> claims that an outcome resulting from testing or experimentation is unlikely to occur randomly.</a:t>
            </a:r>
          </a:p>
          <a:p>
            <a:r>
              <a:rPr lang="en-US" b="0" dirty="0">
                <a:solidFill>
                  <a:srgbClr val="404040"/>
                </a:solidFill>
                <a:effectLst/>
                <a:latin typeface="gt-regular"/>
              </a:rPr>
              <a:t>Instead, an occurrence can be attributed to a specific cause. Statistical significance reflects the confidence level of an outcome. Multicollinearity may make it difficult for us to distinguish between independent variables’ isolated effects on a dependent variable.</a:t>
            </a:r>
          </a:p>
          <a:p>
            <a:r>
              <a:rPr lang="en-US" b="0" dirty="0">
                <a:solidFill>
                  <a:srgbClr val="404040"/>
                </a:solidFill>
                <a:effectLst/>
                <a:latin typeface="gt-regular"/>
              </a:rPr>
              <a:t>We should note that multicollinearity may not have a significant impact on the accuracy of the model. It has a greater impact on the reliability when finding the effects of individual features of the model.</a:t>
            </a:r>
          </a:p>
          <a:p>
            <a:r>
              <a:rPr lang="en-US" b="0" dirty="0">
                <a:solidFill>
                  <a:srgbClr val="0A0B09"/>
                </a:solidFill>
                <a:effectLst/>
                <a:latin typeface="gt-medium"/>
              </a:rPr>
              <a:t>Causes</a:t>
            </a:r>
          </a:p>
          <a:p>
            <a:r>
              <a:rPr lang="en-US" b="0" dirty="0">
                <a:solidFill>
                  <a:srgbClr val="404040"/>
                </a:solidFill>
                <a:effectLst/>
                <a:latin typeface="gt-regular"/>
              </a:rPr>
              <a:t>There are many reasons why multicollinearity may occur.</a:t>
            </a:r>
          </a:p>
          <a:p>
            <a:r>
              <a:rPr lang="en-US" b="0" dirty="0">
                <a:solidFill>
                  <a:srgbClr val="404040"/>
                </a:solidFill>
                <a:effectLst/>
                <a:latin typeface="gt-regular"/>
              </a:rPr>
              <a:t>It may occur as a result of:</a:t>
            </a:r>
          </a:p>
          <a:p>
            <a:pPr>
              <a:buFont typeface="+mj-lt"/>
              <a:buAutoNum type="arabicPeriod"/>
            </a:pPr>
            <a:r>
              <a:rPr lang="en-US" b="0" dirty="0">
                <a:solidFill>
                  <a:srgbClr val="404040"/>
                </a:solidFill>
                <a:effectLst/>
                <a:latin typeface="gt-regular"/>
              </a:rPr>
              <a:t>The inclusion of identical variables. For example, one may have identical variables in a dataset, such as mass in kilograms and mass in pounds.</a:t>
            </a:r>
          </a:p>
          <a:p>
            <a:pPr>
              <a:buFont typeface="+mj-lt"/>
              <a:buAutoNum type="arabicPeriod"/>
            </a:pPr>
            <a:r>
              <a:rPr lang="en-US" b="0" dirty="0">
                <a:solidFill>
                  <a:srgbClr val="404040"/>
                </a:solidFill>
                <a:effectLst/>
                <a:latin typeface="gt-regular"/>
              </a:rPr>
              <a:t>Creation of new variables that are dependent on others. When we create variables that depend on other variables, we introduce redundant information to the model. As such, we may inadvertently encourage the occurrence of multicollinearity.</a:t>
            </a:r>
          </a:p>
          <a:p>
            <a:pPr>
              <a:buFont typeface="+mj-lt"/>
              <a:buAutoNum type="arabicPeriod"/>
            </a:pPr>
            <a:r>
              <a:rPr lang="en-US" b="0" dirty="0">
                <a:solidFill>
                  <a:srgbClr val="404040"/>
                </a:solidFill>
                <a:effectLst/>
                <a:latin typeface="gt-regular"/>
              </a:rPr>
              <a:t>Inadequate data. In some cases, when the data is inadequate, we may experience multicollinearity. This is due to the small sample size, which might, in turn, experience great variance.</a:t>
            </a:r>
          </a:p>
          <a:p>
            <a:r>
              <a:rPr lang="en-US" b="0" dirty="0">
                <a:solidFill>
                  <a:srgbClr val="0A0B09"/>
                </a:solidFill>
                <a:effectLst/>
                <a:latin typeface="gt-medium"/>
              </a:rPr>
              <a:t>Variance Inflation Factor</a:t>
            </a:r>
          </a:p>
          <a:p>
            <a:r>
              <a:rPr lang="en-US" b="0" dirty="0">
                <a:solidFill>
                  <a:srgbClr val="404040"/>
                </a:solidFill>
                <a:effectLst/>
                <a:latin typeface="gt-regular"/>
              </a:rPr>
              <a:t>To learn the severity of multicollinearity, there are a few tests that may be carried out. We will focus on the use of the variance inflation factor (VIF).</a:t>
            </a:r>
          </a:p>
          <a:p>
            <a:r>
              <a:rPr lang="en-US" b="0" dirty="0">
                <a:solidFill>
                  <a:srgbClr val="404040"/>
                </a:solidFill>
                <a:effectLst/>
                <a:latin typeface="gt-regular"/>
              </a:rPr>
              <a:t>The variance inflation factor represents the quotient of model variance with many terms against model variance with a single term. It is the score of an independent variable representing the degree to which other independent variables explain the variable.</a:t>
            </a:r>
          </a:p>
          <a:p>
            <a:r>
              <a:rPr lang="en-US" b="0" dirty="0">
                <a:solidFill>
                  <a:srgbClr val="404040"/>
                </a:solidFill>
                <a:effectLst/>
                <a:latin typeface="gt-regular"/>
              </a:rPr>
              <a:t>In simpler terms, it is a measure of the levels of multicollinearity in a group of regression variables. The variance inflation factor not only pinpoints correlation between independent variables but the strength of the correlation. As such, it works out the magnitude of the correlation between independent variables.</a:t>
            </a:r>
          </a:p>
          <a:p>
            <a:r>
              <a:rPr lang="en-US" b="0" dirty="0">
                <a:solidFill>
                  <a:srgbClr val="404040"/>
                </a:solidFill>
                <a:effectLst/>
                <a:latin typeface="gt-regular"/>
              </a:rPr>
              <a:t>VIF has a range that signifies various levels of multicollinearity. A VIF value of 1 is non-collinear. We consider it to be negligible.</a:t>
            </a:r>
          </a:p>
          <a:p>
            <a:r>
              <a:rPr lang="en-US" b="0" dirty="0">
                <a:solidFill>
                  <a:srgbClr val="404040"/>
                </a:solidFill>
                <a:effectLst/>
                <a:latin typeface="gt-regular"/>
              </a:rPr>
              <a:t>VIF values ranging between 1 and 5 are moderate. They represent a medium level of collinearity. Values of more than 5 are highly collinear. We consider these to be extreme.</a:t>
            </a:r>
          </a:p>
          <a:p>
            <a:r>
              <a:rPr lang="en-US" b="0" dirty="0">
                <a:solidFill>
                  <a:srgbClr val="404040"/>
                </a:solidFill>
                <a:effectLst/>
                <a:latin typeface="gt-regular"/>
              </a:rPr>
              <a:t>It is advisable to keep the levels of multicollinearity moderate. The VIF scores for the independent variables should be lower than 5. However, it is worth noting that this figure may vary depending on publication or use case. Some use a value of 10 to denote extreme multicollinearity.</a:t>
            </a:r>
          </a:p>
          <a:p>
            <a:r>
              <a:rPr lang="en-US" b="0" dirty="0">
                <a:solidFill>
                  <a:srgbClr val="404040"/>
                </a:solidFill>
                <a:effectLst/>
                <a:latin typeface="gt-regular"/>
              </a:rPr>
              <a:t>Let’s look at VIF mathematically.</a:t>
            </a:r>
          </a:p>
          <a:p>
            <a:r>
              <a:rPr lang="en-US" b="0" dirty="0">
                <a:solidFill>
                  <a:srgbClr val="404040"/>
                </a:solidFill>
                <a:effectLst/>
                <a:latin typeface="gt-regular"/>
              </a:rPr>
              <a:t>Say we want to compute the VIF for the </a:t>
            </a:r>
            <a:r>
              <a:rPr lang="en-US" b="0" i="0" u="none" strike="noStrike" dirty="0" err="1">
                <a:solidFill>
                  <a:srgbClr val="404040"/>
                </a:solidFill>
                <a:effectLst/>
                <a:latin typeface="MathJax_Math-italic"/>
              </a:rPr>
              <a:t>jth</a:t>
            </a:r>
            <a:r>
              <a:rPr lang="en-US" b="0" i="0" u="none" strike="noStrike" dirty="0" err="1">
                <a:solidFill>
                  <a:srgbClr val="404040"/>
                </a:solidFill>
                <a:effectLst/>
                <a:latin typeface="gt-regular"/>
              </a:rPr>
              <a:t>jth</a:t>
            </a:r>
            <a:r>
              <a:rPr lang="en-US" b="0" dirty="0">
                <a:solidFill>
                  <a:srgbClr val="404040"/>
                </a:solidFill>
                <a:effectLst/>
                <a:latin typeface="gt-regular"/>
              </a:rPr>
              <a:t> predictor.</a:t>
            </a:r>
          </a:p>
          <a:p>
            <a:r>
              <a:rPr lang="en-US" b="0" dirty="0">
                <a:solidFill>
                  <a:srgbClr val="404040"/>
                </a:solidFill>
                <a:effectLst/>
                <a:latin typeface="gt-regular"/>
              </a:rPr>
              <a:t>The VIF can be calculated using the formula:</a:t>
            </a:r>
          </a:p>
          <a:p>
            <a:pPr algn="ctr"/>
            <a:r>
              <a:rPr lang="en-US" b="0" i="0" u="none" strike="noStrike" dirty="0" err="1">
                <a:effectLst/>
                <a:latin typeface="MathJax_Math-italic"/>
              </a:rPr>
              <a:t>VIFi</a:t>
            </a:r>
            <a:r>
              <a:rPr lang="en-US" b="0" i="0" u="none" strike="noStrike" dirty="0">
                <a:effectLst/>
                <a:latin typeface="MathJax_Main"/>
              </a:rPr>
              <a:t>=11–</a:t>
            </a:r>
            <a:r>
              <a:rPr lang="en-US" b="0" i="0" u="none" strike="noStrike" dirty="0">
                <a:effectLst/>
                <a:latin typeface="MathJax_Math-italic"/>
              </a:rPr>
              <a:t>R</a:t>
            </a:r>
            <a:r>
              <a:rPr lang="en-US" b="0" i="0" u="none" strike="noStrike" dirty="0">
                <a:effectLst/>
                <a:latin typeface="MathJax_Main"/>
              </a:rPr>
              <a:t>2</a:t>
            </a:r>
            <a:r>
              <a:rPr lang="en-US" b="0" i="0" u="none" strike="noStrike" dirty="0">
                <a:effectLst/>
                <a:latin typeface="MathJax_Math-italic"/>
              </a:rPr>
              <a:t>i</a:t>
            </a:r>
            <a:r>
              <a:rPr lang="en-US" b="0" i="0" u="none" strike="noStrike" dirty="0">
                <a:effectLst/>
              </a:rPr>
              <a:t>VIFi=11–Ri2</a:t>
            </a:r>
            <a:endParaRPr lang="en-US" dirty="0">
              <a:effectLst/>
            </a:endParaRPr>
          </a:p>
          <a:p>
            <a:r>
              <a:rPr lang="en-US" b="0" dirty="0">
                <a:solidFill>
                  <a:srgbClr val="404040"/>
                </a:solidFill>
                <a:effectLst/>
                <a:latin typeface="gt-regular"/>
              </a:rPr>
              <a:t>Where </a:t>
            </a:r>
            <a:r>
              <a:rPr lang="en-US" b="0" i="0" u="none" strike="noStrike" dirty="0">
                <a:solidFill>
                  <a:srgbClr val="404040"/>
                </a:solidFill>
                <a:effectLst/>
                <a:latin typeface="MathJax_Math-italic"/>
              </a:rPr>
              <a:t>R</a:t>
            </a:r>
            <a:r>
              <a:rPr lang="en-US" b="0" i="0" u="none" strike="noStrike" dirty="0">
                <a:solidFill>
                  <a:srgbClr val="404040"/>
                </a:solidFill>
                <a:effectLst/>
                <a:latin typeface="MathJax_Main"/>
              </a:rPr>
              <a:t>2</a:t>
            </a:r>
            <a:r>
              <a:rPr lang="en-US" b="0" i="0" u="none" strike="noStrike" dirty="0">
                <a:solidFill>
                  <a:srgbClr val="404040"/>
                </a:solidFill>
                <a:effectLst/>
                <a:latin typeface="MathJax_Math-italic"/>
              </a:rPr>
              <a:t>i</a:t>
            </a:r>
            <a:r>
              <a:rPr lang="en-US" b="0" i="0" u="none" strike="noStrike" dirty="0">
                <a:solidFill>
                  <a:srgbClr val="404040"/>
                </a:solidFill>
                <a:effectLst/>
                <a:latin typeface="gt-regular"/>
              </a:rPr>
              <a:t>Ri2</a:t>
            </a:r>
            <a:r>
              <a:rPr lang="en-US" b="0" dirty="0">
                <a:solidFill>
                  <a:srgbClr val="404040"/>
                </a:solidFill>
                <a:effectLst/>
                <a:latin typeface="gt-regular"/>
              </a:rPr>
              <a:t> is the coefficient obtained by regressing the </a:t>
            </a:r>
            <a:r>
              <a:rPr lang="en-US" b="0" i="0" u="none" strike="noStrike" dirty="0" err="1">
                <a:solidFill>
                  <a:srgbClr val="404040"/>
                </a:solidFill>
                <a:effectLst/>
                <a:latin typeface="MathJax_Math-italic"/>
              </a:rPr>
              <a:t>ith</a:t>
            </a:r>
            <a:r>
              <a:rPr lang="en-US" b="0" i="0" u="none" strike="noStrike" dirty="0" err="1">
                <a:solidFill>
                  <a:srgbClr val="404040"/>
                </a:solidFill>
                <a:effectLst/>
                <a:latin typeface="gt-regular"/>
              </a:rPr>
              <a:t>ith</a:t>
            </a:r>
            <a:r>
              <a:rPr lang="en-US" b="0" dirty="0">
                <a:solidFill>
                  <a:srgbClr val="404040"/>
                </a:solidFill>
                <a:effectLst/>
                <a:latin typeface="gt-regular"/>
              </a:rPr>
              <a:t> independent variable on the remaining predictors. As shown below, we can also compute the tolerance and use it to detect multicollinearity.</a:t>
            </a:r>
          </a:p>
          <a:p>
            <a:pPr algn="ctr"/>
            <a:r>
              <a:rPr lang="en-US" b="0" i="0" u="none" strike="noStrike" dirty="0" err="1">
                <a:effectLst/>
                <a:latin typeface="MathJax_Math-italic"/>
              </a:rPr>
              <a:t>VIFi</a:t>
            </a:r>
            <a:r>
              <a:rPr lang="en-US" b="0" i="0" u="none" strike="noStrike" dirty="0">
                <a:effectLst/>
                <a:latin typeface="MathJax_Main"/>
              </a:rPr>
              <a:t>=11–</a:t>
            </a:r>
            <a:r>
              <a:rPr lang="en-US" b="0" i="0" u="none" strike="noStrike" dirty="0">
                <a:effectLst/>
                <a:latin typeface="MathJax_Math-italic"/>
              </a:rPr>
              <a:t>R</a:t>
            </a:r>
            <a:r>
              <a:rPr lang="en-US" b="0" i="0" u="none" strike="noStrike" dirty="0">
                <a:effectLst/>
                <a:latin typeface="MathJax_Main"/>
              </a:rPr>
              <a:t>2</a:t>
            </a:r>
            <a:r>
              <a:rPr lang="en-US" b="0" i="0" u="none" strike="noStrike" dirty="0">
                <a:effectLst/>
                <a:latin typeface="MathJax_Math-italic"/>
              </a:rPr>
              <a:t>i</a:t>
            </a:r>
            <a:r>
              <a:rPr lang="en-US" b="0" i="0" u="none" strike="noStrike" dirty="0">
                <a:effectLst/>
                <a:latin typeface="MathJax_Main"/>
              </a:rPr>
              <a:t>=1</a:t>
            </a:r>
            <a:r>
              <a:rPr lang="en-US" b="0" i="0" u="none" strike="noStrike" dirty="0">
                <a:effectLst/>
                <a:latin typeface="MathJax_Math-italic"/>
              </a:rPr>
              <a:t>Tolerance</a:t>
            </a:r>
            <a:r>
              <a:rPr lang="en-US" b="0" i="0" u="none" strike="noStrike" dirty="0">
                <a:effectLst/>
              </a:rPr>
              <a:t>VIFi=11–Ri2=1Tolerance</a:t>
            </a:r>
            <a:endParaRPr lang="en-US" dirty="0">
              <a:effectLst/>
            </a:endParaRPr>
          </a:p>
          <a:p>
            <a:r>
              <a:rPr lang="en-US" b="0" dirty="0">
                <a:solidFill>
                  <a:srgbClr val="404040"/>
                </a:solidFill>
                <a:effectLst/>
                <a:latin typeface="gt-regular"/>
              </a:rPr>
              <a:t>The tolerance is the reciprocal of VIF.</a:t>
            </a:r>
          </a:p>
          <a:p>
            <a:r>
              <a:rPr lang="en-US" b="0" dirty="0">
                <a:solidFill>
                  <a:srgbClr val="404040"/>
                </a:solidFill>
                <a:effectLst/>
                <a:latin typeface="gt-regular"/>
              </a:rPr>
              <a:t>If </a:t>
            </a:r>
            <a:r>
              <a:rPr lang="en-US" b="0" i="0" u="none" strike="noStrike" dirty="0">
                <a:solidFill>
                  <a:srgbClr val="404040"/>
                </a:solidFill>
                <a:effectLst/>
                <a:latin typeface="MathJax_Math-italic"/>
              </a:rPr>
              <a:t>R</a:t>
            </a:r>
            <a:r>
              <a:rPr lang="en-US" b="0" i="0" u="none" strike="noStrike" dirty="0">
                <a:solidFill>
                  <a:srgbClr val="404040"/>
                </a:solidFill>
                <a:effectLst/>
                <a:latin typeface="MathJax_Main"/>
              </a:rPr>
              <a:t>2</a:t>
            </a:r>
            <a:r>
              <a:rPr lang="en-US" b="0" i="0" u="none" strike="noStrike" dirty="0">
                <a:solidFill>
                  <a:srgbClr val="404040"/>
                </a:solidFill>
                <a:effectLst/>
                <a:latin typeface="MathJax_Math-italic"/>
              </a:rPr>
              <a:t>i</a:t>
            </a:r>
            <a:r>
              <a:rPr lang="en-US" b="0" i="0" u="none" strike="noStrike" dirty="0">
                <a:solidFill>
                  <a:srgbClr val="404040"/>
                </a:solidFill>
                <a:effectLst/>
                <a:latin typeface="gt-regular"/>
              </a:rPr>
              <a:t>Ri2</a:t>
            </a:r>
            <a:r>
              <a:rPr lang="en-US" b="0" dirty="0">
                <a:solidFill>
                  <a:srgbClr val="404040"/>
                </a:solidFill>
                <a:effectLst/>
                <a:latin typeface="gt-regular"/>
              </a:rPr>
              <a:t> is 0, the VIF is equal to 1. As a result, we cannot predict the variance of the remaining predictors. The </a:t>
            </a:r>
            <a:r>
              <a:rPr lang="en-US" b="0" i="0" u="none" strike="noStrike" dirty="0" err="1">
                <a:solidFill>
                  <a:srgbClr val="404040"/>
                </a:solidFill>
                <a:effectLst/>
                <a:latin typeface="MathJax_Math-italic"/>
              </a:rPr>
              <a:t>ith</a:t>
            </a:r>
            <a:r>
              <a:rPr lang="en-US" b="0" i="0" u="none" strike="noStrike" dirty="0" err="1">
                <a:solidFill>
                  <a:srgbClr val="404040"/>
                </a:solidFill>
                <a:effectLst/>
                <a:latin typeface="gt-regular"/>
              </a:rPr>
              <a:t>ith</a:t>
            </a:r>
            <a:r>
              <a:rPr lang="en-US" b="0" dirty="0">
                <a:solidFill>
                  <a:srgbClr val="404040"/>
                </a:solidFill>
                <a:effectLst/>
                <a:latin typeface="gt-regular"/>
              </a:rPr>
              <a:t> predictor is not correlated to the others.</a:t>
            </a:r>
          </a:p>
          <a:p>
            <a:r>
              <a:rPr lang="en-US" b="0" dirty="0">
                <a:solidFill>
                  <a:srgbClr val="404040"/>
                </a:solidFill>
                <a:effectLst/>
                <a:latin typeface="gt-regular"/>
              </a:rPr>
              <a:t>This is why, as we mentioned previously, when VIF is 1, collinearity is negligible. Multicollinearity is absent from the regression model. For a better understanding of VIF, you may check out an example </a:t>
            </a:r>
            <a:r>
              <a:rPr lang="en-US" b="0" dirty="0">
                <a:solidFill>
                  <a:srgbClr val="1D9AD1"/>
                </a:solidFill>
                <a:effectLst/>
                <a:latin typeface="gt-regular"/>
                <a:hlinkClick r:id="rId5"/>
              </a:rPr>
              <a:t>here</a:t>
            </a:r>
            <a:r>
              <a:rPr lang="en-US" b="0" dirty="0">
                <a:solidFill>
                  <a:srgbClr val="404040"/>
                </a:solidFill>
                <a:effectLst/>
                <a:latin typeface="gt-regular"/>
              </a:rPr>
              <a:t>.</a:t>
            </a:r>
          </a:p>
          <a:p>
            <a:r>
              <a:rPr lang="en-US" b="0" dirty="0">
                <a:solidFill>
                  <a:srgbClr val="404040"/>
                </a:solidFill>
                <a:effectLst/>
                <a:latin typeface="gt-regular"/>
              </a:rPr>
              <a:t>As much as high VIFs are a cause of concern, there exist situations where they can be ignored.</a:t>
            </a:r>
          </a:p>
          <a:p>
            <a:r>
              <a:rPr lang="en-US" b="0" dirty="0">
                <a:solidFill>
                  <a:srgbClr val="404040"/>
                </a:solidFill>
                <a:effectLst/>
                <a:latin typeface="gt-regular"/>
              </a:rPr>
              <a:t>In such cases multicollinearity will not manifest. These include:</a:t>
            </a:r>
          </a:p>
          <a:p>
            <a:pPr>
              <a:buFont typeface="+mj-lt"/>
              <a:buAutoNum type="arabicPeriod"/>
            </a:pPr>
            <a:r>
              <a:rPr lang="en-US" b="0" dirty="0">
                <a:solidFill>
                  <a:srgbClr val="404040"/>
                </a:solidFill>
                <a:effectLst/>
                <a:latin typeface="gt-regular"/>
              </a:rPr>
              <a:t>High VIFs in control variables. When high VIFs are present in control variables but not in variables in consideration, they can be ignored. This would mean that the variables we are interested in are neither collinear to the control variables nor each other. As such, there is no impact on the coefficients of regression </a:t>
            </a:r>
            <a:r>
              <a:rPr lang="en-US" b="0" i="0" u="none" strike="noStrike" dirty="0">
                <a:solidFill>
                  <a:srgbClr val="404040"/>
                </a:solidFill>
                <a:effectLst/>
                <a:latin typeface="MathJax_Main"/>
              </a:rPr>
              <a:t>(</a:t>
            </a:r>
            <a:r>
              <a:rPr lang="en-US" b="0" i="0" u="none" strike="noStrike" dirty="0">
                <a:solidFill>
                  <a:srgbClr val="404040"/>
                </a:solidFill>
                <a:effectLst/>
                <a:latin typeface="MathJax_Math-italic"/>
              </a:rPr>
              <a:t>R</a:t>
            </a:r>
            <a:r>
              <a:rPr lang="en-US" b="0" i="0" u="none" strike="noStrike" dirty="0">
                <a:solidFill>
                  <a:srgbClr val="404040"/>
                </a:solidFill>
                <a:effectLst/>
                <a:latin typeface="MathJax_Main"/>
              </a:rPr>
              <a:t>2</a:t>
            </a:r>
            <a:r>
              <a:rPr lang="en-US" b="0" i="0" u="none" strike="noStrike" dirty="0">
                <a:solidFill>
                  <a:srgbClr val="404040"/>
                </a:solidFill>
                <a:effectLst/>
                <a:latin typeface="MathJax_Math-italic"/>
              </a:rPr>
              <a:t>i</a:t>
            </a:r>
            <a:r>
              <a:rPr lang="en-US" b="0" i="0" u="none" strike="noStrike" dirty="0">
                <a:solidFill>
                  <a:srgbClr val="404040"/>
                </a:solidFill>
                <a:effectLst/>
                <a:latin typeface="MathJax_Main"/>
              </a:rPr>
              <a:t>)</a:t>
            </a:r>
            <a:r>
              <a:rPr lang="en-US" b="0" i="0" u="none" strike="noStrike" dirty="0">
                <a:solidFill>
                  <a:srgbClr val="404040"/>
                </a:solidFill>
                <a:effectLst/>
                <a:latin typeface="gt-regular"/>
              </a:rPr>
              <a:t>(Ri2)</a:t>
            </a:r>
            <a:r>
              <a:rPr lang="en-US" b="0" dirty="0">
                <a:solidFill>
                  <a:srgbClr val="404040"/>
                </a:solidFill>
                <a:effectLst/>
                <a:latin typeface="gt-regular"/>
              </a:rPr>
              <a:t>.</a:t>
            </a:r>
          </a:p>
          <a:p>
            <a:pPr>
              <a:buFont typeface="+mj-lt"/>
              <a:buAutoNum type="arabicPeriod"/>
            </a:pPr>
            <a:r>
              <a:rPr lang="en-US" b="0" dirty="0">
                <a:solidFill>
                  <a:srgbClr val="404040"/>
                </a:solidFill>
                <a:effectLst/>
                <a:latin typeface="gt-regular"/>
              </a:rPr>
              <a:t>Involvement of powers and products of other variables. We may have high VIFs resulting from the involvement of multiplications or products or other variables. Consider a regression model with </a:t>
            </a:r>
            <a:r>
              <a:rPr lang="en-US" b="0" i="0" u="none" strike="noStrike" dirty="0" err="1">
                <a:solidFill>
                  <a:srgbClr val="404040"/>
                </a:solidFill>
                <a:effectLst/>
                <a:latin typeface="MathJax_Math-italic"/>
              </a:rPr>
              <a:t>y</a:t>
            </a:r>
            <a:r>
              <a:rPr lang="en-US" b="0" i="0" u="none" strike="noStrike" dirty="0" err="1">
                <a:solidFill>
                  <a:srgbClr val="404040"/>
                </a:solidFill>
                <a:effectLst/>
                <a:latin typeface="gt-regular"/>
              </a:rPr>
              <a:t>y</a:t>
            </a:r>
            <a:r>
              <a:rPr lang="en-US" b="0" dirty="0">
                <a:solidFill>
                  <a:srgbClr val="404040"/>
                </a:solidFill>
                <a:effectLst/>
                <a:latin typeface="gt-regular"/>
              </a:rPr>
              <a:t> and </a:t>
            </a:r>
            <a:r>
              <a:rPr lang="en-US" b="0" i="0" u="none" strike="noStrike" dirty="0">
                <a:solidFill>
                  <a:srgbClr val="404040"/>
                </a:solidFill>
                <a:effectLst/>
                <a:latin typeface="MathJax_Math-italic"/>
              </a:rPr>
              <a:t>y</a:t>
            </a:r>
            <a:r>
              <a:rPr lang="en-US" b="0" i="0" u="none" strike="noStrike" dirty="0">
                <a:solidFill>
                  <a:srgbClr val="404040"/>
                </a:solidFill>
                <a:effectLst/>
                <a:latin typeface="MathJax_Main"/>
              </a:rPr>
              <a:t>2</a:t>
            </a:r>
            <a:r>
              <a:rPr lang="en-US" b="0" i="0" u="none" strike="noStrike" dirty="0">
                <a:solidFill>
                  <a:srgbClr val="404040"/>
                </a:solidFill>
                <a:effectLst/>
                <a:latin typeface="gt-regular"/>
              </a:rPr>
              <a:t>y2</a:t>
            </a:r>
            <a:r>
              <a:rPr lang="en-US" b="0" dirty="0">
                <a:solidFill>
                  <a:srgbClr val="404040"/>
                </a:solidFill>
                <a:effectLst/>
                <a:latin typeface="gt-regular"/>
              </a:rPr>
              <a:t> as independent variables. In this case, the resulting multicollinearity is not harmful.</a:t>
            </a:r>
          </a:p>
          <a:p>
            <a:pPr>
              <a:buFont typeface="+mj-lt"/>
              <a:buAutoNum type="arabicPeriod"/>
            </a:pPr>
            <a:r>
              <a:rPr lang="en-US" b="0" dirty="0">
                <a:solidFill>
                  <a:srgbClr val="404040"/>
                </a:solidFill>
                <a:effectLst/>
                <a:latin typeface="gt-regular"/>
              </a:rPr>
              <a:t>Dummy variable representing more than two categories. A dummy variable is used to represent a specific attribute with two or more clear categories. It takes the value of 0 or 1 to show the absence or presence of a given property. If a dummy variable represents more than two categories with a high VIF score, multicollinearity might not exist. If there is a fragment of cases in a given category, the variables will always give high VIF values. This is regardless of whether there is a correlation between categorical variables and other variables.</a:t>
            </a:r>
          </a:p>
          <a:p>
            <a:r>
              <a:rPr lang="en-US" b="0" dirty="0">
                <a:solidFill>
                  <a:srgbClr val="0A0B09"/>
                </a:solidFill>
                <a:effectLst/>
                <a:latin typeface="gt-medium"/>
              </a:rPr>
              <a:t>Addressing multicollinearity</a:t>
            </a:r>
          </a:p>
          <a:p>
            <a:r>
              <a:rPr lang="en-US" b="0" dirty="0">
                <a:solidFill>
                  <a:srgbClr val="404040"/>
                </a:solidFill>
                <a:effectLst/>
                <a:latin typeface="gt-regular"/>
              </a:rPr>
              <a:t>If we conclude that multicollinearity poses a problem for our regression model, we can attempt a handful of basic fixes.</a:t>
            </a:r>
          </a:p>
          <a:p>
            <a:pPr>
              <a:buFont typeface="Arial" panose="020B0604020202020204" pitchFamily="34" charset="0"/>
              <a:buChar char="•"/>
            </a:pPr>
            <a:r>
              <a:rPr lang="en-US" b="1" dirty="0">
                <a:solidFill>
                  <a:srgbClr val="404040"/>
                </a:solidFill>
                <a:effectLst/>
                <a:latin typeface="gt-bold"/>
              </a:rPr>
              <a:t>Removing variables.</a:t>
            </a:r>
            <a:r>
              <a:rPr lang="en-US" b="0" dirty="0">
                <a:solidFill>
                  <a:srgbClr val="404040"/>
                </a:solidFill>
                <a:effectLst/>
                <a:latin typeface="gt-regular"/>
              </a:rPr>
              <a:t> A straightforward method of correcting multicollinearity is removing one or more variables showing a high correlation. This assists in reducing the multicollinearity linking correlated features. It is advisable to get rid of variables iteratively. We would begin with a variable with the highest VIF score since other variables are likely to capture its trend. As a result of removing this variable, other variables’ VIF values are likely to reduce.</a:t>
            </a:r>
          </a:p>
          <a:p>
            <a:pPr>
              <a:buFont typeface="Arial" panose="020B0604020202020204" pitchFamily="34" charset="0"/>
              <a:buChar char="•"/>
            </a:pPr>
            <a:r>
              <a:rPr lang="en-US" b="1" dirty="0">
                <a:solidFill>
                  <a:srgbClr val="404040"/>
                </a:solidFill>
                <a:effectLst/>
                <a:latin typeface="gt-bold"/>
              </a:rPr>
              <a:t>More data.</a:t>
            </a:r>
            <a:r>
              <a:rPr lang="en-US" b="0" dirty="0">
                <a:solidFill>
                  <a:srgbClr val="404040"/>
                </a:solidFill>
                <a:effectLst/>
                <a:latin typeface="gt-regular"/>
              </a:rPr>
              <a:t> Statistically, a regression model with more data is likely to suffer less variance due to a larger sample size. This will reduce the impact of multicollinearity.</a:t>
            </a:r>
          </a:p>
          <a:p>
            <a:pPr>
              <a:buFont typeface="Arial" panose="020B0604020202020204" pitchFamily="34" charset="0"/>
              <a:buChar char="•"/>
            </a:pPr>
            <a:r>
              <a:rPr lang="en-US" b="1" dirty="0">
                <a:solidFill>
                  <a:srgbClr val="404040"/>
                </a:solidFill>
                <a:effectLst/>
                <a:latin typeface="gt-bold"/>
              </a:rPr>
              <a:t>Using techniques such as partial least squares regression (PLS) and principal component analysis (PCA).</a:t>
            </a:r>
            <a:r>
              <a:rPr lang="en-US" b="0" dirty="0">
                <a:solidFill>
                  <a:srgbClr val="404040"/>
                </a:solidFill>
                <a:effectLst/>
                <a:latin typeface="gt-regular"/>
              </a:rPr>
              <a:t> A takeaway from this paper on </a:t>
            </a:r>
            <a:r>
              <a:rPr lang="en-US" b="0" dirty="0">
                <a:solidFill>
                  <a:srgbClr val="1D9AD1"/>
                </a:solidFill>
                <a:effectLst/>
                <a:latin typeface="gt-regular"/>
                <a:hlinkClick r:id="rId6"/>
              </a:rPr>
              <a:t>partial least squares regression</a:t>
            </a:r>
            <a:r>
              <a:rPr lang="en-US" b="0" dirty="0">
                <a:solidFill>
                  <a:srgbClr val="404040"/>
                </a:solidFill>
                <a:effectLst/>
                <a:latin typeface="gt-regular"/>
              </a:rPr>
              <a:t> for multicollinearity is that PLS can lessen variables to a smaller grouping with no correlation between them. PLS, like PCA, is a dimensionality reduction technique. PCA reduces the dimension of data through the decomposition of data into independent factors. Therefore, new variables with no correlation between them are created. This </a:t>
            </a:r>
            <a:r>
              <a:rPr lang="en-US" b="0" dirty="0">
                <a:solidFill>
                  <a:srgbClr val="1D9AD1"/>
                </a:solidFill>
                <a:effectLst/>
                <a:latin typeface="gt-regular"/>
                <a:hlinkClick r:id="rId7"/>
              </a:rPr>
              <a:t>article</a:t>
            </a:r>
            <a:r>
              <a:rPr lang="en-US" b="0" dirty="0">
                <a:solidFill>
                  <a:srgbClr val="404040"/>
                </a:solidFill>
                <a:effectLst/>
                <a:latin typeface="gt-regular"/>
              </a:rPr>
              <a:t> explains how PCA handles multicollinearity.</a:t>
            </a:r>
          </a:p>
          <a:p>
            <a:pPr>
              <a:buFont typeface="Arial" panose="020B0604020202020204" pitchFamily="34" charset="0"/>
              <a:buChar char="•"/>
            </a:pPr>
            <a:r>
              <a:rPr lang="en-US" b="1" dirty="0">
                <a:solidFill>
                  <a:srgbClr val="404040"/>
                </a:solidFill>
                <a:effectLst/>
                <a:latin typeface="gt-bold"/>
              </a:rPr>
              <a:t>Centering the variables.</a:t>
            </a:r>
            <a:r>
              <a:rPr lang="en-US" b="0" dirty="0">
                <a:solidFill>
                  <a:srgbClr val="404040"/>
                </a:solidFill>
                <a:effectLst/>
                <a:latin typeface="gt-regular"/>
              </a:rPr>
              <a:t> Centering is defined as subtracting a constant from the value of every variable. It redefines the zero point for a given predictor to become the value we subtracted. Here’s how we can center the variables. We can first calculate the mean of every single independent variable. The next step would replace each variable value with the difference between the values and the mean. The result of this is that the interpretation of the regression coefficients remains unchanged while reducing the impact of multicollinearity by making the correlation between variables much more manageable. This </a:t>
            </a:r>
            <a:r>
              <a:rPr lang="en-US" b="0" dirty="0">
                <a:solidFill>
                  <a:srgbClr val="1D9AD1"/>
                </a:solidFill>
                <a:effectLst/>
                <a:latin typeface="gt-regular"/>
                <a:hlinkClick r:id="rId8"/>
              </a:rPr>
              <a:t>post</a:t>
            </a:r>
            <a:r>
              <a:rPr lang="en-US" b="0" dirty="0">
                <a:solidFill>
                  <a:srgbClr val="404040"/>
                </a:solidFill>
                <a:effectLst/>
                <a:latin typeface="gt-regular"/>
              </a:rPr>
              <a:t> contains an example of how centered variables lead to reduced multicollinearity.</a:t>
            </a:r>
          </a:p>
          <a:p>
            <a:r>
              <a:rPr lang="en-US" b="0" dirty="0">
                <a:solidFill>
                  <a:srgbClr val="0A0B09"/>
                </a:solidFill>
                <a:effectLst/>
                <a:latin typeface="gt-medium"/>
              </a:rPr>
              <a:t>Wrapping up</a:t>
            </a:r>
          </a:p>
          <a:p>
            <a:r>
              <a:rPr lang="en-US" b="0" dirty="0">
                <a:solidFill>
                  <a:srgbClr val="404040"/>
                </a:solidFill>
                <a:effectLst/>
                <a:latin typeface="gt-regular"/>
              </a:rPr>
              <a:t>Multicollinearity can be described as a data disturbance in a regression model. It threatens to undermine the output of a model. However, it can be detected and addressed. We have explored its causes, the problem it poses, how to detect and address it.</a:t>
            </a:r>
          </a:p>
          <a:p>
            <a:r>
              <a:rPr lang="en-US" b="0" dirty="0">
                <a:solidFill>
                  <a:srgbClr val="404040"/>
                </a:solidFill>
                <a:effectLst/>
                <a:latin typeface="gt-regular"/>
              </a:rPr>
              <a:t>Until next time, good luck!</a:t>
            </a:r>
          </a:p>
          <a:p>
            <a:r>
              <a:rPr lang="en-US" b="0" dirty="0">
                <a:solidFill>
                  <a:srgbClr val="0A0B09"/>
                </a:solidFill>
                <a:effectLst/>
                <a:latin typeface="gt-medium"/>
              </a:rPr>
              <a:t>References and further reading</a:t>
            </a:r>
          </a:p>
          <a:p>
            <a:pPr>
              <a:buFont typeface="+mj-lt"/>
              <a:buAutoNum type="arabicPeriod"/>
            </a:pPr>
            <a:r>
              <a:rPr lang="en-US" b="0" dirty="0">
                <a:solidFill>
                  <a:srgbClr val="1D9AD1"/>
                </a:solidFill>
                <a:effectLst/>
                <a:latin typeface="gt-regular"/>
                <a:hlinkClick r:id="rId9"/>
              </a:rPr>
              <a:t>Multicollinearity — How does it create a problem?</a:t>
            </a:r>
            <a:endParaRPr lang="en-US" b="0" dirty="0">
              <a:solidFill>
                <a:srgbClr val="404040"/>
              </a:solidFill>
              <a:effectLst/>
              <a:latin typeface="gt-regular"/>
            </a:endParaRPr>
          </a:p>
          <a:p>
            <a:pPr>
              <a:buFont typeface="+mj-lt"/>
              <a:buAutoNum type="arabicPeriod"/>
            </a:pPr>
            <a:r>
              <a:rPr lang="en-US" b="0" dirty="0">
                <a:solidFill>
                  <a:srgbClr val="1D9AD1"/>
                </a:solidFill>
                <a:effectLst/>
                <a:latin typeface="gt-regular"/>
                <a:hlinkClick r:id="rId10"/>
              </a:rPr>
              <a:t>Multicollinearity – How to fix it?</a:t>
            </a:r>
            <a:endParaRPr lang="en-US" b="0" dirty="0">
              <a:solidFill>
                <a:srgbClr val="404040"/>
              </a:solidFill>
              <a:effectLst/>
              <a:latin typeface="gt-regular"/>
            </a:endParaRPr>
          </a:p>
          <a:p>
            <a:pPr>
              <a:buFont typeface="+mj-lt"/>
              <a:buAutoNum type="arabicPeriod"/>
            </a:pPr>
            <a:r>
              <a:rPr lang="en-US" b="0" dirty="0">
                <a:solidFill>
                  <a:srgbClr val="1D9AD1"/>
                </a:solidFill>
                <a:effectLst/>
                <a:latin typeface="gt-regular"/>
                <a:hlinkClick r:id="rId8"/>
              </a:rPr>
              <a:t>Multicollinearity in Regression Analysis: Problems, Detection, and Solutions</a:t>
            </a:r>
            <a:endParaRPr lang="en-US" b="0" dirty="0">
              <a:solidFill>
                <a:srgbClr val="404040"/>
              </a:solidFill>
              <a:effectLst/>
              <a:latin typeface="gt-regular"/>
            </a:endParaRPr>
          </a:p>
          <a:p>
            <a:pPr>
              <a:buFont typeface="+mj-lt"/>
              <a:buAutoNum type="arabicPeriod"/>
            </a:pPr>
            <a:r>
              <a:rPr lang="en-US" b="0" dirty="0">
                <a:solidFill>
                  <a:srgbClr val="1D9AD1"/>
                </a:solidFill>
                <a:effectLst/>
                <a:latin typeface="gt-regular"/>
                <a:hlinkClick r:id="rId5"/>
              </a:rPr>
              <a:t>What is Multicollinearity? Here’s Everything You Need to Know</a:t>
            </a:r>
            <a:endParaRPr lang="en-US" b="0" dirty="0">
              <a:solidFill>
                <a:srgbClr val="404040"/>
              </a:solidFill>
              <a:effectLst/>
              <a:latin typeface="gt-regular"/>
            </a:endParaRPr>
          </a:p>
          <a:p>
            <a:pPr>
              <a:buFont typeface="+mj-lt"/>
              <a:buAutoNum type="arabicPeriod"/>
            </a:pPr>
            <a:r>
              <a:rPr lang="en-US" b="0" dirty="0">
                <a:solidFill>
                  <a:srgbClr val="1D9AD1"/>
                </a:solidFill>
                <a:effectLst/>
                <a:latin typeface="gt-regular"/>
                <a:hlinkClick r:id="rId11"/>
              </a:rPr>
              <a:t>Multicollinearity in Data Science</a:t>
            </a:r>
            <a:endParaRPr lang="en-US" b="0" dirty="0">
              <a:solidFill>
                <a:srgbClr val="404040"/>
              </a:solidFill>
              <a:effectLst/>
              <a:latin typeface="gt-regular"/>
            </a:endParaRPr>
          </a:p>
          <a:p>
            <a:pPr>
              <a:buFont typeface="+mj-lt"/>
              <a:buAutoNum type="arabicPeriod"/>
            </a:pPr>
            <a:r>
              <a:rPr lang="en-US" b="0" dirty="0">
                <a:solidFill>
                  <a:srgbClr val="1D9AD1"/>
                </a:solidFill>
                <a:effectLst/>
                <a:latin typeface="gt-regular"/>
                <a:hlinkClick r:id="rId12"/>
              </a:rPr>
              <a:t>“Multicollinearity” a Problem or an Opportunity?</a:t>
            </a:r>
            <a:endParaRPr lang="en-US" b="0" dirty="0">
              <a:solidFill>
                <a:srgbClr val="404040"/>
              </a:solidFill>
              <a:effectLst/>
              <a:latin typeface="gt-regular"/>
            </a:endParaRPr>
          </a:p>
          <a:p>
            <a:pPr>
              <a:buFont typeface="+mj-lt"/>
              <a:buAutoNum type="arabicPeriod"/>
            </a:pPr>
            <a:r>
              <a:rPr lang="en-US" b="0" dirty="0">
                <a:solidFill>
                  <a:srgbClr val="1D9AD1"/>
                </a:solidFill>
                <a:effectLst/>
                <a:latin typeface="gt-regular"/>
                <a:hlinkClick r:id="rId6"/>
              </a:rPr>
              <a:t>A Note on Partial Least Squares Regression for Multicollinearity (A Comparative Study)</a:t>
            </a:r>
            <a:endParaRPr lang="en-US" b="0" dirty="0">
              <a:solidFill>
                <a:srgbClr val="404040"/>
              </a:solidFill>
              <a:effectLst/>
              <a:latin typeface="gt-regular"/>
            </a:endParaRPr>
          </a:p>
          <a:p>
            <a:pPr>
              <a:buFont typeface="+mj-lt"/>
              <a:buAutoNum type="arabicPeriod"/>
            </a:pPr>
            <a:r>
              <a:rPr lang="en-US" b="0" dirty="0">
                <a:solidFill>
                  <a:srgbClr val="1D9AD1"/>
                </a:solidFill>
                <a:effectLst/>
                <a:latin typeface="gt-regular"/>
                <a:hlinkClick r:id="rId13"/>
              </a:rPr>
              <a:t>Principal Component Analysis to Address Multicollinearity</a:t>
            </a:r>
            <a:endParaRPr lang="en-US" b="0" dirty="0">
              <a:solidFill>
                <a:srgbClr val="404040"/>
              </a:solidFill>
              <a:effectLst/>
              <a:latin typeface="gt-regular"/>
            </a:endParaRPr>
          </a:p>
          <a:p>
            <a:pPr>
              <a:buFont typeface="+mj-lt"/>
              <a:buAutoNum type="arabicPeriod"/>
            </a:pPr>
            <a:r>
              <a:rPr lang="en-US" b="0" dirty="0">
                <a:solidFill>
                  <a:srgbClr val="1D9AD1"/>
                </a:solidFill>
                <a:effectLst/>
                <a:latin typeface="gt-regular"/>
                <a:hlinkClick r:id="rId7"/>
              </a:rPr>
              <a:t>How to remove Multicollinearity in dataset using PCA?</a:t>
            </a:r>
            <a:endParaRPr lang="en-US" b="0" dirty="0">
              <a:solidFill>
                <a:srgbClr val="404040"/>
              </a:solidFill>
              <a:effectLst/>
              <a:latin typeface="gt-regular"/>
            </a:endParaRPr>
          </a:p>
          <a:p>
            <a:pPr>
              <a:buFont typeface="+mj-lt"/>
              <a:buAutoNum type="arabicPeriod"/>
            </a:pPr>
            <a:r>
              <a:rPr lang="en-US" b="0" dirty="0">
                <a:solidFill>
                  <a:srgbClr val="1D9AD1"/>
                </a:solidFill>
                <a:effectLst/>
                <a:latin typeface="gt-regular"/>
                <a:hlinkClick r:id="rId14"/>
              </a:rPr>
              <a:t>What Can I Do About Multicollinearity? Solutions for Multicollinearity in Multiple Regression</a:t>
            </a:r>
            <a:endParaRPr lang="en-US" b="0" dirty="0">
              <a:solidFill>
                <a:srgbClr val="404040"/>
              </a:solidFill>
              <a:effectLst/>
              <a:latin typeface="gt-regular"/>
            </a:endParaRPr>
          </a:p>
          <a:p>
            <a:br>
              <a:rPr lang="en-US" dirty="0"/>
            </a:br>
            <a:endParaRPr lang="en-US" dirty="0"/>
          </a:p>
        </p:txBody>
      </p:sp>
      <p:sp>
        <p:nvSpPr>
          <p:cNvPr id="4" name="Slide Number Placeholder 3"/>
          <p:cNvSpPr>
            <a:spLocks noGrp="1"/>
          </p:cNvSpPr>
          <p:nvPr>
            <p:ph type="sldNum" sz="quarter" idx="5"/>
          </p:nvPr>
        </p:nvSpPr>
        <p:spPr/>
        <p:txBody>
          <a:bodyPr/>
          <a:lstStyle/>
          <a:p>
            <a:fld id="{1E2BEC83-798E-44C8-8E81-837057C8CC8B}" type="slidenum">
              <a:rPr lang="en-US" smtClean="0"/>
              <a:t>101</a:t>
            </a:fld>
            <a:endParaRPr lang="en-US"/>
          </a:p>
        </p:txBody>
      </p:sp>
    </p:spTree>
    <p:extLst>
      <p:ext uri="{BB962C8B-B14F-4D97-AF65-F5344CB8AC3E}">
        <p14:creationId xmlns:p14="http://schemas.microsoft.com/office/powerpoint/2010/main" val="2237872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id="{C745D69F-2605-4512-B6B0-AF4AB8AEF1B1}"/>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5" name="Rectangle 3">
            <a:extLst>
              <a:ext uri="{FF2B5EF4-FFF2-40B4-BE49-F238E27FC236}">
                <a16:creationId xmlns:a16="http://schemas.microsoft.com/office/drawing/2014/main" id="{1B950827-48F8-4A97-BD62-1C6546F9ABD7}"/>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0F5C3390-E38B-429E-AD51-65BB61FF9F6F}"/>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2405370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75DF12CB-7A88-4E11-BE8A-3154E80BF34B}"/>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5" name="Rectangle 3">
            <a:extLst>
              <a:ext uri="{FF2B5EF4-FFF2-40B4-BE49-F238E27FC236}">
                <a16:creationId xmlns:a16="http://schemas.microsoft.com/office/drawing/2014/main" id="{CD1B4D09-A078-4811-B874-6F7DB6D55A33}"/>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2A4A1C73-2E1A-46D9-B35B-CCF66970DA68}"/>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6717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FC5328B2-6FB5-429C-9A66-7744A46CFBEA}"/>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5" name="Rectangle 3">
            <a:extLst>
              <a:ext uri="{FF2B5EF4-FFF2-40B4-BE49-F238E27FC236}">
                <a16:creationId xmlns:a16="http://schemas.microsoft.com/office/drawing/2014/main" id="{50AFC9D2-16CF-420B-917C-A8FAE5781783}"/>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966E418F-6847-4621-8AB1-1F333C6A41CB}"/>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148172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6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9F9CAA3A-198A-4BBB-A71A-59C01874B4C7}"/>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6" name="Rectangle 3">
            <a:extLst>
              <a:ext uri="{FF2B5EF4-FFF2-40B4-BE49-F238E27FC236}">
                <a16:creationId xmlns:a16="http://schemas.microsoft.com/office/drawing/2014/main" id="{0F19A0CC-62F5-47F6-A74A-DE23C33C5DCA}"/>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86AFCE37-E5E8-40FE-BD2F-A66250B138AD}"/>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906747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0B1DAA81-519C-40C3-B2B2-D0589463BC83}"/>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8" name="Rectangle 3">
            <a:extLst>
              <a:ext uri="{FF2B5EF4-FFF2-40B4-BE49-F238E27FC236}">
                <a16:creationId xmlns:a16="http://schemas.microsoft.com/office/drawing/2014/main" id="{C51C0790-1BDE-443A-9C68-4B375F534BCE}"/>
              </a:ext>
            </a:extLst>
          </p:cNvPr>
          <p:cNvSpPr>
            <a:spLocks noGrp="1" noChangeArrowheads="1"/>
          </p:cNvSpPr>
          <p:nvPr>
            <p:ph type="ftr" sz="quarter" idx="11"/>
          </p:nvPr>
        </p:nvSpPr>
        <p:spPr>
          <a:ln/>
        </p:spPr>
        <p:txBody>
          <a:bodyPr/>
          <a:lstStyle>
            <a:lvl1pPr>
              <a:defRPr/>
            </a:lvl1pPr>
          </a:lstStyle>
          <a:p>
            <a:endParaRPr lang="en-US"/>
          </a:p>
        </p:txBody>
      </p:sp>
      <p:sp>
        <p:nvSpPr>
          <p:cNvPr id="9" name="Rectangle 4">
            <a:extLst>
              <a:ext uri="{FF2B5EF4-FFF2-40B4-BE49-F238E27FC236}">
                <a16:creationId xmlns:a16="http://schemas.microsoft.com/office/drawing/2014/main" id="{B6D5107D-2FD4-4233-9E1A-CA8EC4FDF8BE}"/>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635464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0CE051-B233-4EDB-81D2-2448D3346E29}"/>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4" name="Rectangle 3">
            <a:extLst>
              <a:ext uri="{FF2B5EF4-FFF2-40B4-BE49-F238E27FC236}">
                <a16:creationId xmlns:a16="http://schemas.microsoft.com/office/drawing/2014/main" id="{350BD90F-F440-48AC-AE4B-5A7B2B554BE2}"/>
              </a:ext>
            </a:extLst>
          </p:cNvPr>
          <p:cNvSpPr>
            <a:spLocks noGrp="1" noChangeArrowheads="1"/>
          </p:cNvSpPr>
          <p:nvPr>
            <p:ph type="ftr" sz="quarter" idx="11"/>
          </p:nvPr>
        </p:nvSpPr>
        <p:spPr>
          <a:ln/>
        </p:spPr>
        <p:txBody>
          <a:bodyPr/>
          <a:lstStyle>
            <a:lvl1pPr>
              <a:defRPr/>
            </a:lvl1pPr>
          </a:lstStyle>
          <a:p>
            <a:endParaRPr lang="en-US"/>
          </a:p>
        </p:txBody>
      </p:sp>
      <p:sp>
        <p:nvSpPr>
          <p:cNvPr id="5" name="Rectangle 4">
            <a:extLst>
              <a:ext uri="{FF2B5EF4-FFF2-40B4-BE49-F238E27FC236}">
                <a16:creationId xmlns:a16="http://schemas.microsoft.com/office/drawing/2014/main" id="{13DCE31A-C65E-4397-BAF4-FAE527BDE385}"/>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4281229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096E1BF-E652-42F4-81DF-510105656FCE}"/>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3" name="Rectangle 3">
            <a:extLst>
              <a:ext uri="{FF2B5EF4-FFF2-40B4-BE49-F238E27FC236}">
                <a16:creationId xmlns:a16="http://schemas.microsoft.com/office/drawing/2014/main" id="{D9FDC2E8-6585-481C-AA6C-63978FCFBFE4}"/>
              </a:ext>
            </a:extLst>
          </p:cNvPr>
          <p:cNvSpPr>
            <a:spLocks noGrp="1" noChangeArrowheads="1"/>
          </p:cNvSpPr>
          <p:nvPr>
            <p:ph type="ftr" sz="quarter" idx="11"/>
          </p:nvPr>
        </p:nvSpPr>
        <p:spPr>
          <a:ln/>
        </p:spPr>
        <p:txBody>
          <a:bodyPr/>
          <a:lstStyle>
            <a:lvl1pPr>
              <a:defRPr/>
            </a:lvl1pPr>
          </a:lstStyle>
          <a:p>
            <a:endParaRPr lang="en-US"/>
          </a:p>
        </p:txBody>
      </p:sp>
      <p:sp>
        <p:nvSpPr>
          <p:cNvPr id="4" name="Rectangle 4">
            <a:extLst>
              <a:ext uri="{FF2B5EF4-FFF2-40B4-BE49-F238E27FC236}">
                <a16:creationId xmlns:a16="http://schemas.microsoft.com/office/drawing/2014/main" id="{604E8C5B-4FB3-4C25-BB6F-AAA5A635C729}"/>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1458890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21D8F837-1202-4721-8CFA-8DB77B1EB34B}"/>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6" name="Rectangle 3">
            <a:extLst>
              <a:ext uri="{FF2B5EF4-FFF2-40B4-BE49-F238E27FC236}">
                <a16:creationId xmlns:a16="http://schemas.microsoft.com/office/drawing/2014/main" id="{7A6246BD-1851-44A1-98B5-46E7B06E4D46}"/>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7DA0AB71-3F9E-4FB7-8DC9-EC6FE2C603BD}"/>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166870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7EE2E31E-292B-4880-825C-E9CE8DDC1273}"/>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6" name="Rectangle 3">
            <a:extLst>
              <a:ext uri="{FF2B5EF4-FFF2-40B4-BE49-F238E27FC236}">
                <a16:creationId xmlns:a16="http://schemas.microsoft.com/office/drawing/2014/main" id="{372424E0-5563-445E-A876-32E0845993E4}"/>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CC12CB4C-3C65-4D78-B7AC-6DFE50CEC144}"/>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2130264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BB705FEE-0B85-46F6-96D2-AF7EBC9A5EAD}"/>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5" name="Rectangle 3">
            <a:extLst>
              <a:ext uri="{FF2B5EF4-FFF2-40B4-BE49-F238E27FC236}">
                <a16:creationId xmlns:a16="http://schemas.microsoft.com/office/drawing/2014/main" id="{FAC82672-6DB9-48D6-8582-B51014812BE2}"/>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0D005FDA-A243-412A-B852-F16D56FE0E8B}"/>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2423617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0"/>
            <a:ext cx="29972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87884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F211799F-98DA-464A-85D0-9156DEA88171}"/>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5" name="Rectangle 3">
            <a:extLst>
              <a:ext uri="{FF2B5EF4-FFF2-40B4-BE49-F238E27FC236}">
                <a16:creationId xmlns:a16="http://schemas.microsoft.com/office/drawing/2014/main" id="{87ED495A-92FA-4DA7-BA84-521449FB29D7}"/>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941C1485-1BEC-4438-AC1E-340C5B0E82D1}"/>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1564997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Chart Placeholder 2"/>
          <p:cNvSpPr>
            <a:spLocks noGrp="1"/>
          </p:cNvSpPr>
          <p:nvPr>
            <p:ph type="chart" idx="1"/>
          </p:nvPr>
        </p:nvSpPr>
        <p:spPr>
          <a:xfrm>
            <a:off x="304800" y="685800"/>
            <a:ext cx="11480800" cy="5486400"/>
          </a:xfrm>
        </p:spPr>
        <p:txBody>
          <a:bodyPr/>
          <a:lstStyle/>
          <a:p>
            <a:pPr lvl="0"/>
            <a:r>
              <a:rPr lang="en-US" noProof="0"/>
              <a:t>Click icon to add chart</a:t>
            </a:r>
          </a:p>
        </p:txBody>
      </p:sp>
      <p:sp>
        <p:nvSpPr>
          <p:cNvPr id="4" name="Rectangle 2">
            <a:extLst>
              <a:ext uri="{FF2B5EF4-FFF2-40B4-BE49-F238E27FC236}">
                <a16:creationId xmlns:a16="http://schemas.microsoft.com/office/drawing/2014/main" id="{1065EA21-9635-4C0E-A99F-1CB90F37CBAA}"/>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5" name="Rectangle 3">
            <a:extLst>
              <a:ext uri="{FF2B5EF4-FFF2-40B4-BE49-F238E27FC236}">
                <a16:creationId xmlns:a16="http://schemas.microsoft.com/office/drawing/2014/main" id="{4F5316AF-263E-4B46-B4C8-C4B10BCC01B3}"/>
              </a:ext>
            </a:extLst>
          </p:cNvPr>
          <p:cNvSpPr>
            <a:spLocks noGrp="1" noChangeArrowheads="1"/>
          </p:cNvSpPr>
          <p:nvPr>
            <p:ph type="ftr" sz="quarter" idx="11"/>
          </p:nvPr>
        </p:nvSpPr>
        <p:spPr>
          <a:ln/>
        </p:spPr>
        <p:txBody>
          <a:bodyPr/>
          <a:lstStyle>
            <a:lvl1pPr>
              <a:defRPr/>
            </a:lvl1pPr>
          </a:lstStyle>
          <a:p>
            <a:endParaRPr lang="en-US"/>
          </a:p>
        </p:txBody>
      </p:sp>
      <p:sp>
        <p:nvSpPr>
          <p:cNvPr id="6" name="Rectangle 4">
            <a:extLst>
              <a:ext uri="{FF2B5EF4-FFF2-40B4-BE49-F238E27FC236}">
                <a16:creationId xmlns:a16="http://schemas.microsoft.com/office/drawing/2014/main" id="{7435363D-F3FE-4C9F-B00C-A7BC4E2EC1FB}"/>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315905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Text Placeholder 2"/>
          <p:cNvSpPr>
            <a:spLocks noGrp="1"/>
          </p:cNvSpPr>
          <p:nvPr>
            <p:ph type="body" sz="half" idx="1"/>
          </p:nvPr>
        </p:nvSpPr>
        <p:spPr>
          <a:xfrm>
            <a:off x="304800" y="685800"/>
            <a:ext cx="56388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46800" y="685800"/>
            <a:ext cx="5638800" cy="5486400"/>
          </a:xfrm>
        </p:spPr>
        <p:txBody>
          <a:bodyPr/>
          <a:lstStyle/>
          <a:p>
            <a:pPr lvl="0"/>
            <a:r>
              <a:rPr lang="en-US" noProof="0"/>
              <a:t>Click icon to add online image</a:t>
            </a:r>
          </a:p>
        </p:txBody>
      </p:sp>
      <p:sp>
        <p:nvSpPr>
          <p:cNvPr id="5" name="Rectangle 2">
            <a:extLst>
              <a:ext uri="{FF2B5EF4-FFF2-40B4-BE49-F238E27FC236}">
                <a16:creationId xmlns:a16="http://schemas.microsoft.com/office/drawing/2014/main" id="{38716163-93B3-4748-A395-8009A13FE33B}"/>
              </a:ext>
            </a:extLst>
          </p:cNvPr>
          <p:cNvSpPr>
            <a:spLocks noGrp="1" noChangeArrowheads="1"/>
          </p:cNvSpPr>
          <p:nvPr>
            <p:ph type="dt" sz="half" idx="10"/>
          </p:nvPr>
        </p:nvSpPr>
        <p:spPr>
          <a:xfrm>
            <a:off x="914400" y="6248400"/>
            <a:ext cx="2540000" cy="457200"/>
          </a:xfrm>
          <a:prstGeom prst="rect">
            <a:avLst/>
          </a:prstGeom>
          <a:ln/>
        </p:spPr>
        <p:txBody>
          <a:bodyPr/>
          <a:lstStyle>
            <a:lvl1pPr>
              <a:defRPr/>
            </a:lvl1pPr>
          </a:lstStyle>
          <a:p>
            <a:fld id="{D3A93FBE-A1CA-48E2-9D96-1CD5F70A8802}" type="datetimeFigureOut">
              <a:rPr lang="en-US" smtClean="0"/>
              <a:t>2/22/2022</a:t>
            </a:fld>
            <a:endParaRPr lang="en-US"/>
          </a:p>
        </p:txBody>
      </p:sp>
      <p:sp>
        <p:nvSpPr>
          <p:cNvPr id="6" name="Rectangle 3">
            <a:extLst>
              <a:ext uri="{FF2B5EF4-FFF2-40B4-BE49-F238E27FC236}">
                <a16:creationId xmlns:a16="http://schemas.microsoft.com/office/drawing/2014/main" id="{204109F6-57B9-433C-B718-EDAFC1EF501C}"/>
              </a:ext>
            </a:extLst>
          </p:cNvPr>
          <p:cNvSpPr>
            <a:spLocks noGrp="1" noChangeArrowheads="1"/>
          </p:cNvSpPr>
          <p:nvPr>
            <p:ph type="ftr" sz="quarter" idx="11"/>
          </p:nvPr>
        </p:nvSpPr>
        <p:spPr>
          <a:ln/>
        </p:spPr>
        <p:txBody>
          <a:bodyPr/>
          <a:lstStyle>
            <a:lvl1pPr>
              <a:defRPr/>
            </a:lvl1pPr>
          </a:lstStyle>
          <a:p>
            <a:endParaRPr lang="en-US"/>
          </a:p>
        </p:txBody>
      </p:sp>
      <p:sp>
        <p:nvSpPr>
          <p:cNvPr id="7" name="Rectangle 4">
            <a:extLst>
              <a:ext uri="{FF2B5EF4-FFF2-40B4-BE49-F238E27FC236}">
                <a16:creationId xmlns:a16="http://schemas.microsoft.com/office/drawing/2014/main" id="{12CBD910-0DC7-488E-A08D-B23A90F5136F}"/>
              </a:ext>
            </a:extLst>
          </p:cNvPr>
          <p:cNvSpPr>
            <a:spLocks noGrp="1" noChangeArrowheads="1"/>
          </p:cNvSpPr>
          <p:nvPr>
            <p:ph type="sldNum" sz="quarter" idx="12"/>
          </p:nvPr>
        </p:nvSpPr>
        <p:spPr>
          <a:ln/>
        </p:spPr>
        <p:txBody>
          <a:bodyPr/>
          <a:lstStyle>
            <a:lvl1pPr>
              <a:defRPr/>
            </a:lvl1pPr>
          </a:lstStyle>
          <a:p>
            <a:fld id="{05910B1B-3DA8-47E5-BA34-2DE348DD9EF6}" type="slidenum">
              <a:rPr lang="en-US" smtClean="0"/>
              <a:t>‹#›</a:t>
            </a:fld>
            <a:endParaRPr lang="en-US"/>
          </a:p>
        </p:txBody>
      </p:sp>
    </p:spTree>
    <p:extLst>
      <p:ext uri="{BB962C8B-B14F-4D97-AF65-F5344CB8AC3E}">
        <p14:creationId xmlns:p14="http://schemas.microsoft.com/office/powerpoint/2010/main" val="3586619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r>
              <a:rPr lang="en-US" noProof="0"/>
              <a:t>Click icon to add table</a:t>
            </a:r>
          </a:p>
        </p:txBody>
      </p:sp>
      <p:sp>
        <p:nvSpPr>
          <p:cNvPr id="4" name="Date Placeholder 3">
            <a:extLst>
              <a:ext uri="{FF2B5EF4-FFF2-40B4-BE49-F238E27FC236}">
                <a16:creationId xmlns:a16="http://schemas.microsoft.com/office/drawing/2014/main" id="{B9CD361A-6523-4917-B18D-3FF1BF77CDA7}"/>
              </a:ext>
            </a:extLst>
          </p:cNvPr>
          <p:cNvSpPr>
            <a:spLocks noGrp="1"/>
          </p:cNvSpPr>
          <p:nvPr>
            <p:ph type="dt" sz="half" idx="10"/>
          </p:nvPr>
        </p:nvSpPr>
        <p:spPr>
          <a:xfrm>
            <a:off x="609600" y="6245225"/>
            <a:ext cx="2844800" cy="476250"/>
          </a:xfrm>
          <a:prstGeom prst="rect">
            <a:avLst/>
          </a:prstGeom>
        </p:spPr>
        <p:txBody>
          <a:bodyPr/>
          <a:lstStyle>
            <a:lvl1pPr>
              <a:defRPr/>
            </a:lvl1pPr>
          </a:lstStyle>
          <a:p>
            <a:fld id="{D3A93FBE-A1CA-48E2-9D96-1CD5F70A8802}" type="datetimeFigureOut">
              <a:rPr lang="en-US" smtClean="0"/>
              <a:t>2/22/2022</a:t>
            </a:fld>
            <a:endParaRPr lang="en-US"/>
          </a:p>
        </p:txBody>
      </p:sp>
      <p:sp>
        <p:nvSpPr>
          <p:cNvPr id="5" name="Footer Placeholder 4">
            <a:extLst>
              <a:ext uri="{FF2B5EF4-FFF2-40B4-BE49-F238E27FC236}">
                <a16:creationId xmlns:a16="http://schemas.microsoft.com/office/drawing/2014/main" id="{2E59DAAF-7153-4D4B-A6DE-A00141874A42}"/>
              </a:ext>
            </a:extLst>
          </p:cNvPr>
          <p:cNvSpPr>
            <a:spLocks noGrp="1"/>
          </p:cNvSpPr>
          <p:nvPr>
            <p:ph type="ftr" sz="quarter" idx="11"/>
          </p:nvPr>
        </p:nvSpPr>
        <p:spPr>
          <a:xfrm>
            <a:off x="4165600" y="6245225"/>
            <a:ext cx="3860800" cy="476250"/>
          </a:xfrm>
        </p:spPr>
        <p:txBody>
          <a:bodyPr/>
          <a:lstStyle>
            <a:lvl1pPr>
              <a:defRPr/>
            </a:lvl1pPr>
          </a:lstStyle>
          <a:p>
            <a:endParaRPr lang="en-US"/>
          </a:p>
        </p:txBody>
      </p:sp>
      <p:sp>
        <p:nvSpPr>
          <p:cNvPr id="6" name="Slide Number Placeholder 5">
            <a:extLst>
              <a:ext uri="{FF2B5EF4-FFF2-40B4-BE49-F238E27FC236}">
                <a16:creationId xmlns:a16="http://schemas.microsoft.com/office/drawing/2014/main" id="{51F2034B-7808-47D9-8A86-FF85EA11B65B}"/>
              </a:ext>
            </a:extLst>
          </p:cNvPr>
          <p:cNvSpPr>
            <a:spLocks noGrp="1"/>
          </p:cNvSpPr>
          <p:nvPr>
            <p:ph type="sldNum" sz="quarter" idx="12"/>
          </p:nvPr>
        </p:nvSpPr>
        <p:spPr>
          <a:xfrm>
            <a:off x="8737600" y="6245225"/>
            <a:ext cx="2844800" cy="476250"/>
          </a:xfrm>
        </p:spPr>
        <p:txBody>
          <a:bodyPr/>
          <a:lstStyle>
            <a:lvl1pPr>
              <a:defRPr smtClean="0"/>
            </a:lvl1pPr>
          </a:lstStyle>
          <a:p>
            <a:fld id="{05910B1B-3DA8-47E5-BA34-2DE348DD9EF6}" type="slidenum">
              <a:rPr lang="en-US" smtClean="0"/>
              <a:t>‹#›</a:t>
            </a:fld>
            <a:endParaRPr lang="en-US"/>
          </a:p>
        </p:txBody>
      </p:sp>
    </p:spTree>
    <p:extLst>
      <p:ext uri="{BB962C8B-B14F-4D97-AF65-F5344CB8AC3E}">
        <p14:creationId xmlns:p14="http://schemas.microsoft.com/office/powerpoint/2010/main" val="600519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26AB05A2-5F34-4EE2-ACCC-0AAB9D144D2D}"/>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1" hangingPunct="1">
              <a:defRPr sz="1400">
                <a:latin typeface="Times New Roman" pitchFamily="18" charset="0"/>
                <a:ea typeface="新細明體" pitchFamily="18" charset="-120"/>
                <a:cs typeface="Arial" pitchFamily="34" charset="0"/>
              </a:defRPr>
            </a:lvl1pPr>
          </a:lstStyle>
          <a:p>
            <a:endParaRPr lang="en-US"/>
          </a:p>
        </p:txBody>
      </p:sp>
      <p:sp>
        <p:nvSpPr>
          <p:cNvPr id="1028" name="Rectangle 4">
            <a:extLst>
              <a:ext uri="{FF2B5EF4-FFF2-40B4-BE49-F238E27FC236}">
                <a16:creationId xmlns:a16="http://schemas.microsoft.com/office/drawing/2014/main" id="{5053BC99-1F12-4050-B9DA-6DA9D855645D}"/>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1" hangingPunct="1">
              <a:defRPr sz="1400" smtClean="0">
                <a:latin typeface="Times New Roman" panose="02020603050405020304" pitchFamily="18" charset="0"/>
                <a:ea typeface="新細明體" panose="02020500000000000000" pitchFamily="18" charset="-120"/>
              </a:defRPr>
            </a:lvl1pPr>
          </a:lstStyle>
          <a:p>
            <a:fld id="{05910B1B-3DA8-47E5-BA34-2DE348DD9EF6}" type="slidenum">
              <a:rPr lang="en-US" smtClean="0"/>
              <a:t>‹#›</a:t>
            </a:fld>
            <a:endParaRPr lang="en-US"/>
          </a:p>
        </p:txBody>
      </p:sp>
      <p:sp>
        <p:nvSpPr>
          <p:cNvPr id="1029" name="Rectangle 5">
            <a:extLst>
              <a:ext uri="{FF2B5EF4-FFF2-40B4-BE49-F238E27FC236}">
                <a16:creationId xmlns:a16="http://schemas.microsoft.com/office/drawing/2014/main" id="{5941E1DC-811F-4D4C-AE82-9A8E24462E9D}"/>
              </a:ext>
            </a:extLst>
          </p:cNvPr>
          <p:cNvSpPr>
            <a:spLocks noGrp="1" noChangeArrowheads="1"/>
          </p:cNvSpPr>
          <p:nvPr>
            <p:ph type="title"/>
          </p:nvPr>
        </p:nvSpPr>
        <p:spPr bwMode="auto">
          <a:xfrm>
            <a:off x="0" y="0"/>
            <a:ext cx="1198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a:t>Slide Title</a:t>
            </a:r>
          </a:p>
        </p:txBody>
      </p:sp>
      <p:sp>
        <p:nvSpPr>
          <p:cNvPr id="1030" name="Rectangle 6">
            <a:extLst>
              <a:ext uri="{FF2B5EF4-FFF2-40B4-BE49-F238E27FC236}">
                <a16:creationId xmlns:a16="http://schemas.microsoft.com/office/drawing/2014/main" id="{C9229836-0B5A-4E47-9FB2-D85CDEF23F8B}"/>
              </a:ext>
            </a:extLst>
          </p:cNvPr>
          <p:cNvSpPr>
            <a:spLocks noGrp="1" noChangeArrowheads="1"/>
          </p:cNvSpPr>
          <p:nvPr>
            <p:ph type="body" idx="1"/>
          </p:nvPr>
        </p:nvSpPr>
        <p:spPr bwMode="auto">
          <a:xfrm>
            <a:off x="304800" y="685800"/>
            <a:ext cx="11480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zh-TW"/>
              <a:t>Body Text</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31" name="Line 7">
            <a:extLst>
              <a:ext uri="{FF2B5EF4-FFF2-40B4-BE49-F238E27FC236}">
                <a16:creationId xmlns:a16="http://schemas.microsoft.com/office/drawing/2014/main" id="{CEA34696-81B4-475D-8816-4F96E8A96F67}"/>
              </a:ext>
            </a:extLst>
          </p:cNvPr>
          <p:cNvSpPr>
            <a:spLocks noChangeShapeType="1"/>
          </p:cNvSpPr>
          <p:nvPr/>
        </p:nvSpPr>
        <p:spPr bwMode="auto">
          <a:xfrm>
            <a:off x="304800" y="533400"/>
            <a:ext cx="1168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800"/>
          </a:p>
        </p:txBody>
      </p:sp>
      <p:sp>
        <p:nvSpPr>
          <p:cNvPr id="1032" name="Rectangle 8">
            <a:extLst>
              <a:ext uri="{FF2B5EF4-FFF2-40B4-BE49-F238E27FC236}">
                <a16:creationId xmlns:a16="http://schemas.microsoft.com/office/drawing/2014/main" id="{27EE4466-FD30-4F36-8DAD-2E01AC51F0FA}"/>
              </a:ext>
            </a:extLst>
          </p:cNvPr>
          <p:cNvSpPr>
            <a:spLocks noChangeArrowheads="1"/>
          </p:cNvSpPr>
          <p:nvPr/>
        </p:nvSpPr>
        <p:spPr bwMode="auto">
          <a:xfrm>
            <a:off x="8672776" y="6432550"/>
            <a:ext cx="3519226" cy="369888"/>
          </a:xfrm>
          <a:prstGeom prst="rect">
            <a:avLst/>
          </a:prstGeom>
          <a:noFill/>
          <a:ln>
            <a:noFill/>
          </a:ln>
        </p:spPr>
        <p:txBody>
          <a:bodyPr wrap="square" lIns="92075" tIns="46038" rIns="92075" bIns="46038">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zh-TW" sz="1800" dirty="0">
                <a:ea typeface="新細明體" panose="02020500000000000000" pitchFamily="18" charset="-120"/>
              </a:rPr>
              <a:t> ME &amp; </a:t>
            </a:r>
            <a:r>
              <a:rPr lang="en-US" altLang="zh-TW" sz="1800" dirty="0" err="1">
                <a:ea typeface="新細明體" panose="02020500000000000000" pitchFamily="18" charset="-120"/>
              </a:rPr>
              <a:t>BookBinders</a:t>
            </a:r>
            <a:r>
              <a:rPr lang="en-US" altLang="zh-TW" sz="1800" dirty="0">
                <a:ea typeface="新細明體" panose="02020500000000000000" pitchFamily="18" charset="-120"/>
              </a:rPr>
              <a:t> Case- </a:t>
            </a:r>
            <a:fld id="{1C3BD0A7-C279-427F-88DF-B6A4841DC05C}" type="slidenum">
              <a:rPr lang="en-US" altLang="zh-TW" sz="1800" smtClean="0">
                <a:ea typeface="新細明體" panose="02020500000000000000" pitchFamily="18" charset="-120"/>
              </a:rPr>
              <a:pPr eaLnBrk="1" hangingPunct="1">
                <a:defRPr/>
              </a:pPr>
              <a:t>‹#›</a:t>
            </a:fld>
            <a:endParaRPr lang="en-US" altLang="zh-TW" sz="1800" dirty="0">
              <a:ea typeface="新細明體" panose="02020500000000000000" pitchFamily="18" charset="-120"/>
            </a:endParaRPr>
          </a:p>
        </p:txBody>
      </p:sp>
      <p:sp>
        <p:nvSpPr>
          <p:cNvPr id="1033" name="Rectangle 9">
            <a:extLst>
              <a:ext uri="{FF2B5EF4-FFF2-40B4-BE49-F238E27FC236}">
                <a16:creationId xmlns:a16="http://schemas.microsoft.com/office/drawing/2014/main" id="{F50CA68E-078E-4753-9B28-5AB07B773743}"/>
              </a:ext>
            </a:extLst>
          </p:cNvPr>
          <p:cNvSpPr>
            <a:spLocks noChangeArrowheads="1"/>
          </p:cNvSpPr>
          <p:nvPr/>
        </p:nvSpPr>
        <p:spPr bwMode="auto">
          <a:xfrm>
            <a:off x="203200" y="6553201"/>
            <a:ext cx="4150784" cy="523862"/>
          </a:xfrm>
          <a:prstGeom prst="rect">
            <a:avLst/>
          </a:prstGeom>
          <a:noFill/>
          <a:ln>
            <a:noFill/>
          </a:ln>
        </p:spPr>
        <p:txBody>
          <a:bodyPr lIns="92075" tIns="46038" rIns="92075" bIns="46038">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defRPr/>
            </a:pPr>
            <a:r>
              <a:rPr lang="zh-TW" altLang="en-US" sz="1400" dirty="0">
                <a:ea typeface="新細明體" panose="02020500000000000000" pitchFamily="18" charset="-120"/>
              </a:rPr>
              <a:t> </a:t>
            </a:r>
            <a:r>
              <a:rPr lang="en-US" altLang="zh-TW" sz="1400" dirty="0">
                <a:ea typeface="新細明體" panose="02020500000000000000" pitchFamily="18" charset="-120"/>
              </a:rPr>
              <a:t>Minder Chen,  2022</a:t>
            </a:r>
          </a:p>
          <a:p>
            <a:pPr eaLnBrk="1" hangingPunct="1">
              <a:buFontTx/>
              <a:buChar char="©"/>
              <a:defRPr/>
            </a:pPr>
            <a:endParaRPr lang="en-US" altLang="zh-TW" sz="1400" dirty="0">
              <a:ea typeface="新細明體" panose="02020500000000000000" pitchFamily="18" charset="-120"/>
            </a:endParaRPr>
          </a:p>
        </p:txBody>
      </p:sp>
    </p:spTree>
    <p:extLst>
      <p:ext uri="{BB962C8B-B14F-4D97-AF65-F5344CB8AC3E}">
        <p14:creationId xmlns:p14="http://schemas.microsoft.com/office/powerpoint/2010/main" val="3451100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rtl="0" eaLnBrk="1" fontAlgn="base" hangingPunct="1">
        <a:lnSpc>
          <a:spcPct val="90000"/>
        </a:lnSpc>
        <a:spcBef>
          <a:spcPct val="0"/>
        </a:spcBef>
        <a:spcAft>
          <a:spcPct val="0"/>
        </a:spcAft>
        <a:defRPr sz="3200" b="1" i="1">
          <a:solidFill>
            <a:schemeClr val="tx2"/>
          </a:solidFill>
          <a:latin typeface="+mj-lt"/>
          <a:ea typeface="+mj-ea"/>
          <a:cs typeface="+mj-cs"/>
        </a:defRPr>
      </a:lvl1pPr>
      <a:lvl2pPr algn="ctr" rtl="0" eaLnBrk="1" fontAlgn="base" hangingPunct="1">
        <a:lnSpc>
          <a:spcPct val="90000"/>
        </a:lnSpc>
        <a:spcBef>
          <a:spcPct val="0"/>
        </a:spcBef>
        <a:spcAft>
          <a:spcPct val="0"/>
        </a:spcAft>
        <a:defRPr sz="3200" b="1" i="1">
          <a:solidFill>
            <a:schemeClr val="tx2"/>
          </a:solidFill>
          <a:latin typeface="Arial" pitchFamily="34" charset="0"/>
        </a:defRPr>
      </a:lvl2pPr>
      <a:lvl3pPr algn="ctr" rtl="0" eaLnBrk="1" fontAlgn="base" hangingPunct="1">
        <a:lnSpc>
          <a:spcPct val="90000"/>
        </a:lnSpc>
        <a:spcBef>
          <a:spcPct val="0"/>
        </a:spcBef>
        <a:spcAft>
          <a:spcPct val="0"/>
        </a:spcAft>
        <a:defRPr sz="3200" b="1" i="1">
          <a:solidFill>
            <a:schemeClr val="tx2"/>
          </a:solidFill>
          <a:latin typeface="Arial" pitchFamily="34" charset="0"/>
        </a:defRPr>
      </a:lvl3pPr>
      <a:lvl4pPr algn="ctr" rtl="0" eaLnBrk="1" fontAlgn="base" hangingPunct="1">
        <a:lnSpc>
          <a:spcPct val="90000"/>
        </a:lnSpc>
        <a:spcBef>
          <a:spcPct val="0"/>
        </a:spcBef>
        <a:spcAft>
          <a:spcPct val="0"/>
        </a:spcAft>
        <a:defRPr sz="3200" b="1" i="1">
          <a:solidFill>
            <a:schemeClr val="tx2"/>
          </a:solidFill>
          <a:latin typeface="Arial" pitchFamily="34" charset="0"/>
        </a:defRPr>
      </a:lvl4pPr>
      <a:lvl5pPr algn="ctr" rtl="0" eaLnBrk="1" fontAlgn="base" hangingPunct="1">
        <a:lnSpc>
          <a:spcPct val="90000"/>
        </a:lnSpc>
        <a:spcBef>
          <a:spcPct val="0"/>
        </a:spcBef>
        <a:spcAft>
          <a:spcPct val="0"/>
        </a:spcAft>
        <a:defRPr sz="3200" b="1" i="1">
          <a:solidFill>
            <a:schemeClr val="tx2"/>
          </a:solidFill>
          <a:latin typeface="Arial" pitchFamily="34" charset="0"/>
        </a:defRPr>
      </a:lvl5pPr>
      <a:lvl6pPr marL="457200" algn="ctr" rtl="0" eaLnBrk="1" fontAlgn="base" hangingPunct="1">
        <a:lnSpc>
          <a:spcPct val="90000"/>
        </a:lnSpc>
        <a:spcBef>
          <a:spcPct val="0"/>
        </a:spcBef>
        <a:spcAft>
          <a:spcPct val="0"/>
        </a:spcAft>
        <a:defRPr sz="3200" b="1" i="1">
          <a:solidFill>
            <a:schemeClr val="tx2"/>
          </a:solidFill>
          <a:latin typeface="Arial" pitchFamily="34" charset="0"/>
        </a:defRPr>
      </a:lvl6pPr>
      <a:lvl7pPr marL="914400" algn="ctr" rtl="0" eaLnBrk="1" fontAlgn="base" hangingPunct="1">
        <a:lnSpc>
          <a:spcPct val="90000"/>
        </a:lnSpc>
        <a:spcBef>
          <a:spcPct val="0"/>
        </a:spcBef>
        <a:spcAft>
          <a:spcPct val="0"/>
        </a:spcAft>
        <a:defRPr sz="3200" b="1" i="1">
          <a:solidFill>
            <a:schemeClr val="tx2"/>
          </a:solidFill>
          <a:latin typeface="Arial" pitchFamily="34" charset="0"/>
        </a:defRPr>
      </a:lvl7pPr>
      <a:lvl8pPr marL="1371600" algn="ctr" rtl="0" eaLnBrk="1" fontAlgn="base" hangingPunct="1">
        <a:lnSpc>
          <a:spcPct val="90000"/>
        </a:lnSpc>
        <a:spcBef>
          <a:spcPct val="0"/>
        </a:spcBef>
        <a:spcAft>
          <a:spcPct val="0"/>
        </a:spcAft>
        <a:defRPr sz="3200" b="1" i="1">
          <a:solidFill>
            <a:schemeClr val="tx2"/>
          </a:solidFill>
          <a:latin typeface="Arial" pitchFamily="34" charset="0"/>
        </a:defRPr>
      </a:lvl8pPr>
      <a:lvl9pPr marL="1828800" algn="ctr" rtl="0" eaLnBrk="1" fontAlgn="base" hangingPunct="1">
        <a:lnSpc>
          <a:spcPct val="90000"/>
        </a:lnSpc>
        <a:spcBef>
          <a:spcPct val="0"/>
        </a:spcBef>
        <a:spcAft>
          <a:spcPct val="0"/>
        </a:spcAft>
        <a:defRPr sz="3200" b="1" i="1">
          <a:solidFill>
            <a:schemeClr val="tx2"/>
          </a:solidFill>
          <a:latin typeface="Arial" pitchFamily="34" charset="0"/>
        </a:defRPr>
      </a:lvl9pPr>
    </p:titleStyle>
    <p:bodyStyle>
      <a:lvl1pPr marL="285750" indent="-285750" algn="l" rtl="0" eaLnBrk="1" fontAlgn="base" hangingPunct="1">
        <a:lnSpc>
          <a:spcPct val="90000"/>
        </a:lnSpc>
        <a:spcBef>
          <a:spcPct val="30000"/>
        </a:spcBef>
        <a:spcAft>
          <a:spcPct val="0"/>
        </a:spcAft>
        <a:buSzPct val="100000"/>
        <a:buChar char="•"/>
        <a:defRPr sz="2800" b="1">
          <a:solidFill>
            <a:schemeClr val="tx1"/>
          </a:solidFill>
          <a:latin typeface="+mn-lt"/>
          <a:ea typeface="+mn-ea"/>
          <a:cs typeface="+mn-cs"/>
        </a:defRPr>
      </a:lvl1pPr>
      <a:lvl2pPr marL="857250" indent="-400050" algn="l" rtl="0" eaLnBrk="1" fontAlgn="base" hangingPunct="1">
        <a:lnSpc>
          <a:spcPct val="90000"/>
        </a:lnSpc>
        <a:spcBef>
          <a:spcPct val="30000"/>
        </a:spcBef>
        <a:spcAft>
          <a:spcPct val="0"/>
        </a:spcAft>
        <a:buSzPct val="100000"/>
        <a:buChar char="–"/>
        <a:defRPr sz="2400" b="1">
          <a:solidFill>
            <a:schemeClr val="tx1"/>
          </a:solidFill>
          <a:latin typeface="+mn-lt"/>
        </a:defRPr>
      </a:lvl2pPr>
      <a:lvl3pPr marL="1200150" indent="-228600" algn="l" rtl="0" eaLnBrk="1" fontAlgn="base" hangingPunct="1">
        <a:lnSpc>
          <a:spcPct val="90000"/>
        </a:lnSpc>
        <a:spcBef>
          <a:spcPct val="30000"/>
        </a:spcBef>
        <a:spcAft>
          <a:spcPct val="0"/>
        </a:spcAft>
        <a:buSzPct val="100000"/>
        <a:buChar char="»"/>
        <a:defRPr sz="2000" b="1">
          <a:solidFill>
            <a:schemeClr val="tx1"/>
          </a:solidFill>
          <a:latin typeface="+mn-lt"/>
        </a:defRPr>
      </a:lvl3pPr>
      <a:lvl4pPr marL="1543050" indent="-171450" algn="l" rtl="0" eaLnBrk="1" fontAlgn="base" hangingPunct="1">
        <a:lnSpc>
          <a:spcPct val="90000"/>
        </a:lnSpc>
        <a:spcBef>
          <a:spcPct val="30000"/>
        </a:spcBef>
        <a:spcAft>
          <a:spcPct val="0"/>
        </a:spcAft>
        <a:buSzPct val="100000"/>
        <a:buChar char="•"/>
        <a:defRPr sz="1600" b="1">
          <a:solidFill>
            <a:schemeClr val="tx1"/>
          </a:solidFill>
          <a:latin typeface="+mn-lt"/>
        </a:defRPr>
      </a:lvl4pPr>
      <a:lvl5pPr marL="2000250" indent="-171450" algn="l" rtl="0" eaLnBrk="1" fontAlgn="base" hangingPunct="1">
        <a:lnSpc>
          <a:spcPct val="90000"/>
        </a:lnSpc>
        <a:spcBef>
          <a:spcPct val="30000"/>
        </a:spcBef>
        <a:spcAft>
          <a:spcPct val="0"/>
        </a:spcAft>
        <a:buSzPct val="100000"/>
        <a:buChar char="–"/>
        <a:defRPr sz="1600" b="1">
          <a:solidFill>
            <a:schemeClr val="tx1"/>
          </a:solidFill>
          <a:latin typeface="+mn-lt"/>
        </a:defRPr>
      </a:lvl5pPr>
      <a:lvl6pPr marL="2457450" indent="-171450" algn="l" rtl="0" eaLnBrk="1" fontAlgn="base" hangingPunct="1">
        <a:lnSpc>
          <a:spcPct val="90000"/>
        </a:lnSpc>
        <a:spcBef>
          <a:spcPct val="30000"/>
        </a:spcBef>
        <a:spcAft>
          <a:spcPct val="0"/>
        </a:spcAft>
        <a:buSzPct val="100000"/>
        <a:buChar char="–"/>
        <a:defRPr sz="1600" b="1">
          <a:solidFill>
            <a:schemeClr val="tx1"/>
          </a:solidFill>
          <a:latin typeface="+mn-lt"/>
        </a:defRPr>
      </a:lvl6pPr>
      <a:lvl7pPr marL="2914650" indent="-171450" algn="l" rtl="0" eaLnBrk="1" fontAlgn="base" hangingPunct="1">
        <a:lnSpc>
          <a:spcPct val="90000"/>
        </a:lnSpc>
        <a:spcBef>
          <a:spcPct val="30000"/>
        </a:spcBef>
        <a:spcAft>
          <a:spcPct val="0"/>
        </a:spcAft>
        <a:buSzPct val="100000"/>
        <a:buChar char="–"/>
        <a:defRPr sz="1600" b="1">
          <a:solidFill>
            <a:schemeClr val="tx1"/>
          </a:solidFill>
          <a:latin typeface="+mn-lt"/>
        </a:defRPr>
      </a:lvl7pPr>
      <a:lvl8pPr marL="3371850" indent="-171450" algn="l" rtl="0" eaLnBrk="1" fontAlgn="base" hangingPunct="1">
        <a:lnSpc>
          <a:spcPct val="90000"/>
        </a:lnSpc>
        <a:spcBef>
          <a:spcPct val="30000"/>
        </a:spcBef>
        <a:spcAft>
          <a:spcPct val="0"/>
        </a:spcAft>
        <a:buSzPct val="100000"/>
        <a:buChar char="–"/>
        <a:defRPr sz="1600" b="1">
          <a:solidFill>
            <a:schemeClr val="tx1"/>
          </a:solidFill>
          <a:latin typeface="+mn-lt"/>
        </a:defRPr>
      </a:lvl8pPr>
      <a:lvl9pPr marL="3829050" indent="-171450" algn="l" rtl="0" eaLnBrk="1" fontAlgn="base" hangingPunct="1">
        <a:lnSpc>
          <a:spcPct val="90000"/>
        </a:lnSpc>
        <a:spcBef>
          <a:spcPct val="30000"/>
        </a:spcBef>
        <a:spcAft>
          <a:spcPct val="0"/>
        </a:spcAft>
        <a:buSzPct val="100000"/>
        <a:buChar char="–"/>
        <a:defRPr sz="16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nginius.biz/resources/technical_notes/technical_note_predictive.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clevertap.com/blog/rfm-analysis/"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hyperlink" Target="https://en.wikipedia.org/wiki/RFM_(market_research)" TargetMode="External"/><Relationship Id="rId4" Type="http://schemas.openxmlformats.org/officeDocument/2006/relationships/hyperlink" Target="https://wiki.mbalib.com/zh-tw/RFM&#27169;&#22411;"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exceljet.net/lessons/how-to-replace-nested-ifs-with-vlookup"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www.excelcampus.com/keyboard-shortcuts/select-cells-range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excelcampus.com/keyboard-shortcuts/select-cells-ranges/"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real-statistics.com/wp-content/uploads/2013/02/image2140.pn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dQNpSa-bq4M&amp;list=PLIeGtxpvyG-IqjoU8IiF0Yu1WtxNq_4z-"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beckernick.github.io/oversampling-modelin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youtube.com/watch?v=_Dcmk9mEP9s&amp;t=4495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statisticsbyjim.com/regression/interpret-coefficients-p-values-regression/"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customXml" Target="../ink/ink2.xml"/><Relationship Id="rId4" Type="http://schemas.openxmlformats.org/officeDocument/2006/relationships/image" Target="../media/image27.png"/><Relationship Id="rId9" Type="http://schemas.openxmlformats.org/officeDocument/2006/relationships/hyperlink" Target="https://statisticsbyjim.com/regression/interpret-coefficients-p-values-regression/"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statisticsbyjim.com/regression/interpret-coefficients-p-values-regression/"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statisticsbyjim.com/glossary/null-hypothesis/" TargetMode="External"/><Relationship Id="rId2" Type="http://schemas.openxmlformats.org/officeDocument/2006/relationships/image" Target="../media/image30.emf"/><Relationship Id="rId1" Type="http://schemas.openxmlformats.org/officeDocument/2006/relationships/slideLayout" Target="../slideLayouts/slideLayout2.xml"/><Relationship Id="rId5" Type="http://schemas.openxmlformats.org/officeDocument/2006/relationships/hyperlink" Target="https://www.graduatetutor.com/statistics-tutor/interpreting-regression-output/" TargetMode="External"/><Relationship Id="rId4" Type="http://schemas.openxmlformats.org/officeDocument/2006/relationships/hyperlink" Target="https://statisticsbyjim.com/glossary/alternative-hypothesis/"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statisticsbyjim.com/regression/interpret-r-squared-regression/" TargetMode="External"/><Relationship Id="rId2" Type="http://schemas.openxmlformats.org/officeDocument/2006/relationships/image" Target="../media/image170.png"/><Relationship Id="rId1" Type="http://schemas.openxmlformats.org/officeDocument/2006/relationships/slideLayout" Target="../slideLayouts/slideLayout2.xml"/><Relationship Id="rId4" Type="http://schemas.openxmlformats.org/officeDocument/2006/relationships/hyperlink" Target="https://www.graduatetutor.com/statistics-tutor/interpreting-regression-output/"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20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30.png"/><Relationship Id="rId2" Type="http://schemas.openxmlformats.org/officeDocument/2006/relationships/image" Target="../media/image35.emf"/><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320.png"/><Relationship Id="rId4" Type="http://schemas.openxmlformats.org/officeDocument/2006/relationships/customXml" Target="../ink/ink4.xml"/></Relationships>
</file>

<file path=ppt/slides/_rels/slide41.xml.rels><?xml version="1.0" encoding="UTF-8" standalone="yes"?>
<Relationships xmlns="http://schemas.openxmlformats.org/package/2006/relationships"><Relationship Id="rId2" Type="http://schemas.openxmlformats.org/officeDocument/2006/relationships/image" Target="../media/image3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2.emf"/></Relationships>
</file>

<file path=ppt/slides/_rels/slide50.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image" Target="../media/image590.png"/><Relationship Id="rId3" Type="http://schemas.openxmlformats.org/officeDocument/2006/relationships/image" Target="../media/image44.png"/><Relationship Id="rId7" Type="http://schemas.openxmlformats.org/officeDocument/2006/relationships/image" Target="../media/image560.png"/><Relationship Id="rId12" Type="http://schemas.openxmlformats.org/officeDocument/2006/relationships/customXml" Target="../ink/ink10.xml"/><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customXml" Target="../ink/ink7.xml"/><Relationship Id="rId11" Type="http://schemas.openxmlformats.org/officeDocument/2006/relationships/image" Target="../media/image580.png"/><Relationship Id="rId5" Type="http://schemas.openxmlformats.org/officeDocument/2006/relationships/image" Target="../media/image550.png"/><Relationship Id="rId15" Type="http://schemas.openxmlformats.org/officeDocument/2006/relationships/image" Target="../media/image600.png"/><Relationship Id="rId10" Type="http://schemas.openxmlformats.org/officeDocument/2006/relationships/customXml" Target="../ink/ink9.xml"/><Relationship Id="rId4" Type="http://schemas.openxmlformats.org/officeDocument/2006/relationships/customXml" Target="../ink/ink6.xml"/><Relationship Id="rId9" Type="http://schemas.openxmlformats.org/officeDocument/2006/relationships/image" Target="../media/image570.png"/><Relationship Id="rId14" Type="http://schemas.openxmlformats.org/officeDocument/2006/relationships/customXml" Target="../ink/ink11.xml"/></Relationships>
</file>

<file path=ppt/slides/_rels/slide51.xml.rels><?xml version="1.0" encoding="UTF-8" standalone="yes"?>
<Relationships xmlns="http://schemas.openxmlformats.org/package/2006/relationships"><Relationship Id="rId13" Type="http://schemas.openxmlformats.org/officeDocument/2006/relationships/customXml" Target="../ink/ink17.xml"/><Relationship Id="rId18" Type="http://schemas.openxmlformats.org/officeDocument/2006/relationships/image" Target="../media/image69.png"/><Relationship Id="rId26" Type="http://schemas.openxmlformats.org/officeDocument/2006/relationships/image" Target="../media/image73.png"/><Relationship Id="rId39" Type="http://schemas.openxmlformats.org/officeDocument/2006/relationships/customXml" Target="../ink/ink30.xml"/><Relationship Id="rId21" Type="http://schemas.openxmlformats.org/officeDocument/2006/relationships/customXml" Target="../ink/ink21.xml"/><Relationship Id="rId34" Type="http://schemas.openxmlformats.org/officeDocument/2006/relationships/image" Target="../media/image77.png"/><Relationship Id="rId42" Type="http://schemas.openxmlformats.org/officeDocument/2006/relationships/image" Target="../media/image81.png"/><Relationship Id="rId47" Type="http://schemas.openxmlformats.org/officeDocument/2006/relationships/customXml" Target="../ink/ink34.xml"/><Relationship Id="rId7" Type="http://schemas.openxmlformats.org/officeDocument/2006/relationships/customXml" Target="../ink/ink14.xml"/><Relationship Id="rId2" Type="http://schemas.openxmlformats.org/officeDocument/2006/relationships/image" Target="../media/image45.png"/><Relationship Id="rId16" Type="http://schemas.openxmlformats.org/officeDocument/2006/relationships/image" Target="../media/image680.png"/><Relationship Id="rId29" Type="http://schemas.openxmlformats.org/officeDocument/2006/relationships/customXml" Target="../ink/ink25.xml"/><Relationship Id="rId1" Type="http://schemas.openxmlformats.org/officeDocument/2006/relationships/slideLayout" Target="../slideLayouts/slideLayout2.xml"/><Relationship Id="rId6" Type="http://schemas.openxmlformats.org/officeDocument/2006/relationships/image" Target="../media/image630.png"/><Relationship Id="rId11" Type="http://schemas.openxmlformats.org/officeDocument/2006/relationships/customXml" Target="../ink/ink16.xml"/><Relationship Id="rId24" Type="http://schemas.openxmlformats.org/officeDocument/2006/relationships/image" Target="../media/image72.png"/><Relationship Id="rId32" Type="http://schemas.openxmlformats.org/officeDocument/2006/relationships/image" Target="../media/image76.png"/><Relationship Id="rId37" Type="http://schemas.openxmlformats.org/officeDocument/2006/relationships/customXml" Target="../ink/ink29.xml"/><Relationship Id="rId40" Type="http://schemas.openxmlformats.org/officeDocument/2006/relationships/image" Target="../media/image80.png"/><Relationship Id="rId45" Type="http://schemas.openxmlformats.org/officeDocument/2006/relationships/customXml" Target="../ink/ink33.xml"/><Relationship Id="rId5" Type="http://schemas.openxmlformats.org/officeDocument/2006/relationships/customXml" Target="../ink/ink13.xml"/><Relationship Id="rId15" Type="http://schemas.openxmlformats.org/officeDocument/2006/relationships/customXml" Target="../ink/ink18.xml"/><Relationship Id="rId23" Type="http://schemas.openxmlformats.org/officeDocument/2006/relationships/customXml" Target="../ink/ink22.xml"/><Relationship Id="rId28" Type="http://schemas.openxmlformats.org/officeDocument/2006/relationships/image" Target="../media/image74.png"/><Relationship Id="rId36" Type="http://schemas.openxmlformats.org/officeDocument/2006/relationships/image" Target="../media/image78.png"/><Relationship Id="rId10" Type="http://schemas.openxmlformats.org/officeDocument/2006/relationships/image" Target="../media/image650.png"/><Relationship Id="rId19" Type="http://schemas.openxmlformats.org/officeDocument/2006/relationships/customXml" Target="../ink/ink20.xml"/><Relationship Id="rId31" Type="http://schemas.openxmlformats.org/officeDocument/2006/relationships/customXml" Target="../ink/ink26.xml"/><Relationship Id="rId44" Type="http://schemas.openxmlformats.org/officeDocument/2006/relationships/image" Target="../media/image82.png"/><Relationship Id="rId4" Type="http://schemas.openxmlformats.org/officeDocument/2006/relationships/image" Target="../media/image620.png"/><Relationship Id="rId9" Type="http://schemas.openxmlformats.org/officeDocument/2006/relationships/customXml" Target="../ink/ink15.xml"/><Relationship Id="rId14" Type="http://schemas.openxmlformats.org/officeDocument/2006/relationships/image" Target="../media/image670.png"/><Relationship Id="rId22" Type="http://schemas.openxmlformats.org/officeDocument/2006/relationships/image" Target="../media/image71.png"/><Relationship Id="rId27" Type="http://schemas.openxmlformats.org/officeDocument/2006/relationships/customXml" Target="../ink/ink24.xml"/><Relationship Id="rId30" Type="http://schemas.openxmlformats.org/officeDocument/2006/relationships/image" Target="../media/image75.png"/><Relationship Id="rId35" Type="http://schemas.openxmlformats.org/officeDocument/2006/relationships/customXml" Target="../ink/ink28.xml"/><Relationship Id="rId43" Type="http://schemas.openxmlformats.org/officeDocument/2006/relationships/customXml" Target="../ink/ink32.xml"/><Relationship Id="rId48" Type="http://schemas.openxmlformats.org/officeDocument/2006/relationships/image" Target="../media/image84.png"/><Relationship Id="rId8" Type="http://schemas.openxmlformats.org/officeDocument/2006/relationships/image" Target="../media/image640.png"/><Relationship Id="rId3" Type="http://schemas.openxmlformats.org/officeDocument/2006/relationships/customXml" Target="../ink/ink12.xml"/><Relationship Id="rId12" Type="http://schemas.openxmlformats.org/officeDocument/2006/relationships/image" Target="../media/image660.png"/><Relationship Id="rId17" Type="http://schemas.openxmlformats.org/officeDocument/2006/relationships/customXml" Target="../ink/ink19.xml"/><Relationship Id="rId25" Type="http://schemas.openxmlformats.org/officeDocument/2006/relationships/customXml" Target="../ink/ink23.xml"/><Relationship Id="rId33" Type="http://schemas.openxmlformats.org/officeDocument/2006/relationships/customXml" Target="../ink/ink27.xml"/><Relationship Id="rId38" Type="http://schemas.openxmlformats.org/officeDocument/2006/relationships/image" Target="../media/image79.png"/><Relationship Id="rId46" Type="http://schemas.openxmlformats.org/officeDocument/2006/relationships/image" Target="../media/image83.png"/><Relationship Id="rId20" Type="http://schemas.openxmlformats.org/officeDocument/2006/relationships/image" Target="../media/image70.png"/><Relationship Id="rId41" Type="http://schemas.openxmlformats.org/officeDocument/2006/relationships/customXml" Target="../ink/ink31.xml"/></Relationships>
</file>

<file path=ppt/slides/_rels/slide5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customXml" Target="../ink/ink35.xml"/><Relationship Id="rId7" Type="http://schemas.openxmlformats.org/officeDocument/2006/relationships/customXml" Target="../ink/ink37.xml"/><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customXml" Target="../ink/ink39.xml"/><Relationship Id="rId5" Type="http://schemas.openxmlformats.org/officeDocument/2006/relationships/customXml" Target="../ink/ink36.xml"/><Relationship Id="rId10" Type="http://schemas.openxmlformats.org/officeDocument/2006/relationships/image" Target="../media/image89.png"/><Relationship Id="rId4" Type="http://schemas.openxmlformats.org/officeDocument/2006/relationships/image" Target="../media/image86.png"/><Relationship Id="rId9" Type="http://schemas.openxmlformats.org/officeDocument/2006/relationships/customXml" Target="../ink/ink38.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en.wikipedia.org/wiki/Statistical_model" TargetMode="External"/><Relationship Id="rId7" Type="http://schemas.openxmlformats.org/officeDocument/2006/relationships/hyperlink" Target="https://en.wikipedia.org/wiki/Logistic_regression" TargetMode="External"/><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hyperlink" Target="https://en.wikipedia.org/wiki/Dependent_variable" TargetMode="External"/><Relationship Id="rId5" Type="http://schemas.openxmlformats.org/officeDocument/2006/relationships/hyperlink" Target="https://en.wikipedia.org/wiki/Binary_variable" TargetMode="External"/><Relationship Id="rId4" Type="http://schemas.openxmlformats.org/officeDocument/2006/relationships/hyperlink" Target="https://en.wikipedia.org/wiki/Logistic_function" TargetMode="External"/></Relationships>
</file>

<file path=ppt/slides/_rels/slide55.xml.rels><?xml version="1.0" encoding="UTF-8" standalone="yes"?>
<Relationships xmlns="http://schemas.openxmlformats.org/package/2006/relationships"><Relationship Id="rId2" Type="http://schemas.openxmlformats.org/officeDocument/2006/relationships/hyperlink" Target="https://www.machinelearningplus.com/machine-learning/logistic-regression-tutorial-examples-r/"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regressit.com/logistic.html" TargetMode="External"/><Relationship Id="rId4" Type="http://schemas.openxmlformats.org/officeDocument/2006/relationships/image" Target="../media/image49.png"/></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superdatascience.com/blogs/regression-classification-logistic-regression/" TargetMode="External"/><Relationship Id="rId5" Type="http://schemas.openxmlformats.org/officeDocument/2006/relationships/image" Target="../media/image52.png"/><Relationship Id="rId4" Type="http://schemas.openxmlformats.org/officeDocument/2006/relationships/image" Target="../media/image51.png"/></Relationships>
</file>

<file path=ppt/slides/_rels/slide58.xml.rels><?xml version="1.0" encoding="UTF-8" standalone="yes"?>
<Relationships xmlns="http://schemas.openxmlformats.org/package/2006/relationships"><Relationship Id="rId3" Type="http://schemas.openxmlformats.org/officeDocument/2006/relationships/hyperlink" Target="https://www.youtube.com/watch?v=_Dcmk9mEP9s&amp;t=5284s" TargetMode="External"/><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youtube.com/watch?v=_Dcmk9mEP9s&amp;t=5284s" TargetMode="External"/><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www.appstate.edu/~whiteheadjc/service/logit/intro.htm"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9.emf"/></Relationships>
</file>

<file path=ppt/slides/_rels/slide65.xml.rels><?xml version="1.0" encoding="UTF-8" standalone="yes"?>
<Relationships xmlns="http://schemas.openxmlformats.org/package/2006/relationships"><Relationship Id="rId3" Type="http://schemas.openxmlformats.org/officeDocument/2006/relationships/hyperlink" Target="https://quantifyinghealth.com/interpret-logistic-regression-coefficients/" TargetMode="External"/><Relationship Id="rId2" Type="http://schemas.openxmlformats.org/officeDocument/2006/relationships/hyperlink" Target="https://www.youtube.com/watch?v=eX2sY2La4Ew" TargetMode="External"/><Relationship Id="rId1" Type="http://schemas.openxmlformats.org/officeDocument/2006/relationships/slideLayout" Target="../slideLayouts/slideLayout2.xml"/><Relationship Id="rId4" Type="http://schemas.openxmlformats.org/officeDocument/2006/relationships/hyperlink" Target="https://towardsdatascience.com/how-are-logistic-regression-ordinary-least-squares-regression-related-1deab32d79f5"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apprize.best/microsoft/excel_4/31.html" TargetMode="External"/><Relationship Id="rId2" Type="http://schemas.openxmlformats.org/officeDocument/2006/relationships/hyperlink" Target="https://apprize.best/microsoft/excel_4/" TargetMode="External"/><Relationship Id="rId1" Type="http://schemas.openxmlformats.org/officeDocument/2006/relationships/slideLayout" Target="../slideLayouts/slideLayout2.xml"/><Relationship Id="rId5" Type="http://schemas.openxmlformats.org/officeDocument/2006/relationships/hyperlink" Target="https://media.wiley.com/product_ancillary/3X/11183734/DOWNLOAD/Exercise_Solution_Files.zip" TargetMode="External"/><Relationship Id="rId4" Type="http://schemas.openxmlformats.org/officeDocument/2006/relationships/hyperlink" Target="https://media.wiley.com/product_ancillary/3X/11183734/DOWNLOAD/Excel%20Files.zip"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hyperlink" Target="https://regressit.com/RegressItLogisticNotes.pdf" TargetMode="External"/><Relationship Id="rId3" Type="http://schemas.openxmlformats.org/officeDocument/2006/relationships/hyperlink" Target="https://regressit.com/RegressItSlideShow.pdf" TargetMode="External"/><Relationship Id="rId7" Type="http://schemas.openxmlformats.org/officeDocument/2006/relationships/hyperlink" Target="https://regressit.com/regressitlogistic.html" TargetMode="External"/><Relationship Id="rId2" Type="http://schemas.openxmlformats.org/officeDocument/2006/relationships/hyperlink" Target="https://regressit.com/logistic.html" TargetMode="External"/><Relationship Id="rId1" Type="http://schemas.openxmlformats.org/officeDocument/2006/relationships/slideLayout" Target="../slideLayouts/slideLayout2.xml"/><Relationship Id="rId6" Type="http://schemas.openxmlformats.org/officeDocument/2006/relationships/hyperlink" Target="https://regressit.com/regressitmac.html" TargetMode="External"/><Relationship Id="rId5" Type="http://schemas.openxmlformats.org/officeDocument/2006/relationships/hyperlink" Target="https://regressit.com/regressitpc.html" TargetMode="External"/><Relationship Id="rId4" Type="http://schemas.openxmlformats.org/officeDocument/2006/relationships/hyperlink" Target="https://regressit.com/free-download.html" TargetMode="External"/><Relationship Id="rId9" Type="http://schemas.openxmlformats.org/officeDocument/2006/relationships/hyperlink" Target="https://regressit.com/titanic-example.html"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www2.cs.uregina.ca/~dbd/cs831/notes/lift_chart/lift_chart.html" TargetMode="External"/><Relationship Id="rId4" Type="http://schemas.openxmlformats.org/officeDocument/2006/relationships/hyperlink" Target="https://www.youtube.com/watch?v=1dYOcDaDJLY" TargetMode="External"/></Relationships>
</file>

<file path=ppt/slides/_rels/slide7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programmathically.com/the-sigmoid-function-and-binary-logistic-regression/" TargetMode="Externa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79.xml.rels><?xml version="1.0" encoding="UTF-8" standalone="yes"?>
<Relationships xmlns="http://schemas.openxmlformats.org/package/2006/relationships"><Relationship Id="rId3" Type="http://schemas.openxmlformats.org/officeDocument/2006/relationships/hyperlink" Target="https://www.superdatascience.com/blogs/regression-classification-logistic-regression/" TargetMode="External"/><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1.emf"/><Relationship Id="rId7"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94.emf"/><Relationship Id="rId5" Type="http://schemas.openxmlformats.org/officeDocument/2006/relationships/image" Target="../media/image93.emf"/><Relationship Id="rId4" Type="http://schemas.openxmlformats.org/officeDocument/2006/relationships/image" Target="../media/image92.png"/></Relationships>
</file>

<file path=ppt/slides/_rels/slide81.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93.emf"/><Relationship Id="rId4" Type="http://schemas.openxmlformats.org/officeDocument/2006/relationships/image" Target="../media/image98.png"/></Relationships>
</file>

<file path=ppt/slides/_rels/slide82.xml.rels><?xml version="1.0" encoding="UTF-8" standalone="yes"?>
<Relationships xmlns="http://schemas.openxmlformats.org/package/2006/relationships"><Relationship Id="rId3" Type="http://schemas.openxmlformats.org/officeDocument/2006/relationships/hyperlink" Target="https://towardsdatascience.com/logit-of-logistic-regression-understanding-the-fundamentals-f384152a33d1" TargetMode="External"/><Relationship Id="rId2" Type="http://schemas.openxmlformats.org/officeDocument/2006/relationships/hyperlink" Target="https://towardsdatascience.com/interpreting-coefficients-in-linear-and-logistic-regression-6ddf1295f6f1"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hyperlink" Target="https://en.wikipedia.org/wiki/Dummy_variable_(statistics)" TargetMode="External"/><Relationship Id="rId3" Type="http://schemas.openxmlformats.org/officeDocument/2006/relationships/hyperlink" Target="https://en.wikipedia.org/wiki/Econometrics" TargetMode="External"/><Relationship Id="rId7" Type="http://schemas.openxmlformats.org/officeDocument/2006/relationships/hyperlink" Target="https://en.wikipedia.org/wiki/Mutually_exclusive_events" TargetMode="External"/><Relationship Id="rId2" Type="http://schemas.openxmlformats.org/officeDocument/2006/relationships/hyperlink" Target="https://en.wikipedia.org/wiki/Statistics" TargetMode="External"/><Relationship Id="rId1" Type="http://schemas.openxmlformats.org/officeDocument/2006/relationships/slideLayout" Target="../slideLayouts/slideLayout2.xml"/><Relationship Id="rId6" Type="http://schemas.openxmlformats.org/officeDocument/2006/relationships/hyperlink" Target="https://en.wikipedia.org/wiki/Qualitative_data" TargetMode="External"/><Relationship Id="rId5" Type="http://schemas.openxmlformats.org/officeDocument/2006/relationships/hyperlink" Target="https://en.wikipedia.org/wiki/Dummy_variable_(statistics)#cite_note-2" TargetMode="External"/><Relationship Id="rId4" Type="http://schemas.openxmlformats.org/officeDocument/2006/relationships/hyperlink" Target="https://en.wikipedia.org/wiki/Regression_analysis"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eX2sY2La4Ew" TargetMode="External"/><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hyperlink" Target="https://www.youtube.com/watch?v=gNhogKJ_q7U&amp;t=13s" TargetMode="External"/></Relationships>
</file>

<file path=ppt/slides/_rels/slide85.xml.rels><?xml version="1.0" encoding="UTF-8" standalone="yes"?>
<Relationships xmlns="http://schemas.openxmlformats.org/package/2006/relationships"><Relationship Id="rId2" Type="http://schemas.openxmlformats.org/officeDocument/2006/relationships/hyperlink" Target="http://www.appstate.edu/~whiteheadjc/service/logit/intro.htm"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www.youtube.com/watch?v=BfKanl1aSG0" TargetMode="External"/><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hyperlink" Target="https://www.real-statistics.com/logistic-regression/basic-concepts-logistic-regression/"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s://www.intellspot.com/nominal-vs-ordinal-data/" TargetMode="External"/><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hyperlink" Target="https://www.intellspot.com/nominal-vs-ordinal-data/"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www.intellspot.com/market-segmentation-examples/" TargetMode="External"/><Relationship Id="rId2" Type="http://schemas.openxmlformats.org/officeDocument/2006/relationships/hyperlink" Target="http://intellspot.com/market-segmentation-examples/"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s://www.intellspot.com/nominal-vs-ordinal-data/" TargetMode="External"/><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s://www.enginius.biz/resources/technical_notes/technical_note_predictive.pdf" TargetMode="External"/><Relationship Id="rId2" Type="http://schemas.openxmlformats.org/officeDocument/2006/relationships/hyperlink" Target="https://en.wikipedia.org/wiki/Multinomial_logistic_regression"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www.intellspot.com/market-analysis-methods/" TargetMode="External"/><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hyperlink" Target="http://intellspot.com/market-segmentation-examples/"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youtube.com/watch?v=NmjT1_nClzg" TargetMode="External"/></Relationships>
</file>

<file path=ppt/slides/_rels/slide9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www.youtube.com/watch?v=NmjT1_nClzg" TargetMode="External"/><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www.statology.org/a-simple-guide-to-multiple-linear-regression-in-r/"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investopedia.com/terms/s/statistical-significance.asp" TargetMode="External"/><Relationship Id="rId5" Type="http://schemas.openxmlformats.org/officeDocument/2006/relationships/hyperlink" Target="https://www.statology.org/correlation-matrix-excel/" TargetMode="External"/><Relationship Id="rId4" Type="http://schemas.openxmlformats.org/officeDocument/2006/relationships/hyperlink" Target="https://www.statology.org/how-to-read-a-correlation-matrix/" TargetMode="External"/></Relationships>
</file>

<file path=ppt/slides/_rels/slide102.xml.rels><?xml version="1.0" encoding="UTF-8" standalone="yes"?>
<Relationships xmlns="http://schemas.openxmlformats.org/package/2006/relationships"><Relationship Id="rId2" Type="http://schemas.openxmlformats.org/officeDocument/2006/relationships/hyperlink" Target="https://rpubs.com/SGSutter/DA6813CS2/" TargetMode="Externa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s://cran.r-project.org/web/packages/SMCRM/SMCRM.pdf" TargetMode="External"/><Relationship Id="rId2" Type="http://schemas.openxmlformats.org/officeDocument/2006/relationships/hyperlink" Target="https://cran.r-project.org/web/packages/SMCRM/index.html" TargetMode="External"/><Relationship Id="rId1" Type="http://schemas.openxmlformats.org/officeDocument/2006/relationships/slideLayout" Target="../slideLayouts/slideLayout2.xml"/><Relationship Id="rId6" Type="http://schemas.openxmlformats.org/officeDocument/2006/relationships/hyperlink" Target="https://www.forbes.com/sites/shamahyder/2021/04/09/how-to-win-the-retention-game-a-case-study-with-lingopie/" TargetMode="External"/><Relationship Id="rId5" Type="http://schemas.openxmlformats.org/officeDocument/2006/relationships/hyperlink" Target="https://rpubs.com/alexisleo/da6813-casestudy-customerretention" TargetMode="External"/><Relationship Id="rId4" Type="http://schemas.openxmlformats.org/officeDocument/2006/relationships/hyperlink" Target="https://media.wiley.com/product_ancillary/02/11199932/DOWNLOAD/Chapter%203%20-%20Customer%20Acquisition%20Data.xls"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s://rpubs.com/SGSutter/DA6813CS4" TargetMode="External"/><Relationship Id="rId2" Type="http://schemas.openxmlformats.org/officeDocument/2006/relationships/hyperlink" Target="https://www.wiley.com/en-us/Statistical+Methods+in+Customer+Relationship+Management-p-9781119993209"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108.xml.rels><?xml version="1.0" encoding="UTF-8" standalone="yes"?>
<Relationships xmlns="http://schemas.openxmlformats.org/package/2006/relationships"><Relationship Id="rId3" Type="http://schemas.openxmlformats.org/officeDocument/2006/relationships/hyperlink" Target="https://365datascience.com/sum-squares/" TargetMode="External"/><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hyperlink" Target="https://365datascience.com/r-squared/" TargetMode="External"/><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https://www.real-statistics.com/logistic-regression/" TargetMode="External"/><Relationship Id="rId2" Type="http://schemas.openxmlformats.org/officeDocument/2006/relationships/hyperlink" Target="https://www.real-statistics.com/free-download/real-statistics-resource-pack/" TargetMode="External"/><Relationship Id="rId1" Type="http://schemas.openxmlformats.org/officeDocument/2006/relationships/slideLayout" Target="../slideLayouts/slideLayout2.xml"/><Relationship Id="rId4" Type="http://schemas.openxmlformats.org/officeDocument/2006/relationships/hyperlink" Target="https://www.real-statistics.com/logistic-regression/real-statistics-functions-logistic-regression/" TargetMode="External"/></Relationships>
</file>

<file path=ppt/slides/_rels/slide11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95196-AECC-4AC2-9D66-1C95B0672C0D}"/>
              </a:ext>
            </a:extLst>
          </p:cNvPr>
          <p:cNvSpPr>
            <a:spLocks noGrp="1"/>
          </p:cNvSpPr>
          <p:nvPr>
            <p:ph type="title"/>
          </p:nvPr>
        </p:nvSpPr>
        <p:spPr/>
        <p:txBody>
          <a:bodyPr/>
          <a:lstStyle/>
          <a:p>
            <a:r>
              <a:rPr lang="en-US" dirty="0"/>
              <a:t>Bookbinders Book Club Case</a:t>
            </a:r>
          </a:p>
        </p:txBody>
      </p:sp>
      <p:sp>
        <p:nvSpPr>
          <p:cNvPr id="3" name="Content Placeholder 2">
            <a:extLst>
              <a:ext uri="{FF2B5EF4-FFF2-40B4-BE49-F238E27FC236}">
                <a16:creationId xmlns:a16="http://schemas.microsoft.com/office/drawing/2014/main" id="{5186DB59-8908-4D9D-9DB7-F2ED56F04812}"/>
              </a:ext>
            </a:extLst>
          </p:cNvPr>
          <p:cNvSpPr>
            <a:spLocks noGrp="1"/>
          </p:cNvSpPr>
          <p:nvPr>
            <p:ph idx="1"/>
          </p:nvPr>
        </p:nvSpPr>
        <p:spPr>
          <a:xfrm>
            <a:off x="0" y="685800"/>
            <a:ext cx="12192000" cy="5486400"/>
          </a:xfrm>
        </p:spPr>
        <p:txBody>
          <a:bodyPr/>
          <a:lstStyle/>
          <a:p>
            <a:pPr marL="514350" indent="-514350">
              <a:buFont typeface="+mj-lt"/>
              <a:buAutoNum type="arabicPeriod"/>
            </a:pPr>
            <a:r>
              <a:rPr lang="en-US" sz="3200" dirty="0">
                <a:solidFill>
                  <a:srgbClr val="FF0000"/>
                </a:solidFill>
                <a:effectLst/>
              </a:rPr>
              <a:t>Database Marketing</a:t>
            </a:r>
          </a:p>
          <a:p>
            <a:pPr marL="514350" indent="-514350">
              <a:buFont typeface="+mj-lt"/>
              <a:buAutoNum type="arabicPeriod"/>
            </a:pPr>
            <a:r>
              <a:rPr lang="en-US" sz="3200" dirty="0">
                <a:solidFill>
                  <a:srgbClr val="FF0000"/>
                </a:solidFill>
                <a:effectLst/>
              </a:rPr>
              <a:t>Behavioral (Micro) Targeting </a:t>
            </a:r>
            <a:r>
              <a:rPr lang="en-US" sz="3200" dirty="0">
                <a:solidFill>
                  <a:srgbClr val="FF0000"/>
                </a:solidFill>
                <a:effectLst/>
                <a:sym typeface="Wingdings" panose="05000000000000000000" pitchFamily="2" charset="2"/>
              </a:rPr>
              <a:t> Predictive Modeling</a:t>
            </a:r>
            <a:endParaRPr lang="en-US" sz="3200" dirty="0">
              <a:solidFill>
                <a:srgbClr val="FF0000"/>
              </a:solidFill>
              <a:effectLst/>
            </a:endParaRPr>
          </a:p>
          <a:p>
            <a:pPr marL="514350" indent="-514350">
              <a:buFont typeface="+mj-lt"/>
              <a:buAutoNum type="arabicPeriod"/>
            </a:pPr>
            <a:r>
              <a:rPr lang="en-US" sz="3200" dirty="0">
                <a:solidFill>
                  <a:srgbClr val="FF0000"/>
                </a:solidFill>
                <a:effectLst/>
              </a:rPr>
              <a:t>RFM Model</a:t>
            </a:r>
          </a:p>
          <a:p>
            <a:pPr marL="514350" indent="-514350">
              <a:buFont typeface="+mj-lt"/>
              <a:buAutoNum type="arabicPeriod"/>
            </a:pPr>
            <a:r>
              <a:rPr lang="en-US" sz="3200" dirty="0">
                <a:solidFill>
                  <a:srgbClr val="FF0000"/>
                </a:solidFill>
              </a:rPr>
              <a:t>Regression model</a:t>
            </a:r>
            <a:endParaRPr lang="en-US" sz="3200" dirty="0">
              <a:solidFill>
                <a:srgbClr val="FF0000"/>
              </a:solidFill>
              <a:effectLst/>
            </a:endParaRPr>
          </a:p>
          <a:p>
            <a:pPr marL="514350" indent="-514350">
              <a:buFont typeface="+mj-lt"/>
              <a:buAutoNum type="arabicPeriod"/>
            </a:pPr>
            <a:r>
              <a:rPr lang="en-US" dirty="0">
                <a:solidFill>
                  <a:srgbClr val="C00000"/>
                </a:solidFill>
              </a:rPr>
              <a:t>Gain Charts (also called Lift Charts)</a:t>
            </a:r>
          </a:p>
          <a:p>
            <a:pPr marL="514350" indent="-514350">
              <a:buFont typeface="+mj-lt"/>
              <a:buAutoNum type="arabicPeriod"/>
            </a:pPr>
            <a:r>
              <a:rPr lang="en-US" dirty="0">
                <a:effectLst/>
              </a:rPr>
              <a:t>Choice Model (Logit Model) </a:t>
            </a:r>
            <a:r>
              <a:rPr lang="en-US" sz="2400" dirty="0">
                <a:effectLst/>
              </a:rPr>
              <a:t>(</a:t>
            </a:r>
            <a:r>
              <a:rPr lang="en-US" sz="2400" dirty="0">
                <a:hlinkClick r:id="rId3"/>
              </a:rPr>
              <a:t>TN03 - Choice Modeling (enginius.biz)</a:t>
            </a:r>
            <a:r>
              <a:rPr lang="en-US" sz="2400" dirty="0">
                <a:effectLst/>
              </a:rPr>
              <a:t>)</a:t>
            </a:r>
            <a:endParaRPr lang="en-US" dirty="0">
              <a:effectLst/>
            </a:endParaRPr>
          </a:p>
          <a:p>
            <a:pPr marL="0" indent="0">
              <a:buNone/>
            </a:pPr>
            <a:endParaRPr lang="en-US" dirty="0"/>
          </a:p>
          <a:p>
            <a:pPr marL="0" indent="0">
              <a:buNone/>
            </a:pPr>
            <a:r>
              <a:rPr lang="en-US" dirty="0"/>
              <a:t>Please note: Chapter 2 and Chapter 3 have related sections. </a:t>
            </a:r>
          </a:p>
        </p:txBody>
      </p:sp>
      <p:sp>
        <p:nvSpPr>
          <p:cNvPr id="5" name="TextBox 4">
            <a:extLst>
              <a:ext uri="{FF2B5EF4-FFF2-40B4-BE49-F238E27FC236}">
                <a16:creationId xmlns:a16="http://schemas.microsoft.com/office/drawing/2014/main" id="{3EFA3CA8-257C-4452-931F-F2A86C24B16A}"/>
              </a:ext>
            </a:extLst>
          </p:cNvPr>
          <p:cNvSpPr txBox="1"/>
          <p:nvPr/>
        </p:nvSpPr>
        <p:spPr>
          <a:xfrm>
            <a:off x="406400" y="5226670"/>
            <a:ext cx="10936514" cy="646331"/>
          </a:xfrm>
          <a:prstGeom prst="rect">
            <a:avLst/>
          </a:prstGeom>
          <a:noFill/>
        </p:spPr>
        <p:txBody>
          <a:bodyPr wrap="square">
            <a:spAutoFit/>
          </a:bodyPr>
          <a:lstStyle/>
          <a:p>
            <a:r>
              <a:rPr lang="en-US" sz="3600" dirty="0"/>
              <a:t> </a:t>
            </a:r>
          </a:p>
        </p:txBody>
      </p:sp>
    </p:spTree>
    <p:extLst>
      <p:ext uri="{BB962C8B-B14F-4D97-AF65-F5344CB8AC3E}">
        <p14:creationId xmlns:p14="http://schemas.microsoft.com/office/powerpoint/2010/main" val="3473492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601C-3453-423F-85D2-3F3CCC39E1E1}"/>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1D880CC1-7EF9-47C5-AFC2-3B4CD44B5466}"/>
              </a:ext>
            </a:extLst>
          </p:cNvPr>
          <p:cNvSpPr>
            <a:spLocks noGrp="1"/>
          </p:cNvSpPr>
          <p:nvPr>
            <p:ph idx="1"/>
          </p:nvPr>
        </p:nvSpPr>
        <p:spPr>
          <a:xfrm>
            <a:off x="0" y="685800"/>
            <a:ext cx="12192000" cy="5486400"/>
          </a:xfrm>
        </p:spPr>
        <p:txBody>
          <a:bodyPr/>
          <a:lstStyle/>
          <a:p>
            <a:r>
              <a:rPr lang="en-US" dirty="0">
                <a:effectLst/>
              </a:rPr>
              <a:t>Stylized case based on real problems faced by a real </a:t>
            </a:r>
            <a:r>
              <a:rPr lang="en-US" i="1" dirty="0">
                <a:solidFill>
                  <a:srgbClr val="FF0000"/>
                </a:solidFill>
                <a:effectLst/>
              </a:rPr>
              <a:t>direct marketing company </a:t>
            </a:r>
            <a:r>
              <a:rPr lang="en-US" dirty="0">
                <a:effectLst/>
              </a:rPr>
              <a:t>that located in Eastern USA.</a:t>
            </a:r>
          </a:p>
          <a:p>
            <a:r>
              <a:rPr lang="en-US" dirty="0">
                <a:effectLst/>
              </a:rPr>
              <a:t>Case set in the 1990's but the analytics used are applicable in many contemporary contexts.</a:t>
            </a:r>
          </a:p>
          <a:p>
            <a:r>
              <a:rPr lang="en-US" i="1" dirty="0">
                <a:solidFill>
                  <a:srgbClr val="FF0000"/>
                </a:solidFill>
                <a:effectLst/>
              </a:rPr>
              <a:t>Data available for analysis are the results of a </a:t>
            </a:r>
            <a:r>
              <a:rPr lang="en-US" sz="3200" i="1" dirty="0">
                <a:solidFill>
                  <a:srgbClr val="002060"/>
                </a:solidFill>
                <a:effectLst>
                  <a:outerShdw blurRad="38100" dist="38100" dir="2700000" algn="tl">
                    <a:srgbClr val="000000">
                      <a:alpha val="43137"/>
                    </a:srgbClr>
                  </a:outerShdw>
                </a:effectLst>
              </a:rPr>
              <a:t>test mailing </a:t>
            </a:r>
            <a:r>
              <a:rPr lang="en-US" i="1" dirty="0">
                <a:solidFill>
                  <a:srgbClr val="FF0000"/>
                </a:solidFill>
                <a:effectLst/>
              </a:rPr>
              <a:t>to a random sample of its customers to promote a new book</a:t>
            </a:r>
            <a:r>
              <a:rPr lang="en-US" dirty="0">
                <a:effectLst/>
              </a:rPr>
              <a:t>, </a:t>
            </a:r>
            <a:r>
              <a:rPr lang="en-US" i="1" dirty="0">
                <a:effectLst/>
              </a:rPr>
              <a:t>The Art History of Florence.</a:t>
            </a:r>
          </a:p>
          <a:p>
            <a:r>
              <a:rPr lang="en-US" dirty="0">
                <a:effectLst/>
              </a:rPr>
              <a:t>The case ask students to answer essentially the following two questions: </a:t>
            </a:r>
          </a:p>
          <a:p>
            <a:pPr marL="1085850" lvl="1" indent="-514350">
              <a:buFont typeface="+mj-lt"/>
              <a:buAutoNum type="arabicPeriod"/>
            </a:pPr>
            <a:r>
              <a:rPr lang="en-US" sz="2800" dirty="0">
                <a:effectLst/>
              </a:rPr>
              <a:t>Develop an individual-targeting plan (i.e., who to mail to) that </a:t>
            </a:r>
            <a:r>
              <a:rPr lang="en-US" sz="3200" i="1" dirty="0">
                <a:solidFill>
                  <a:srgbClr val="C00000"/>
                </a:solidFill>
                <a:effectLst>
                  <a:outerShdw blurRad="38100" dist="38100" dir="2700000" algn="tl">
                    <a:srgbClr val="000000">
                      <a:alpha val="43137"/>
                    </a:srgbClr>
                  </a:outerShdw>
                </a:effectLst>
              </a:rPr>
              <a:t>optimizes</a:t>
            </a:r>
            <a:r>
              <a:rPr lang="en-US" sz="2800" i="1" dirty="0">
                <a:solidFill>
                  <a:srgbClr val="C00000"/>
                </a:solidFill>
                <a:effectLst/>
              </a:rPr>
              <a:t> profits from a mail campaign</a:t>
            </a:r>
            <a:r>
              <a:rPr lang="en-US" sz="2800" dirty="0">
                <a:effectLst/>
              </a:rPr>
              <a:t>, and </a:t>
            </a:r>
          </a:p>
          <a:p>
            <a:pPr marL="1085850" lvl="1" indent="-514350">
              <a:buFont typeface="+mj-lt"/>
              <a:buAutoNum type="arabicPeriod"/>
            </a:pPr>
            <a:r>
              <a:rPr lang="en-US" sz="2800" dirty="0">
                <a:effectLst/>
              </a:rPr>
              <a:t>Recommend the analytical model(s) the company should use in the future.</a:t>
            </a:r>
            <a:endParaRPr lang="en-US" sz="2800" dirty="0"/>
          </a:p>
        </p:txBody>
      </p:sp>
    </p:spTree>
    <p:extLst>
      <p:ext uri="{BB962C8B-B14F-4D97-AF65-F5344CB8AC3E}">
        <p14:creationId xmlns:p14="http://schemas.microsoft.com/office/powerpoint/2010/main" val="34957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4F24F-48C6-49CC-B16A-75C298C60D64}"/>
              </a:ext>
            </a:extLst>
          </p:cNvPr>
          <p:cNvSpPr>
            <a:spLocks noGrp="1"/>
          </p:cNvSpPr>
          <p:nvPr>
            <p:ph type="title"/>
          </p:nvPr>
        </p:nvSpPr>
        <p:spPr/>
        <p:txBody>
          <a:bodyPr/>
          <a:lstStyle/>
          <a:p>
            <a:r>
              <a:rPr lang="en-US" dirty="0"/>
              <a:t>Data Sets</a:t>
            </a:r>
          </a:p>
        </p:txBody>
      </p:sp>
      <p:sp>
        <p:nvSpPr>
          <p:cNvPr id="3" name="Content Placeholder 2">
            <a:extLst>
              <a:ext uri="{FF2B5EF4-FFF2-40B4-BE49-F238E27FC236}">
                <a16:creationId xmlns:a16="http://schemas.microsoft.com/office/drawing/2014/main" id="{A5B9302C-15A3-4397-85AD-C37EEF1034D5}"/>
              </a:ext>
            </a:extLst>
          </p:cNvPr>
          <p:cNvSpPr>
            <a:spLocks noGrp="1"/>
          </p:cNvSpPr>
          <p:nvPr>
            <p:ph idx="1"/>
          </p:nvPr>
        </p:nvSpPr>
        <p:spPr/>
        <p:txBody>
          <a:bodyPr/>
          <a:lstStyle/>
          <a:p>
            <a:pPr marL="0" indent="0">
              <a:buNone/>
            </a:pPr>
            <a:r>
              <a:rPr lang="en-US" dirty="0">
                <a:effectLst/>
              </a:rPr>
              <a:t>The datasets includes the following fields for each customer:</a:t>
            </a:r>
          </a:p>
          <a:p>
            <a:r>
              <a:rPr lang="en-US" dirty="0">
                <a:effectLst/>
              </a:rPr>
              <a:t>Gender</a:t>
            </a:r>
          </a:p>
          <a:p>
            <a:r>
              <a:rPr lang="en-US" dirty="0">
                <a:effectLst/>
              </a:rPr>
              <a:t>Amount purchased</a:t>
            </a:r>
          </a:p>
          <a:p>
            <a:r>
              <a:rPr lang="en-US" dirty="0">
                <a:effectLst/>
              </a:rPr>
              <a:t>Months since first purchase</a:t>
            </a:r>
          </a:p>
          <a:p>
            <a:r>
              <a:rPr lang="en-US" dirty="0">
                <a:effectLst/>
              </a:rPr>
              <a:t>Months since last purchase</a:t>
            </a:r>
          </a:p>
          <a:p>
            <a:r>
              <a:rPr lang="en-US" dirty="0">
                <a:effectLst/>
              </a:rPr>
              <a:t>Frequency of purchase</a:t>
            </a:r>
          </a:p>
          <a:p>
            <a:r>
              <a:rPr lang="en-US" dirty="0">
                <a:effectLst/>
              </a:rPr>
              <a:t>Past purchases of art books</a:t>
            </a:r>
          </a:p>
          <a:p>
            <a:r>
              <a:rPr lang="en-US" dirty="0">
                <a:effectLst/>
              </a:rPr>
              <a:t>Past purchases of children's books</a:t>
            </a:r>
          </a:p>
          <a:p>
            <a:r>
              <a:rPr lang="en-US" dirty="0">
                <a:effectLst/>
              </a:rPr>
              <a:t>Past purchases of cook books</a:t>
            </a:r>
          </a:p>
          <a:p>
            <a:r>
              <a:rPr lang="en-US" dirty="0">
                <a:effectLst/>
              </a:rPr>
              <a:t>Past purchases of DIY books</a:t>
            </a:r>
          </a:p>
          <a:p>
            <a:r>
              <a:rPr lang="en-US" dirty="0">
                <a:effectLst/>
              </a:rPr>
              <a:t>Past purchases of youth books</a:t>
            </a:r>
            <a:endParaRPr lang="en-US" dirty="0"/>
          </a:p>
        </p:txBody>
      </p:sp>
    </p:spTree>
    <p:extLst>
      <p:ext uri="{BB962C8B-B14F-4D97-AF65-F5344CB8AC3E}">
        <p14:creationId xmlns:p14="http://schemas.microsoft.com/office/powerpoint/2010/main" val="451924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B7BB5-F475-40A9-B379-11194D73DDEF}"/>
              </a:ext>
            </a:extLst>
          </p:cNvPr>
          <p:cNvSpPr>
            <a:spLocks noGrp="1"/>
          </p:cNvSpPr>
          <p:nvPr>
            <p:ph type="title"/>
          </p:nvPr>
        </p:nvSpPr>
        <p:spPr/>
        <p:txBody>
          <a:bodyPr/>
          <a:lstStyle/>
          <a:p>
            <a:pPr algn="l"/>
            <a:r>
              <a:rPr lang="en-US" dirty="0"/>
              <a:t>Data Sets in </a:t>
            </a:r>
            <a:r>
              <a:rPr lang="en-US" dirty="0" err="1"/>
              <a:t>Enginius</a:t>
            </a:r>
            <a:endParaRPr lang="en-US" dirty="0"/>
          </a:p>
        </p:txBody>
      </p:sp>
      <p:pic>
        <p:nvPicPr>
          <p:cNvPr id="7" name="Picture 6">
            <a:extLst>
              <a:ext uri="{FF2B5EF4-FFF2-40B4-BE49-F238E27FC236}">
                <a16:creationId xmlns:a16="http://schemas.microsoft.com/office/drawing/2014/main" id="{C0903569-1E3D-4E85-9F6E-BC6931C9CC5C}"/>
              </a:ext>
            </a:extLst>
          </p:cNvPr>
          <p:cNvPicPr>
            <a:picLocks noChangeAspect="1"/>
          </p:cNvPicPr>
          <p:nvPr/>
        </p:nvPicPr>
        <p:blipFill>
          <a:blip r:embed="rId2"/>
          <a:stretch>
            <a:fillRect/>
          </a:stretch>
        </p:blipFill>
        <p:spPr>
          <a:xfrm>
            <a:off x="4227717" y="0"/>
            <a:ext cx="7964283" cy="6858000"/>
          </a:xfrm>
          <a:prstGeom prst="rect">
            <a:avLst/>
          </a:prstGeom>
        </p:spPr>
      </p:pic>
      <p:sp>
        <p:nvSpPr>
          <p:cNvPr id="8" name="Arrow: Right 7">
            <a:extLst>
              <a:ext uri="{FF2B5EF4-FFF2-40B4-BE49-F238E27FC236}">
                <a16:creationId xmlns:a16="http://schemas.microsoft.com/office/drawing/2014/main" id="{94B54E66-CF18-40BD-B6E2-6A0E9C60926A}"/>
              </a:ext>
            </a:extLst>
          </p:cNvPr>
          <p:cNvSpPr/>
          <p:nvPr/>
        </p:nvSpPr>
        <p:spPr bwMode="auto">
          <a:xfrm>
            <a:off x="1340743" y="2426897"/>
            <a:ext cx="2886974" cy="954657"/>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70C0"/>
                </a:solidFill>
                <a:effectLst/>
                <a:latin typeface="Arial" pitchFamily="34" charset="0"/>
              </a:rPr>
              <a:t>Training Data Set</a:t>
            </a:r>
          </a:p>
        </p:txBody>
      </p:sp>
      <p:sp>
        <p:nvSpPr>
          <p:cNvPr id="9" name="Arrow: Right 8">
            <a:extLst>
              <a:ext uri="{FF2B5EF4-FFF2-40B4-BE49-F238E27FC236}">
                <a16:creationId xmlns:a16="http://schemas.microsoft.com/office/drawing/2014/main" id="{43CA5DC4-2EE7-459E-B820-C7782D6B8F30}"/>
              </a:ext>
            </a:extLst>
          </p:cNvPr>
          <p:cNvSpPr/>
          <p:nvPr/>
        </p:nvSpPr>
        <p:spPr bwMode="auto">
          <a:xfrm>
            <a:off x="1340743" y="4465607"/>
            <a:ext cx="2886974" cy="954657"/>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70C0"/>
                </a:solidFill>
                <a:effectLst/>
                <a:latin typeface="Arial" pitchFamily="34" charset="0"/>
              </a:rPr>
              <a:t>Validation Data Set</a:t>
            </a:r>
          </a:p>
        </p:txBody>
      </p:sp>
      <p:sp>
        <p:nvSpPr>
          <p:cNvPr id="10" name="TextBox 9">
            <a:extLst>
              <a:ext uri="{FF2B5EF4-FFF2-40B4-BE49-F238E27FC236}">
                <a16:creationId xmlns:a16="http://schemas.microsoft.com/office/drawing/2014/main" id="{B4A0BCA3-0B0F-4CB5-A883-EC043E244868}"/>
              </a:ext>
            </a:extLst>
          </p:cNvPr>
          <p:cNvSpPr txBox="1"/>
          <p:nvPr/>
        </p:nvSpPr>
        <p:spPr>
          <a:xfrm>
            <a:off x="552091" y="2102786"/>
            <a:ext cx="2489784" cy="461665"/>
          </a:xfrm>
          <a:prstGeom prst="rect">
            <a:avLst/>
          </a:prstGeom>
          <a:noFill/>
        </p:spPr>
        <p:txBody>
          <a:bodyPr wrap="none" rtlCol="0">
            <a:spAutoFit/>
          </a:bodyPr>
          <a:lstStyle/>
          <a:p>
            <a:r>
              <a:rPr lang="en-US" sz="2400" b="1" dirty="0"/>
              <a:t>Build the model</a:t>
            </a:r>
          </a:p>
        </p:txBody>
      </p:sp>
      <p:sp>
        <p:nvSpPr>
          <p:cNvPr id="11" name="TextBox 10">
            <a:extLst>
              <a:ext uri="{FF2B5EF4-FFF2-40B4-BE49-F238E27FC236}">
                <a16:creationId xmlns:a16="http://schemas.microsoft.com/office/drawing/2014/main" id="{54B94532-7CFD-487F-8D4C-BCC85BB22D8A}"/>
              </a:ext>
            </a:extLst>
          </p:cNvPr>
          <p:cNvSpPr txBox="1"/>
          <p:nvPr/>
        </p:nvSpPr>
        <p:spPr>
          <a:xfrm>
            <a:off x="552091" y="4138497"/>
            <a:ext cx="2332305" cy="461665"/>
          </a:xfrm>
          <a:prstGeom prst="rect">
            <a:avLst/>
          </a:prstGeom>
          <a:noFill/>
        </p:spPr>
        <p:txBody>
          <a:bodyPr wrap="none" rtlCol="0">
            <a:spAutoFit/>
          </a:bodyPr>
          <a:lstStyle>
            <a:defPPr>
              <a:defRPr lang="en-US"/>
            </a:defPPr>
            <a:lvl1pPr>
              <a:defRPr sz="2400" b="1"/>
            </a:lvl1pPr>
          </a:lstStyle>
          <a:p>
            <a:r>
              <a:rPr lang="en-US" dirty="0"/>
              <a:t>Test the model</a:t>
            </a:r>
          </a:p>
        </p:txBody>
      </p:sp>
    </p:spTree>
    <p:extLst>
      <p:ext uri="{BB962C8B-B14F-4D97-AF65-F5344CB8AC3E}">
        <p14:creationId xmlns:p14="http://schemas.microsoft.com/office/powerpoint/2010/main" val="3305121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AF868-3B61-4C71-B806-AC8E37D3068B}"/>
              </a:ext>
            </a:extLst>
          </p:cNvPr>
          <p:cNvSpPr>
            <a:spLocks noGrp="1"/>
          </p:cNvSpPr>
          <p:nvPr>
            <p:ph type="title"/>
          </p:nvPr>
        </p:nvSpPr>
        <p:spPr/>
        <p:txBody>
          <a:bodyPr/>
          <a:lstStyle/>
          <a:p>
            <a:pPr algn="l"/>
            <a:r>
              <a:rPr lang="en-US" sz="2400" dirty="0"/>
              <a:t>Download the datasets as Excel files</a:t>
            </a:r>
          </a:p>
        </p:txBody>
      </p:sp>
      <p:sp>
        <p:nvSpPr>
          <p:cNvPr id="3" name="Content Placeholder 2">
            <a:extLst>
              <a:ext uri="{FF2B5EF4-FFF2-40B4-BE49-F238E27FC236}">
                <a16:creationId xmlns:a16="http://schemas.microsoft.com/office/drawing/2014/main" id="{DEBD6F8F-0FD9-4233-9B4F-6CB1BFED5566}"/>
              </a:ext>
            </a:extLst>
          </p:cNvPr>
          <p:cNvSpPr>
            <a:spLocks noGrp="1"/>
          </p:cNvSpPr>
          <p:nvPr>
            <p:ph idx="1"/>
          </p:nvPr>
        </p:nvSpPr>
        <p:spPr>
          <a:xfrm>
            <a:off x="304800" y="685800"/>
            <a:ext cx="5791200" cy="5486400"/>
          </a:xfrm>
        </p:spPr>
        <p:txBody>
          <a:bodyPr/>
          <a:lstStyle/>
          <a:p>
            <a:pPr marL="0" indent="0">
              <a:buNone/>
            </a:pPr>
            <a:r>
              <a:rPr lang="en-US" dirty="0"/>
              <a:t>You may download the two datasets by clicking SAVE icon. </a:t>
            </a:r>
          </a:p>
          <a:p>
            <a:pPr marL="0" indent="0">
              <a:buNone/>
            </a:pPr>
            <a:endParaRPr lang="en-US" dirty="0"/>
          </a:p>
          <a:p>
            <a:pPr marL="0" indent="0">
              <a:buNone/>
            </a:pPr>
            <a:r>
              <a:rPr lang="en-US" dirty="0"/>
              <a:t>The download contains both Training dataset (1600 data points) and Holdout Sample dataset (2300 data points) in the same worksheet.  You need to scroll down to see the second dataset.  </a:t>
            </a:r>
          </a:p>
          <a:p>
            <a:pPr marL="0" indent="0">
              <a:buNone/>
            </a:pPr>
            <a:endParaRPr lang="en-US" dirty="0"/>
          </a:p>
          <a:p>
            <a:pPr marL="0" indent="0">
              <a:buNone/>
            </a:pPr>
            <a:r>
              <a:rPr lang="en-US" dirty="0"/>
              <a:t> </a:t>
            </a:r>
          </a:p>
        </p:txBody>
      </p:sp>
      <p:pic>
        <p:nvPicPr>
          <p:cNvPr id="5" name="Picture 4">
            <a:extLst>
              <a:ext uri="{FF2B5EF4-FFF2-40B4-BE49-F238E27FC236}">
                <a16:creationId xmlns:a16="http://schemas.microsoft.com/office/drawing/2014/main" id="{EF235253-E0D5-4985-BECE-0F49193A1E76}"/>
              </a:ext>
            </a:extLst>
          </p:cNvPr>
          <p:cNvPicPr>
            <a:picLocks noChangeAspect="1"/>
          </p:cNvPicPr>
          <p:nvPr/>
        </p:nvPicPr>
        <p:blipFill>
          <a:blip r:embed="rId2"/>
          <a:stretch>
            <a:fillRect/>
          </a:stretch>
        </p:blipFill>
        <p:spPr>
          <a:xfrm>
            <a:off x="6266623" y="-87553"/>
            <a:ext cx="5925377" cy="6706536"/>
          </a:xfrm>
          <a:prstGeom prst="rect">
            <a:avLst/>
          </a:prstGeom>
        </p:spPr>
      </p:pic>
    </p:spTree>
    <p:extLst>
      <p:ext uri="{BB962C8B-B14F-4D97-AF65-F5344CB8AC3E}">
        <p14:creationId xmlns:p14="http://schemas.microsoft.com/office/powerpoint/2010/main" val="3377687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BCDE-A7F4-4027-AC46-5FEA7AFD1BF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C92053-E287-41EA-9037-3EC7DE9A2D0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BA9C936-0E86-45F7-8BAD-67DBBAAD5BCB}"/>
              </a:ext>
            </a:extLst>
          </p:cNvPr>
          <p:cNvPicPr>
            <a:picLocks noChangeAspect="1"/>
          </p:cNvPicPr>
          <p:nvPr/>
        </p:nvPicPr>
        <p:blipFill>
          <a:blip r:embed="rId2"/>
          <a:stretch>
            <a:fillRect/>
          </a:stretch>
        </p:blipFill>
        <p:spPr>
          <a:xfrm>
            <a:off x="0" y="4478866"/>
            <a:ext cx="12192000" cy="2379134"/>
          </a:xfrm>
          <a:prstGeom prst="rect">
            <a:avLst/>
          </a:prstGeom>
        </p:spPr>
      </p:pic>
      <p:pic>
        <p:nvPicPr>
          <p:cNvPr id="7" name="Picture 6">
            <a:extLst>
              <a:ext uri="{FF2B5EF4-FFF2-40B4-BE49-F238E27FC236}">
                <a16:creationId xmlns:a16="http://schemas.microsoft.com/office/drawing/2014/main" id="{A4763752-AA0C-412D-890C-13588BC33ED6}"/>
              </a:ext>
            </a:extLst>
          </p:cNvPr>
          <p:cNvPicPr>
            <a:picLocks noChangeAspect="1"/>
          </p:cNvPicPr>
          <p:nvPr/>
        </p:nvPicPr>
        <p:blipFill>
          <a:blip r:embed="rId3"/>
          <a:stretch>
            <a:fillRect/>
          </a:stretch>
        </p:blipFill>
        <p:spPr>
          <a:xfrm>
            <a:off x="0" y="124751"/>
            <a:ext cx="12192000" cy="3800986"/>
          </a:xfrm>
          <a:prstGeom prst="rect">
            <a:avLst/>
          </a:prstGeom>
        </p:spPr>
      </p:pic>
      <p:sp>
        <p:nvSpPr>
          <p:cNvPr id="8" name="Lightning Bolt 7">
            <a:extLst>
              <a:ext uri="{FF2B5EF4-FFF2-40B4-BE49-F238E27FC236}">
                <a16:creationId xmlns:a16="http://schemas.microsoft.com/office/drawing/2014/main" id="{D280E5F2-F4AB-4C3E-9353-EC8BBFA088A6}"/>
              </a:ext>
            </a:extLst>
          </p:cNvPr>
          <p:cNvSpPr/>
          <p:nvPr/>
        </p:nvSpPr>
        <p:spPr bwMode="auto">
          <a:xfrm rot="1363216">
            <a:off x="2929405" y="4092576"/>
            <a:ext cx="1473168" cy="772581"/>
          </a:xfrm>
          <a:prstGeom prst="lightningBolt">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9" name="TextBox 8">
            <a:extLst>
              <a:ext uri="{FF2B5EF4-FFF2-40B4-BE49-F238E27FC236}">
                <a16:creationId xmlns:a16="http://schemas.microsoft.com/office/drawing/2014/main" id="{7DD7AAE4-BD99-4593-A435-DDF0C17F8236}"/>
              </a:ext>
            </a:extLst>
          </p:cNvPr>
          <p:cNvSpPr txBox="1"/>
          <p:nvPr/>
        </p:nvSpPr>
        <p:spPr>
          <a:xfrm>
            <a:off x="5654806" y="1706348"/>
            <a:ext cx="4024884" cy="523220"/>
          </a:xfrm>
          <a:prstGeom prst="rect">
            <a:avLst/>
          </a:prstGeom>
          <a:noFill/>
        </p:spPr>
        <p:txBody>
          <a:bodyPr wrap="none" rtlCol="0">
            <a:spAutoFit/>
          </a:bodyPr>
          <a:lstStyle/>
          <a:p>
            <a:r>
              <a:rPr lang="en-US" sz="2800" b="1" dirty="0">
                <a:solidFill>
                  <a:srgbClr val="FF0000"/>
                </a:solidFill>
              </a:rPr>
              <a:t>Training Dataset(1600)</a:t>
            </a:r>
          </a:p>
        </p:txBody>
      </p:sp>
      <p:sp>
        <p:nvSpPr>
          <p:cNvPr id="10" name="TextBox 9">
            <a:extLst>
              <a:ext uri="{FF2B5EF4-FFF2-40B4-BE49-F238E27FC236}">
                <a16:creationId xmlns:a16="http://schemas.microsoft.com/office/drawing/2014/main" id="{1BB2B966-B853-433A-833F-B633B5FCAE5A}"/>
              </a:ext>
            </a:extLst>
          </p:cNvPr>
          <p:cNvSpPr txBox="1"/>
          <p:nvPr/>
        </p:nvSpPr>
        <p:spPr>
          <a:xfrm>
            <a:off x="7027178" y="5053575"/>
            <a:ext cx="3880165" cy="523220"/>
          </a:xfrm>
          <a:prstGeom prst="rect">
            <a:avLst/>
          </a:prstGeom>
          <a:noFill/>
        </p:spPr>
        <p:txBody>
          <a:bodyPr wrap="none" rtlCol="0">
            <a:spAutoFit/>
          </a:bodyPr>
          <a:lstStyle/>
          <a:p>
            <a:r>
              <a:rPr lang="en-US" sz="2800" b="1" dirty="0">
                <a:solidFill>
                  <a:srgbClr val="FF0000"/>
                </a:solidFill>
              </a:rPr>
              <a:t>Testing Dataset(2300)</a:t>
            </a:r>
          </a:p>
        </p:txBody>
      </p:sp>
    </p:spTree>
    <p:extLst>
      <p:ext uri="{BB962C8B-B14F-4D97-AF65-F5344CB8AC3E}">
        <p14:creationId xmlns:p14="http://schemas.microsoft.com/office/powerpoint/2010/main" val="2030192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E8AF3-C41F-48DF-9F5A-CAA307F319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06423AD-B678-4F49-978B-C994A24806F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3655488-9803-4501-9231-423CC7D1A5BD}"/>
              </a:ext>
            </a:extLst>
          </p:cNvPr>
          <p:cNvPicPr>
            <a:picLocks noChangeAspect="1"/>
          </p:cNvPicPr>
          <p:nvPr/>
        </p:nvPicPr>
        <p:blipFill>
          <a:blip r:embed="rId2"/>
          <a:stretch>
            <a:fillRect/>
          </a:stretch>
        </p:blipFill>
        <p:spPr>
          <a:xfrm>
            <a:off x="0" y="0"/>
            <a:ext cx="10680192" cy="6858000"/>
          </a:xfrm>
          <a:prstGeom prst="rect">
            <a:avLst/>
          </a:prstGeom>
        </p:spPr>
      </p:pic>
    </p:spTree>
    <p:extLst>
      <p:ext uri="{BB962C8B-B14F-4D97-AF65-F5344CB8AC3E}">
        <p14:creationId xmlns:p14="http://schemas.microsoft.com/office/powerpoint/2010/main" val="3347807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23203"/>
            <a:ext cx="11988800" cy="486993"/>
          </a:xfrm>
          <a:prstGeom prst="rect">
            <a:avLst/>
          </a:prstGeom>
        </p:spPr>
        <p:txBody>
          <a:bodyPr vert="horz" wrap="square" lIns="0" tIns="67945" rIns="0" bIns="0" numCol="1" rtlCol="0" anchor="ctr" anchorCtr="0" compatLnSpc="1">
            <a:prstTxWarp prst="textNoShape">
              <a:avLst/>
            </a:prstTxWarp>
            <a:spAutoFit/>
          </a:bodyPr>
          <a:lstStyle/>
          <a:p>
            <a:pPr marR="5080">
              <a:lnSpc>
                <a:spcPts val="3460"/>
              </a:lnSpc>
              <a:spcBef>
                <a:spcPts val="535"/>
              </a:spcBef>
            </a:pPr>
            <a:r>
              <a:rPr lang="en-US" sz="2800" spc="15" dirty="0"/>
              <a:t>Predictive </a:t>
            </a:r>
            <a:r>
              <a:rPr sz="2800" spc="15" dirty="0"/>
              <a:t>Models </a:t>
            </a:r>
            <a:r>
              <a:rPr sz="2800" spc="45" dirty="0"/>
              <a:t>for </a:t>
            </a:r>
            <a:r>
              <a:rPr sz="2800" spc="60" dirty="0"/>
              <a:t>Targeting </a:t>
            </a:r>
            <a:r>
              <a:rPr sz="2800" spc="-875" dirty="0"/>
              <a:t> </a:t>
            </a:r>
            <a:r>
              <a:rPr sz="2800" spc="20" dirty="0"/>
              <a:t>Individual</a:t>
            </a:r>
            <a:r>
              <a:rPr sz="2800" spc="-180" dirty="0"/>
              <a:t> </a:t>
            </a:r>
            <a:r>
              <a:rPr sz="2800" spc="30" dirty="0"/>
              <a:t>Customers</a:t>
            </a:r>
            <a:endParaRPr sz="2800" dirty="0"/>
          </a:p>
        </p:txBody>
      </p:sp>
      <p:graphicFrame>
        <p:nvGraphicFramePr>
          <p:cNvPr id="14" name="Table 14">
            <a:extLst>
              <a:ext uri="{FF2B5EF4-FFF2-40B4-BE49-F238E27FC236}">
                <a16:creationId xmlns:a16="http://schemas.microsoft.com/office/drawing/2014/main" id="{AB8AF78A-6C68-4A8B-9705-DDEFE227DCE6}"/>
              </a:ext>
            </a:extLst>
          </p:cNvPr>
          <p:cNvGraphicFramePr>
            <a:graphicFrameLocks noGrp="1"/>
          </p:cNvGraphicFramePr>
          <p:nvPr>
            <p:extLst>
              <p:ext uri="{D42A27DB-BD31-4B8C-83A1-F6EECF244321}">
                <p14:modId xmlns:p14="http://schemas.microsoft.com/office/powerpoint/2010/main" val="1875419757"/>
              </p:ext>
            </p:extLst>
          </p:nvPr>
        </p:nvGraphicFramePr>
        <p:xfrm>
          <a:off x="65314" y="769277"/>
          <a:ext cx="12126686" cy="6065520"/>
        </p:xfrm>
        <a:graphic>
          <a:graphicData uri="http://schemas.openxmlformats.org/drawingml/2006/table">
            <a:tbl>
              <a:tblPr firstRow="1" bandRow="1">
                <a:tableStyleId>{5C22544A-7EE6-4342-B048-85BDC9FD1C3A}</a:tableStyleId>
              </a:tblPr>
              <a:tblGrid>
                <a:gridCol w="1186543">
                  <a:extLst>
                    <a:ext uri="{9D8B030D-6E8A-4147-A177-3AD203B41FA5}">
                      <a16:colId xmlns:a16="http://schemas.microsoft.com/office/drawing/2014/main" val="3242157881"/>
                    </a:ext>
                  </a:extLst>
                </a:gridCol>
                <a:gridCol w="10940143">
                  <a:extLst>
                    <a:ext uri="{9D8B030D-6E8A-4147-A177-3AD203B41FA5}">
                      <a16:colId xmlns:a16="http://schemas.microsoft.com/office/drawing/2014/main" val="350099195"/>
                    </a:ext>
                  </a:extLst>
                </a:gridCol>
              </a:tblGrid>
              <a:tr h="342477">
                <a:tc>
                  <a:txBody>
                    <a:bodyPr/>
                    <a:lstStyle/>
                    <a:p>
                      <a:pPr algn="ctr"/>
                      <a:r>
                        <a:rPr lang="en-US" sz="2800" dirty="0"/>
                        <a:t>Steps</a:t>
                      </a:r>
                    </a:p>
                  </a:txBody>
                  <a:tcPr/>
                </a:tc>
                <a:tc>
                  <a:txBody>
                    <a:bodyPr/>
                    <a:lstStyle/>
                    <a:p>
                      <a:r>
                        <a:rPr lang="en-US" sz="2800" dirty="0"/>
                        <a:t>Tasks</a:t>
                      </a:r>
                    </a:p>
                  </a:txBody>
                  <a:tcPr/>
                </a:tc>
                <a:extLst>
                  <a:ext uri="{0D108BD9-81ED-4DB2-BD59-A6C34878D82A}">
                    <a16:rowId xmlns:a16="http://schemas.microsoft.com/office/drawing/2014/main" val="2790034439"/>
                  </a:ext>
                </a:extLst>
              </a:tr>
              <a:tr h="1185498">
                <a:tc>
                  <a:txBody>
                    <a:bodyPr/>
                    <a:lstStyle/>
                    <a:p>
                      <a:pPr algn="ctr"/>
                      <a:r>
                        <a:rPr lang="en-US" sz="4000" dirty="0">
                          <a:highlight>
                            <a:srgbClr val="FFFF00"/>
                          </a:highlight>
                        </a:rPr>
                        <a:t>1</a:t>
                      </a:r>
                    </a:p>
                  </a:txBody>
                  <a:tcPr anchor="ct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2400" b="1" spc="-5" dirty="0">
                          <a:solidFill>
                            <a:srgbClr val="053CE8"/>
                          </a:solidFill>
                          <a:latin typeface="+mn-lt"/>
                          <a:cs typeface="Arial"/>
                        </a:rPr>
                        <a:t>Create database of customer responses (choices) based either on </a:t>
                      </a:r>
                      <a:r>
                        <a:rPr lang="en-US" sz="2400" b="1" dirty="0">
                          <a:solidFill>
                            <a:srgbClr val="053CE8"/>
                          </a:solidFill>
                          <a:latin typeface="+mn-lt"/>
                          <a:cs typeface="Arial"/>
                        </a:rPr>
                        <a:t> </a:t>
                      </a:r>
                      <a:r>
                        <a:rPr lang="en-US" sz="2400" b="1" spc="-5" dirty="0">
                          <a:solidFill>
                            <a:srgbClr val="C00000"/>
                          </a:solidFill>
                          <a:latin typeface="+mn-lt"/>
                          <a:cs typeface="Arial"/>
                        </a:rPr>
                        <a:t>test mailing to a sample of prospects/customers</a:t>
                      </a:r>
                      <a:r>
                        <a:rPr lang="en-US" sz="2400" b="1" spc="-5" dirty="0">
                          <a:solidFill>
                            <a:srgbClr val="053CE8"/>
                          </a:solidFill>
                          <a:latin typeface="+mn-lt"/>
                          <a:cs typeface="Arial"/>
                        </a:rPr>
                        <a:t>, or historical data </a:t>
                      </a:r>
                      <a:r>
                        <a:rPr lang="en-US" sz="2400" b="1" spc="-430" dirty="0">
                          <a:solidFill>
                            <a:srgbClr val="053CE8"/>
                          </a:solidFill>
                          <a:latin typeface="+mn-lt"/>
                          <a:cs typeface="Arial"/>
                        </a:rPr>
                        <a:t> </a:t>
                      </a:r>
                      <a:r>
                        <a:rPr lang="en-US" sz="2400" b="1" spc="-5" dirty="0">
                          <a:solidFill>
                            <a:srgbClr val="053CE8"/>
                          </a:solidFill>
                          <a:latin typeface="+mn-lt"/>
                          <a:cs typeface="Arial"/>
                        </a:rPr>
                        <a:t>of</a:t>
                      </a:r>
                      <a:r>
                        <a:rPr lang="en-US" sz="2400" b="1" spc="15" dirty="0">
                          <a:solidFill>
                            <a:srgbClr val="053CE8"/>
                          </a:solidFill>
                          <a:latin typeface="+mn-lt"/>
                          <a:cs typeface="Arial"/>
                        </a:rPr>
                        <a:t> </a:t>
                      </a:r>
                      <a:r>
                        <a:rPr lang="en-US" sz="2400" b="1" spc="-5" dirty="0">
                          <a:solidFill>
                            <a:srgbClr val="053CE8"/>
                          </a:solidFill>
                          <a:latin typeface="+mn-lt"/>
                          <a:cs typeface="Arial"/>
                        </a:rPr>
                        <a:t>past</a:t>
                      </a:r>
                      <a:r>
                        <a:rPr lang="en-US" sz="2400" b="1" spc="10" dirty="0">
                          <a:solidFill>
                            <a:srgbClr val="053CE8"/>
                          </a:solidFill>
                          <a:latin typeface="+mn-lt"/>
                          <a:cs typeface="Arial"/>
                        </a:rPr>
                        <a:t> </a:t>
                      </a:r>
                      <a:r>
                        <a:rPr lang="en-US" sz="2400" b="1" spc="-5" dirty="0">
                          <a:solidFill>
                            <a:srgbClr val="053CE8"/>
                          </a:solidFill>
                          <a:latin typeface="+mn-lt"/>
                          <a:cs typeface="Arial"/>
                        </a:rPr>
                        <a:t>customer</a:t>
                      </a:r>
                      <a:r>
                        <a:rPr lang="en-US" sz="2400" b="1" spc="40" dirty="0">
                          <a:solidFill>
                            <a:srgbClr val="053CE8"/>
                          </a:solidFill>
                          <a:latin typeface="+mn-lt"/>
                          <a:cs typeface="Arial"/>
                        </a:rPr>
                        <a:t> </a:t>
                      </a:r>
                      <a:r>
                        <a:rPr lang="en-US" sz="2400" b="1" spc="-5" dirty="0">
                          <a:solidFill>
                            <a:srgbClr val="053CE8"/>
                          </a:solidFill>
                          <a:latin typeface="+mn-lt"/>
                          <a:cs typeface="Arial"/>
                        </a:rPr>
                        <a:t>purchases. </a:t>
                      </a:r>
                      <a:r>
                        <a:rPr lang="en-US" sz="2400" b="1" spc="-5" dirty="0">
                          <a:solidFill>
                            <a:srgbClr val="053CE8"/>
                          </a:solidFill>
                          <a:latin typeface="+mn-lt"/>
                          <a:cs typeface="Arial"/>
                          <a:sym typeface="Wingdings" panose="05000000000000000000" pitchFamily="2" charset="2"/>
                        </a:rPr>
                        <a:t> Build the model?? </a:t>
                      </a:r>
                      <a:endParaRPr lang="en-US" sz="2400" dirty="0">
                        <a:latin typeface="+mn-lt"/>
                        <a:cs typeface="Arial"/>
                      </a:endParaRPr>
                    </a:p>
                  </a:txBody>
                  <a:tcPr marL="137160" marR="137160" marT="137160" marB="137160"/>
                </a:tc>
                <a:extLst>
                  <a:ext uri="{0D108BD9-81ED-4DB2-BD59-A6C34878D82A}">
                    <a16:rowId xmlns:a16="http://schemas.microsoft.com/office/drawing/2014/main" val="2011486210"/>
                  </a:ext>
                </a:extLst>
              </a:tr>
              <a:tr h="869365">
                <a:tc>
                  <a:txBody>
                    <a:bodyPr/>
                    <a:lstStyle/>
                    <a:p>
                      <a:pPr algn="ctr"/>
                      <a:r>
                        <a:rPr lang="en-US" sz="4000" dirty="0">
                          <a:highlight>
                            <a:srgbClr val="FFFF00"/>
                          </a:highlight>
                        </a:rPr>
                        <a:t>2</a:t>
                      </a:r>
                    </a:p>
                  </a:txBody>
                  <a:tcPr anchor="ct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2400" b="1" spc="-5" dirty="0">
                          <a:solidFill>
                            <a:srgbClr val="053CE8"/>
                          </a:solidFill>
                          <a:latin typeface="+mn-lt"/>
                          <a:cs typeface="Arial"/>
                        </a:rPr>
                        <a:t>Use</a:t>
                      </a:r>
                      <a:r>
                        <a:rPr lang="en-US" sz="2400" b="1" dirty="0">
                          <a:solidFill>
                            <a:srgbClr val="053CE8"/>
                          </a:solidFill>
                          <a:latin typeface="+mn-lt"/>
                          <a:cs typeface="Arial"/>
                        </a:rPr>
                        <a:t> </a:t>
                      </a:r>
                      <a:r>
                        <a:rPr lang="en-US" sz="2400" b="1" spc="-5" dirty="0">
                          <a:solidFill>
                            <a:srgbClr val="053CE8"/>
                          </a:solidFill>
                          <a:latin typeface="+mn-lt"/>
                          <a:cs typeface="Arial"/>
                        </a:rPr>
                        <a:t>models</a:t>
                      </a:r>
                      <a:r>
                        <a:rPr lang="en-US" sz="2400" b="1" spc="30" dirty="0">
                          <a:solidFill>
                            <a:srgbClr val="053CE8"/>
                          </a:solidFill>
                          <a:latin typeface="+mn-lt"/>
                          <a:cs typeface="Arial"/>
                        </a:rPr>
                        <a:t> </a:t>
                      </a:r>
                      <a:r>
                        <a:rPr lang="en-US" sz="2400" b="1" spc="-5" dirty="0">
                          <a:solidFill>
                            <a:srgbClr val="053CE8"/>
                          </a:solidFill>
                          <a:latin typeface="+mn-lt"/>
                          <a:cs typeface="Arial"/>
                        </a:rPr>
                        <a:t>such</a:t>
                      </a:r>
                      <a:r>
                        <a:rPr lang="en-US" sz="2400" b="1" spc="10" dirty="0">
                          <a:solidFill>
                            <a:srgbClr val="053CE8"/>
                          </a:solidFill>
                          <a:latin typeface="+mn-lt"/>
                          <a:cs typeface="Arial"/>
                        </a:rPr>
                        <a:t> </a:t>
                      </a:r>
                      <a:r>
                        <a:rPr lang="en-US" sz="2400" b="1" spc="-5" dirty="0">
                          <a:solidFill>
                            <a:srgbClr val="053CE8"/>
                          </a:solidFill>
                          <a:latin typeface="+mn-lt"/>
                          <a:cs typeface="Arial"/>
                        </a:rPr>
                        <a:t>as</a:t>
                      </a:r>
                      <a:r>
                        <a:rPr lang="en-US" sz="2400" b="1" spc="20" dirty="0">
                          <a:solidFill>
                            <a:srgbClr val="053CE8"/>
                          </a:solidFill>
                          <a:latin typeface="+mn-lt"/>
                          <a:cs typeface="Arial"/>
                        </a:rPr>
                        <a:t> </a:t>
                      </a:r>
                      <a:r>
                        <a:rPr lang="en-US" sz="2400" b="1" spc="-5" dirty="0">
                          <a:solidFill>
                            <a:srgbClr val="C00000"/>
                          </a:solidFill>
                          <a:latin typeface="+mn-lt"/>
                          <a:cs typeface="Arial"/>
                        </a:rPr>
                        <a:t>Regression,</a:t>
                      </a:r>
                      <a:r>
                        <a:rPr lang="en-US" sz="2400" b="1" spc="20" dirty="0">
                          <a:solidFill>
                            <a:srgbClr val="C00000"/>
                          </a:solidFill>
                          <a:latin typeface="+mn-lt"/>
                          <a:cs typeface="Arial"/>
                        </a:rPr>
                        <a:t> </a:t>
                      </a:r>
                      <a:r>
                        <a:rPr lang="en-US" sz="2400" b="1" spc="-5" dirty="0">
                          <a:solidFill>
                            <a:srgbClr val="C00000"/>
                          </a:solidFill>
                          <a:latin typeface="+mn-lt"/>
                          <a:cs typeface="Arial"/>
                        </a:rPr>
                        <a:t>RFM,</a:t>
                      </a:r>
                      <a:r>
                        <a:rPr lang="en-US" sz="2400" b="1" spc="30" dirty="0">
                          <a:solidFill>
                            <a:srgbClr val="C00000"/>
                          </a:solidFill>
                          <a:latin typeface="+mn-lt"/>
                          <a:cs typeface="Arial"/>
                        </a:rPr>
                        <a:t> </a:t>
                      </a:r>
                      <a:r>
                        <a:rPr lang="en-US" sz="2400" b="1" spc="-5" dirty="0">
                          <a:solidFill>
                            <a:srgbClr val="C00000"/>
                          </a:solidFill>
                          <a:latin typeface="+mn-lt"/>
                          <a:cs typeface="Arial"/>
                        </a:rPr>
                        <a:t>and</a:t>
                      </a:r>
                      <a:r>
                        <a:rPr lang="en-US" sz="2400" b="1" spc="10" dirty="0">
                          <a:solidFill>
                            <a:srgbClr val="C00000"/>
                          </a:solidFill>
                          <a:latin typeface="+mn-lt"/>
                          <a:cs typeface="Arial"/>
                        </a:rPr>
                        <a:t> </a:t>
                      </a:r>
                      <a:r>
                        <a:rPr lang="en-US" sz="2400" b="1" spc="-5" dirty="0">
                          <a:solidFill>
                            <a:srgbClr val="C00000"/>
                          </a:solidFill>
                          <a:latin typeface="+mn-lt"/>
                          <a:cs typeface="Arial"/>
                        </a:rPr>
                        <a:t>Logit</a:t>
                      </a:r>
                      <a:r>
                        <a:rPr lang="en-US" sz="2400" b="1" spc="25" dirty="0">
                          <a:solidFill>
                            <a:srgbClr val="C00000"/>
                          </a:solidFill>
                          <a:latin typeface="+mn-lt"/>
                          <a:cs typeface="Arial"/>
                        </a:rPr>
                        <a:t> </a:t>
                      </a:r>
                      <a:r>
                        <a:rPr lang="en-US" sz="2400" b="1" spc="-5" dirty="0">
                          <a:solidFill>
                            <a:srgbClr val="053CE8"/>
                          </a:solidFill>
                          <a:latin typeface="+mn-lt"/>
                          <a:cs typeface="Arial"/>
                        </a:rPr>
                        <a:t>to</a:t>
                      </a:r>
                      <a:r>
                        <a:rPr lang="en-US" sz="2400" b="1" spc="20" dirty="0">
                          <a:solidFill>
                            <a:srgbClr val="053CE8"/>
                          </a:solidFill>
                          <a:latin typeface="+mn-lt"/>
                          <a:cs typeface="Arial"/>
                        </a:rPr>
                        <a:t> </a:t>
                      </a:r>
                      <a:r>
                        <a:rPr lang="en-US" sz="2400" b="1" spc="-5" dirty="0">
                          <a:solidFill>
                            <a:srgbClr val="053CE8"/>
                          </a:solidFill>
                          <a:latin typeface="+mn-lt"/>
                          <a:cs typeface="Arial"/>
                        </a:rPr>
                        <a:t>assess</a:t>
                      </a:r>
                      <a:r>
                        <a:rPr lang="en-US" sz="2400" b="1" spc="5" dirty="0">
                          <a:solidFill>
                            <a:srgbClr val="053CE8"/>
                          </a:solidFill>
                          <a:latin typeface="+mn-lt"/>
                          <a:cs typeface="Arial"/>
                        </a:rPr>
                        <a:t> </a:t>
                      </a:r>
                      <a:r>
                        <a:rPr lang="en-US" sz="2400" b="1" spc="-5" dirty="0">
                          <a:solidFill>
                            <a:srgbClr val="053CE8"/>
                          </a:solidFill>
                          <a:latin typeface="+mn-lt"/>
                          <a:cs typeface="Arial"/>
                        </a:rPr>
                        <a:t>the </a:t>
                      </a:r>
                      <a:r>
                        <a:rPr lang="en-US" sz="2400" b="1" dirty="0">
                          <a:solidFill>
                            <a:srgbClr val="053CE8"/>
                          </a:solidFill>
                          <a:latin typeface="+mn-lt"/>
                          <a:cs typeface="Arial"/>
                        </a:rPr>
                        <a:t> </a:t>
                      </a:r>
                      <a:r>
                        <a:rPr lang="en-US" sz="2400" b="1" spc="-5" dirty="0">
                          <a:solidFill>
                            <a:srgbClr val="053CE8"/>
                          </a:solidFill>
                          <a:latin typeface="+mn-lt"/>
                          <a:cs typeface="Arial"/>
                        </a:rPr>
                        <a:t>impact</a:t>
                      </a:r>
                      <a:r>
                        <a:rPr lang="en-US" sz="2400" b="1" spc="45" dirty="0">
                          <a:solidFill>
                            <a:srgbClr val="053CE8"/>
                          </a:solidFill>
                          <a:latin typeface="+mn-lt"/>
                          <a:cs typeface="Arial"/>
                        </a:rPr>
                        <a:t> </a:t>
                      </a:r>
                      <a:r>
                        <a:rPr lang="en-US" sz="2400" b="1" spc="-5" dirty="0">
                          <a:solidFill>
                            <a:srgbClr val="053CE8"/>
                          </a:solidFill>
                          <a:latin typeface="+mn-lt"/>
                          <a:cs typeface="Arial"/>
                        </a:rPr>
                        <a:t>of</a:t>
                      </a:r>
                      <a:r>
                        <a:rPr lang="en-US" sz="2400" b="1" spc="25" dirty="0">
                          <a:solidFill>
                            <a:srgbClr val="053CE8"/>
                          </a:solidFill>
                          <a:latin typeface="+mn-lt"/>
                          <a:cs typeface="Arial"/>
                        </a:rPr>
                        <a:t> </a:t>
                      </a:r>
                      <a:r>
                        <a:rPr lang="en-US" sz="2400" b="1" spc="-5" dirty="0">
                          <a:solidFill>
                            <a:srgbClr val="053CE8"/>
                          </a:solidFill>
                          <a:latin typeface="+mn-lt"/>
                          <a:cs typeface="Arial"/>
                        </a:rPr>
                        <a:t>independent</a:t>
                      </a:r>
                      <a:r>
                        <a:rPr lang="en-US" sz="2400" b="1" spc="45" dirty="0">
                          <a:solidFill>
                            <a:srgbClr val="053CE8"/>
                          </a:solidFill>
                          <a:latin typeface="+mn-lt"/>
                          <a:cs typeface="Arial"/>
                        </a:rPr>
                        <a:t> </a:t>
                      </a:r>
                      <a:r>
                        <a:rPr lang="en-US" sz="2400" b="1" spc="-10" dirty="0">
                          <a:solidFill>
                            <a:srgbClr val="053CE8"/>
                          </a:solidFill>
                          <a:latin typeface="+mn-lt"/>
                          <a:cs typeface="Arial"/>
                        </a:rPr>
                        <a:t>variables</a:t>
                      </a:r>
                      <a:r>
                        <a:rPr lang="en-US" sz="2400" b="1" spc="75" dirty="0">
                          <a:solidFill>
                            <a:srgbClr val="053CE8"/>
                          </a:solidFill>
                          <a:latin typeface="+mn-lt"/>
                          <a:cs typeface="Arial"/>
                        </a:rPr>
                        <a:t> </a:t>
                      </a:r>
                      <a:r>
                        <a:rPr lang="en-US" sz="2400" b="1" spc="-10" dirty="0">
                          <a:solidFill>
                            <a:srgbClr val="053CE8"/>
                          </a:solidFill>
                          <a:latin typeface="+mn-lt"/>
                          <a:cs typeface="Arial"/>
                        </a:rPr>
                        <a:t>(drivers)</a:t>
                      </a:r>
                      <a:r>
                        <a:rPr lang="en-US" sz="2400" b="1" spc="85" dirty="0">
                          <a:solidFill>
                            <a:srgbClr val="053CE8"/>
                          </a:solidFill>
                          <a:latin typeface="+mn-lt"/>
                          <a:cs typeface="Arial"/>
                        </a:rPr>
                        <a:t> </a:t>
                      </a:r>
                      <a:r>
                        <a:rPr lang="en-US" sz="2400" b="1" spc="-5" dirty="0">
                          <a:solidFill>
                            <a:srgbClr val="053CE8"/>
                          </a:solidFill>
                          <a:latin typeface="+mn-lt"/>
                          <a:cs typeface="Arial"/>
                        </a:rPr>
                        <a:t>of</a:t>
                      </a:r>
                      <a:r>
                        <a:rPr lang="en-US" sz="2400" b="1" spc="-60" dirty="0">
                          <a:solidFill>
                            <a:srgbClr val="053CE8"/>
                          </a:solidFill>
                          <a:latin typeface="+mn-lt"/>
                          <a:cs typeface="Arial"/>
                        </a:rPr>
                        <a:t> </a:t>
                      </a:r>
                      <a:r>
                        <a:rPr lang="en-US" sz="2400" b="1" spc="-5" dirty="0">
                          <a:solidFill>
                            <a:srgbClr val="C00000"/>
                          </a:solidFill>
                          <a:latin typeface="+mn-lt"/>
                          <a:cs typeface="Arial"/>
                        </a:rPr>
                        <a:t>customer</a:t>
                      </a:r>
                      <a:r>
                        <a:rPr lang="en-US" sz="2400" b="1" spc="40" dirty="0">
                          <a:solidFill>
                            <a:srgbClr val="C00000"/>
                          </a:solidFill>
                          <a:latin typeface="+mn-lt"/>
                          <a:cs typeface="Arial"/>
                        </a:rPr>
                        <a:t> </a:t>
                      </a:r>
                      <a:r>
                        <a:rPr lang="en-US" sz="2400" b="1" spc="-5" dirty="0">
                          <a:solidFill>
                            <a:srgbClr val="C00000"/>
                          </a:solidFill>
                          <a:latin typeface="+mn-lt"/>
                          <a:cs typeface="Arial"/>
                        </a:rPr>
                        <a:t>response</a:t>
                      </a:r>
                      <a:r>
                        <a:rPr lang="en-US" sz="2400" b="1" spc="-5" dirty="0">
                          <a:solidFill>
                            <a:srgbClr val="053CE8"/>
                          </a:solidFill>
                          <a:latin typeface="+mn-lt"/>
                          <a:cs typeface="Arial"/>
                        </a:rPr>
                        <a:t>.</a:t>
                      </a:r>
                      <a:endParaRPr lang="en-US" sz="2400" dirty="0">
                        <a:latin typeface="+mn-lt"/>
                        <a:cs typeface="Arial"/>
                      </a:endParaRPr>
                    </a:p>
                  </a:txBody>
                  <a:tcPr marL="137160" marR="137160" marT="137160" marB="137160"/>
                </a:tc>
                <a:extLst>
                  <a:ext uri="{0D108BD9-81ED-4DB2-BD59-A6C34878D82A}">
                    <a16:rowId xmlns:a16="http://schemas.microsoft.com/office/drawing/2014/main" val="1308680902"/>
                  </a:ext>
                </a:extLst>
              </a:tr>
              <a:tr h="869365">
                <a:tc>
                  <a:txBody>
                    <a:bodyPr/>
                    <a:lstStyle/>
                    <a:p>
                      <a:pPr algn="ctr"/>
                      <a:r>
                        <a:rPr lang="en-US" sz="4000" dirty="0">
                          <a:highlight>
                            <a:srgbClr val="FFFF00"/>
                          </a:highlight>
                        </a:rPr>
                        <a:t>3</a:t>
                      </a:r>
                    </a:p>
                  </a:txBody>
                  <a:tcPr anchor="ct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2400" b="1" spc="-5" dirty="0">
                          <a:solidFill>
                            <a:srgbClr val="C00000"/>
                          </a:solidFill>
                          <a:latin typeface="+mn-lt"/>
                          <a:cs typeface="Arial"/>
                        </a:rPr>
                        <a:t>Score</a:t>
                      </a:r>
                      <a:r>
                        <a:rPr lang="en-US" sz="2400" b="1" spc="10" dirty="0">
                          <a:solidFill>
                            <a:srgbClr val="C00000"/>
                          </a:solidFill>
                          <a:latin typeface="+mn-lt"/>
                          <a:cs typeface="Arial"/>
                        </a:rPr>
                        <a:t> </a:t>
                      </a:r>
                      <a:r>
                        <a:rPr lang="en-US" sz="2400" b="1" spc="-5" dirty="0">
                          <a:solidFill>
                            <a:srgbClr val="C00000"/>
                          </a:solidFill>
                          <a:latin typeface="+mn-lt"/>
                          <a:cs typeface="Arial"/>
                        </a:rPr>
                        <a:t>each</a:t>
                      </a:r>
                      <a:r>
                        <a:rPr lang="en-US" sz="2400" b="1" spc="20" dirty="0">
                          <a:solidFill>
                            <a:srgbClr val="C00000"/>
                          </a:solidFill>
                          <a:latin typeface="+mn-lt"/>
                          <a:cs typeface="Arial"/>
                        </a:rPr>
                        <a:t> </a:t>
                      </a:r>
                      <a:r>
                        <a:rPr lang="en-US" sz="2400" b="1" spc="-5" dirty="0">
                          <a:solidFill>
                            <a:srgbClr val="C00000"/>
                          </a:solidFill>
                          <a:latin typeface="+mn-lt"/>
                          <a:cs typeface="Arial"/>
                        </a:rPr>
                        <a:t>customer/prospect</a:t>
                      </a:r>
                      <a:r>
                        <a:rPr lang="en-US" sz="2400" b="1" spc="60" dirty="0">
                          <a:solidFill>
                            <a:srgbClr val="C00000"/>
                          </a:solidFill>
                          <a:latin typeface="+mn-lt"/>
                          <a:cs typeface="Arial"/>
                        </a:rPr>
                        <a:t> </a:t>
                      </a:r>
                      <a:r>
                        <a:rPr lang="en-US" sz="2400" b="1" spc="-5" dirty="0">
                          <a:solidFill>
                            <a:srgbClr val="053CE8"/>
                          </a:solidFill>
                          <a:latin typeface="+mn-lt"/>
                          <a:cs typeface="Arial"/>
                        </a:rPr>
                        <a:t>based</a:t>
                      </a:r>
                      <a:r>
                        <a:rPr lang="en-US" sz="2400" b="1" spc="25" dirty="0">
                          <a:solidFill>
                            <a:srgbClr val="053CE8"/>
                          </a:solidFill>
                          <a:latin typeface="+mn-lt"/>
                          <a:cs typeface="Arial"/>
                        </a:rPr>
                        <a:t> </a:t>
                      </a:r>
                      <a:r>
                        <a:rPr lang="en-US" sz="2400" b="1" spc="-5" dirty="0">
                          <a:solidFill>
                            <a:srgbClr val="053CE8"/>
                          </a:solidFill>
                          <a:latin typeface="+mn-lt"/>
                          <a:cs typeface="Arial"/>
                        </a:rPr>
                        <a:t>on</a:t>
                      </a:r>
                      <a:r>
                        <a:rPr lang="en-US" sz="2400" b="1" spc="20" dirty="0">
                          <a:solidFill>
                            <a:srgbClr val="053CE8"/>
                          </a:solidFill>
                          <a:latin typeface="+mn-lt"/>
                          <a:cs typeface="Arial"/>
                        </a:rPr>
                        <a:t> </a:t>
                      </a:r>
                      <a:r>
                        <a:rPr lang="en-US" sz="2400" b="1" spc="-5" dirty="0">
                          <a:solidFill>
                            <a:srgbClr val="053CE8"/>
                          </a:solidFill>
                          <a:latin typeface="+mn-lt"/>
                          <a:cs typeface="Arial"/>
                        </a:rPr>
                        <a:t>the</a:t>
                      </a:r>
                      <a:r>
                        <a:rPr lang="en-US" sz="2400" b="1" spc="35" dirty="0">
                          <a:solidFill>
                            <a:srgbClr val="053CE8"/>
                          </a:solidFill>
                          <a:latin typeface="+mn-lt"/>
                          <a:cs typeface="Arial"/>
                        </a:rPr>
                        <a:t> </a:t>
                      </a:r>
                      <a:r>
                        <a:rPr lang="en-US" sz="2400" b="1" spc="-10" dirty="0">
                          <a:solidFill>
                            <a:srgbClr val="053CE8"/>
                          </a:solidFill>
                          <a:latin typeface="+mn-lt"/>
                          <a:cs typeface="Arial"/>
                        </a:rPr>
                        <a:t>drivers</a:t>
                      </a:r>
                      <a:r>
                        <a:rPr lang="en-US" sz="2400" b="1" spc="60" dirty="0">
                          <a:solidFill>
                            <a:srgbClr val="053CE8"/>
                          </a:solidFill>
                          <a:latin typeface="+mn-lt"/>
                          <a:cs typeface="Arial"/>
                        </a:rPr>
                        <a:t> </a:t>
                      </a:r>
                      <a:r>
                        <a:rPr lang="en-US" sz="2400" b="1" spc="-5" dirty="0">
                          <a:solidFill>
                            <a:srgbClr val="053CE8"/>
                          </a:solidFill>
                          <a:latin typeface="+mn-lt"/>
                          <a:cs typeface="Arial"/>
                        </a:rPr>
                        <a:t>identified</a:t>
                      </a:r>
                      <a:r>
                        <a:rPr lang="en-US" sz="2400" b="1" spc="60" dirty="0">
                          <a:solidFill>
                            <a:srgbClr val="053CE8"/>
                          </a:solidFill>
                          <a:latin typeface="+mn-lt"/>
                          <a:cs typeface="Arial"/>
                        </a:rPr>
                        <a:t> </a:t>
                      </a:r>
                      <a:r>
                        <a:rPr lang="en-US" sz="2400" b="1" spc="-5" dirty="0">
                          <a:solidFill>
                            <a:srgbClr val="053CE8"/>
                          </a:solidFill>
                          <a:latin typeface="+mn-lt"/>
                          <a:cs typeface="Arial"/>
                        </a:rPr>
                        <a:t>in </a:t>
                      </a:r>
                      <a:r>
                        <a:rPr lang="en-US" sz="2400" b="1" spc="-430" dirty="0">
                          <a:solidFill>
                            <a:srgbClr val="053CE8"/>
                          </a:solidFill>
                          <a:latin typeface="+mn-lt"/>
                          <a:cs typeface="Arial"/>
                        </a:rPr>
                        <a:t> </a:t>
                      </a:r>
                      <a:r>
                        <a:rPr lang="en-US" sz="2400" b="1" spc="-5" dirty="0">
                          <a:solidFill>
                            <a:srgbClr val="053CE8"/>
                          </a:solidFill>
                          <a:latin typeface="+mn-lt"/>
                          <a:cs typeface="Arial"/>
                        </a:rPr>
                        <a:t>Step</a:t>
                      </a:r>
                      <a:r>
                        <a:rPr lang="en-US" sz="2400" b="1" spc="10" dirty="0">
                          <a:solidFill>
                            <a:srgbClr val="053CE8"/>
                          </a:solidFill>
                          <a:latin typeface="+mn-lt"/>
                          <a:cs typeface="Arial"/>
                        </a:rPr>
                        <a:t> </a:t>
                      </a:r>
                      <a:r>
                        <a:rPr lang="en-US" sz="2400" b="1" spc="-5" dirty="0">
                          <a:solidFill>
                            <a:srgbClr val="053CE8"/>
                          </a:solidFill>
                          <a:latin typeface="+mn-lt"/>
                          <a:cs typeface="Arial"/>
                        </a:rPr>
                        <a:t>2</a:t>
                      </a:r>
                      <a:r>
                        <a:rPr lang="en-US" sz="2400" b="1" spc="-10" dirty="0">
                          <a:solidFill>
                            <a:srgbClr val="053CE8"/>
                          </a:solidFill>
                          <a:latin typeface="+mn-lt"/>
                          <a:cs typeface="Arial"/>
                        </a:rPr>
                        <a:t> </a:t>
                      </a:r>
                      <a:r>
                        <a:rPr lang="en-US" sz="2400" b="1" spc="-5" dirty="0">
                          <a:solidFill>
                            <a:srgbClr val="053CE8"/>
                          </a:solidFill>
                          <a:latin typeface="+mn-lt"/>
                          <a:cs typeface="Arial"/>
                        </a:rPr>
                        <a:t>-</a:t>
                      </a:r>
                      <a:r>
                        <a:rPr lang="en-US" sz="2400" b="1" spc="25" dirty="0">
                          <a:solidFill>
                            <a:srgbClr val="053CE8"/>
                          </a:solidFill>
                          <a:latin typeface="+mn-lt"/>
                          <a:cs typeface="Arial"/>
                        </a:rPr>
                        <a:t> </a:t>
                      </a:r>
                      <a:r>
                        <a:rPr lang="en-US" sz="2400" b="1" spc="-5" dirty="0">
                          <a:solidFill>
                            <a:srgbClr val="053CE8"/>
                          </a:solidFill>
                          <a:latin typeface="+mn-lt"/>
                          <a:cs typeface="Arial"/>
                        </a:rPr>
                        <a:t>the</a:t>
                      </a:r>
                      <a:r>
                        <a:rPr lang="en-US" sz="2400" b="1" spc="15" dirty="0">
                          <a:solidFill>
                            <a:srgbClr val="053CE8"/>
                          </a:solidFill>
                          <a:latin typeface="+mn-lt"/>
                          <a:cs typeface="Arial"/>
                        </a:rPr>
                        <a:t> </a:t>
                      </a:r>
                      <a:r>
                        <a:rPr lang="en-US" sz="2400" b="1" spc="-5" dirty="0">
                          <a:solidFill>
                            <a:srgbClr val="053CE8"/>
                          </a:solidFill>
                          <a:latin typeface="+mn-lt"/>
                          <a:cs typeface="Arial"/>
                        </a:rPr>
                        <a:t>higher</a:t>
                      </a:r>
                      <a:r>
                        <a:rPr lang="en-US" sz="2400" b="1" spc="30" dirty="0">
                          <a:solidFill>
                            <a:srgbClr val="053CE8"/>
                          </a:solidFill>
                          <a:latin typeface="+mn-lt"/>
                          <a:cs typeface="Arial"/>
                        </a:rPr>
                        <a:t> </a:t>
                      </a:r>
                      <a:r>
                        <a:rPr lang="en-US" sz="2400" b="1" spc="-5" dirty="0">
                          <a:solidFill>
                            <a:srgbClr val="053CE8"/>
                          </a:solidFill>
                          <a:latin typeface="+mn-lt"/>
                          <a:cs typeface="Arial"/>
                        </a:rPr>
                        <a:t>the</a:t>
                      </a:r>
                      <a:r>
                        <a:rPr lang="en-US" sz="2400" b="1" spc="25" dirty="0">
                          <a:solidFill>
                            <a:srgbClr val="053CE8"/>
                          </a:solidFill>
                          <a:latin typeface="+mn-lt"/>
                          <a:cs typeface="Arial"/>
                        </a:rPr>
                        <a:t> </a:t>
                      </a:r>
                      <a:r>
                        <a:rPr lang="en-US" sz="2400" b="1" spc="-5" dirty="0">
                          <a:solidFill>
                            <a:srgbClr val="053CE8"/>
                          </a:solidFill>
                          <a:latin typeface="+mn-lt"/>
                          <a:cs typeface="Arial"/>
                        </a:rPr>
                        <a:t>score,</a:t>
                      </a:r>
                      <a:r>
                        <a:rPr lang="en-US" sz="2400" b="1" spc="15" dirty="0">
                          <a:solidFill>
                            <a:srgbClr val="053CE8"/>
                          </a:solidFill>
                          <a:latin typeface="+mn-lt"/>
                          <a:cs typeface="Arial"/>
                        </a:rPr>
                        <a:t> </a:t>
                      </a:r>
                      <a:r>
                        <a:rPr lang="en-US" sz="2400" b="1" spc="-5" dirty="0">
                          <a:solidFill>
                            <a:srgbClr val="053CE8"/>
                          </a:solidFill>
                          <a:latin typeface="+mn-lt"/>
                          <a:cs typeface="Arial"/>
                        </a:rPr>
                        <a:t>the</a:t>
                      </a:r>
                      <a:r>
                        <a:rPr lang="en-US" sz="2400" b="1" spc="15" dirty="0">
                          <a:solidFill>
                            <a:srgbClr val="053CE8"/>
                          </a:solidFill>
                          <a:latin typeface="+mn-lt"/>
                          <a:cs typeface="Arial"/>
                        </a:rPr>
                        <a:t> </a:t>
                      </a:r>
                      <a:r>
                        <a:rPr lang="en-US" sz="2400" b="1" spc="-5" dirty="0">
                          <a:solidFill>
                            <a:srgbClr val="053CE8"/>
                          </a:solidFill>
                          <a:latin typeface="+mn-lt"/>
                          <a:cs typeface="Arial"/>
                        </a:rPr>
                        <a:t>more</a:t>
                      </a:r>
                      <a:r>
                        <a:rPr lang="en-US" sz="2400" b="1" spc="30" dirty="0">
                          <a:solidFill>
                            <a:srgbClr val="053CE8"/>
                          </a:solidFill>
                          <a:latin typeface="+mn-lt"/>
                          <a:cs typeface="Arial"/>
                        </a:rPr>
                        <a:t> </a:t>
                      </a:r>
                      <a:r>
                        <a:rPr lang="en-US" sz="2400" b="1" spc="-5" dirty="0">
                          <a:solidFill>
                            <a:srgbClr val="053CE8"/>
                          </a:solidFill>
                          <a:latin typeface="+mn-lt"/>
                          <a:cs typeface="Arial"/>
                        </a:rPr>
                        <a:t>likely</a:t>
                      </a:r>
                      <a:r>
                        <a:rPr lang="en-US" sz="2400" b="1" spc="30" dirty="0">
                          <a:solidFill>
                            <a:srgbClr val="053CE8"/>
                          </a:solidFill>
                          <a:latin typeface="+mn-lt"/>
                          <a:cs typeface="Arial"/>
                        </a:rPr>
                        <a:t> </a:t>
                      </a:r>
                      <a:r>
                        <a:rPr lang="en-US" sz="2400" b="1" spc="-5" dirty="0">
                          <a:solidFill>
                            <a:srgbClr val="053CE8"/>
                          </a:solidFill>
                          <a:latin typeface="+mn-lt"/>
                          <a:cs typeface="Arial"/>
                        </a:rPr>
                        <a:t>is</a:t>
                      </a:r>
                      <a:r>
                        <a:rPr lang="en-US" sz="2400" b="1" spc="-55" dirty="0">
                          <a:solidFill>
                            <a:srgbClr val="053CE8"/>
                          </a:solidFill>
                          <a:latin typeface="+mn-lt"/>
                          <a:cs typeface="Arial"/>
                        </a:rPr>
                        <a:t> </a:t>
                      </a:r>
                      <a:r>
                        <a:rPr lang="en-US" sz="2400" b="1" spc="-5" dirty="0">
                          <a:solidFill>
                            <a:srgbClr val="053CE8"/>
                          </a:solidFill>
                          <a:latin typeface="+mn-lt"/>
                          <a:cs typeface="Arial"/>
                        </a:rPr>
                        <a:t>the</a:t>
                      </a:r>
                      <a:r>
                        <a:rPr lang="en-US" sz="2400" b="1" spc="10" dirty="0">
                          <a:solidFill>
                            <a:srgbClr val="053CE8"/>
                          </a:solidFill>
                          <a:latin typeface="+mn-lt"/>
                          <a:cs typeface="Arial"/>
                        </a:rPr>
                        <a:t> </a:t>
                      </a:r>
                      <a:r>
                        <a:rPr lang="en-US" sz="2400" b="1" spc="-5" dirty="0">
                          <a:solidFill>
                            <a:srgbClr val="053CE8"/>
                          </a:solidFill>
                          <a:latin typeface="+mn-lt"/>
                          <a:cs typeface="Arial"/>
                        </a:rPr>
                        <a:t>predicted response.</a:t>
                      </a:r>
                      <a:endParaRPr lang="en-US" sz="2400" dirty="0">
                        <a:latin typeface="+mn-lt"/>
                        <a:cs typeface="Arial"/>
                      </a:endParaRPr>
                    </a:p>
                  </a:txBody>
                  <a:tcPr marL="137160" marR="137160" marT="137160" marB="137160"/>
                </a:tc>
                <a:extLst>
                  <a:ext uri="{0D108BD9-81ED-4DB2-BD59-A6C34878D82A}">
                    <a16:rowId xmlns:a16="http://schemas.microsoft.com/office/drawing/2014/main" val="2469518427"/>
                  </a:ext>
                </a:extLst>
              </a:tr>
              <a:tr h="869365">
                <a:tc>
                  <a:txBody>
                    <a:bodyPr/>
                    <a:lstStyle/>
                    <a:p>
                      <a:pPr algn="ctr"/>
                      <a:r>
                        <a:rPr lang="en-US" sz="4000" dirty="0">
                          <a:highlight>
                            <a:srgbClr val="FFFF00"/>
                          </a:highlight>
                        </a:rPr>
                        <a:t>4</a:t>
                      </a:r>
                    </a:p>
                  </a:txBody>
                  <a:tcPr anchor="ct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2400" b="1" spc="20" dirty="0">
                          <a:solidFill>
                            <a:srgbClr val="C00000"/>
                          </a:solidFill>
                          <a:latin typeface="+mn-lt"/>
                          <a:cs typeface="Arial"/>
                        </a:rPr>
                        <a:t>Sort customers by their scores in Step 3.  </a:t>
                      </a:r>
                      <a:r>
                        <a:rPr lang="en-US" sz="2400" b="1" spc="-5" dirty="0">
                          <a:solidFill>
                            <a:srgbClr val="C00000"/>
                          </a:solidFill>
                          <a:latin typeface="+mn-lt"/>
                          <a:cs typeface="Arial"/>
                        </a:rPr>
                        <a:t>Classify</a:t>
                      </a:r>
                      <a:r>
                        <a:rPr lang="en-US" sz="2400" b="1" spc="20" dirty="0">
                          <a:solidFill>
                            <a:srgbClr val="C00000"/>
                          </a:solidFill>
                          <a:latin typeface="+mn-lt"/>
                          <a:cs typeface="Arial"/>
                        </a:rPr>
                        <a:t> </a:t>
                      </a:r>
                      <a:r>
                        <a:rPr lang="en-US" sz="2400" b="1" spc="-5" dirty="0">
                          <a:solidFill>
                            <a:srgbClr val="C00000"/>
                          </a:solidFill>
                          <a:latin typeface="+mn-lt"/>
                          <a:cs typeface="Arial"/>
                        </a:rPr>
                        <a:t>customers</a:t>
                      </a:r>
                      <a:r>
                        <a:rPr lang="en-US" sz="2400" b="1" spc="25" dirty="0">
                          <a:solidFill>
                            <a:srgbClr val="C00000"/>
                          </a:solidFill>
                          <a:latin typeface="+mn-lt"/>
                          <a:cs typeface="Arial"/>
                        </a:rPr>
                        <a:t> </a:t>
                      </a:r>
                      <a:r>
                        <a:rPr lang="en-US" sz="2400" b="1" spc="-5" dirty="0">
                          <a:solidFill>
                            <a:srgbClr val="C00000"/>
                          </a:solidFill>
                          <a:latin typeface="+mn-lt"/>
                          <a:cs typeface="Arial"/>
                        </a:rPr>
                        <a:t>into</a:t>
                      </a:r>
                      <a:r>
                        <a:rPr lang="en-US" sz="2400" b="1" spc="30" dirty="0">
                          <a:solidFill>
                            <a:srgbClr val="C00000"/>
                          </a:solidFill>
                          <a:latin typeface="+mn-lt"/>
                          <a:cs typeface="Arial"/>
                        </a:rPr>
                        <a:t> </a:t>
                      </a:r>
                      <a:r>
                        <a:rPr lang="en-US" sz="2400" b="1" spc="-5" dirty="0">
                          <a:solidFill>
                            <a:srgbClr val="C00000"/>
                          </a:solidFill>
                          <a:latin typeface="+mn-lt"/>
                          <a:cs typeface="Arial"/>
                        </a:rPr>
                        <a:t>deciles</a:t>
                      </a:r>
                      <a:r>
                        <a:rPr lang="en-US" sz="2400" b="1" spc="15" dirty="0">
                          <a:solidFill>
                            <a:srgbClr val="C00000"/>
                          </a:solidFill>
                          <a:latin typeface="+mn-lt"/>
                          <a:cs typeface="Arial"/>
                        </a:rPr>
                        <a:t> </a:t>
                      </a:r>
                      <a:r>
                        <a:rPr lang="en-US" sz="2400" b="1" spc="-10" dirty="0">
                          <a:solidFill>
                            <a:srgbClr val="C00000"/>
                          </a:solidFill>
                          <a:latin typeface="+mn-lt"/>
                          <a:cs typeface="Arial"/>
                        </a:rPr>
                        <a:t>(</a:t>
                      </a:r>
                      <a:r>
                        <a:rPr lang="en-US" sz="2400" b="1" spc="-5" dirty="0">
                          <a:solidFill>
                            <a:srgbClr val="C00000"/>
                          </a:solidFill>
                          <a:latin typeface="+mn-lt"/>
                          <a:cs typeface="Arial"/>
                        </a:rPr>
                        <a:t>groups of equal size)</a:t>
                      </a:r>
                      <a:r>
                        <a:rPr lang="en-US" sz="2400" b="1" spc="25" dirty="0">
                          <a:solidFill>
                            <a:srgbClr val="C00000"/>
                          </a:solidFill>
                          <a:latin typeface="+mn-lt"/>
                          <a:cs typeface="Arial"/>
                        </a:rPr>
                        <a:t> </a:t>
                      </a:r>
                      <a:r>
                        <a:rPr lang="en-US" sz="2400" b="1" spc="-5" dirty="0">
                          <a:solidFill>
                            <a:srgbClr val="C00000"/>
                          </a:solidFill>
                          <a:latin typeface="+mn-lt"/>
                          <a:cs typeface="Arial"/>
                        </a:rPr>
                        <a:t>based </a:t>
                      </a:r>
                      <a:r>
                        <a:rPr lang="en-US" sz="2400" b="1" spc="-425" dirty="0">
                          <a:solidFill>
                            <a:srgbClr val="C00000"/>
                          </a:solidFill>
                          <a:latin typeface="+mn-lt"/>
                          <a:cs typeface="Arial"/>
                        </a:rPr>
                        <a:t> </a:t>
                      </a:r>
                      <a:r>
                        <a:rPr lang="en-US" sz="2400" b="1" spc="-5" dirty="0">
                          <a:solidFill>
                            <a:srgbClr val="C00000"/>
                          </a:solidFill>
                          <a:latin typeface="+mn-lt"/>
                          <a:cs typeface="Arial"/>
                        </a:rPr>
                        <a:t>on their</a:t>
                      </a:r>
                      <a:r>
                        <a:rPr lang="en-US" sz="2400" b="1" spc="25" dirty="0">
                          <a:solidFill>
                            <a:srgbClr val="C00000"/>
                          </a:solidFill>
                          <a:latin typeface="+mn-lt"/>
                          <a:cs typeface="Arial"/>
                        </a:rPr>
                        <a:t> </a:t>
                      </a:r>
                      <a:r>
                        <a:rPr lang="en-US" sz="2400" b="1" spc="-5" dirty="0">
                          <a:solidFill>
                            <a:srgbClr val="C00000"/>
                          </a:solidFill>
                          <a:latin typeface="+mn-lt"/>
                          <a:cs typeface="Arial"/>
                        </a:rPr>
                        <a:t>scores.</a:t>
                      </a:r>
                      <a:endParaRPr lang="en-US" sz="2400" dirty="0">
                        <a:solidFill>
                          <a:srgbClr val="C00000"/>
                        </a:solidFill>
                        <a:latin typeface="+mn-lt"/>
                        <a:cs typeface="Arial"/>
                      </a:endParaRPr>
                    </a:p>
                  </a:txBody>
                  <a:tcPr marL="137160" marR="137160" marT="137160" marB="137160"/>
                </a:tc>
                <a:extLst>
                  <a:ext uri="{0D108BD9-81ED-4DB2-BD59-A6C34878D82A}">
                    <a16:rowId xmlns:a16="http://schemas.microsoft.com/office/drawing/2014/main" val="2581034718"/>
                  </a:ext>
                </a:extLst>
              </a:tr>
              <a:tr h="1001087">
                <a:tc>
                  <a:txBody>
                    <a:bodyPr/>
                    <a:lstStyle/>
                    <a:p>
                      <a:pPr algn="ctr"/>
                      <a:r>
                        <a:rPr lang="en-US" sz="4000" dirty="0">
                          <a:highlight>
                            <a:srgbClr val="FFFF00"/>
                          </a:highlight>
                        </a:rPr>
                        <a:t>5</a:t>
                      </a:r>
                    </a:p>
                  </a:txBody>
                  <a:tcPr anchor="ctr"/>
                </a:tc>
                <a:tc>
                  <a:txBody>
                    <a:bodyPr/>
                    <a:lstStyle/>
                    <a:p>
                      <a:pPr marL="91440">
                        <a:lnSpc>
                          <a:spcPct val="100000"/>
                        </a:lnSpc>
                        <a:spcBef>
                          <a:spcPts val="600"/>
                        </a:spcBef>
                        <a:spcAft>
                          <a:spcPts val="600"/>
                        </a:spcAft>
                      </a:pPr>
                      <a:r>
                        <a:rPr lang="en-US" sz="2400" b="1" spc="-5" dirty="0">
                          <a:solidFill>
                            <a:srgbClr val="053CE8"/>
                          </a:solidFill>
                          <a:latin typeface="+mn-lt"/>
                          <a:cs typeface="Arial"/>
                        </a:rPr>
                        <a:t>Based</a:t>
                      </a:r>
                      <a:r>
                        <a:rPr lang="en-US" sz="2400" b="1" dirty="0">
                          <a:solidFill>
                            <a:srgbClr val="053CE8"/>
                          </a:solidFill>
                          <a:latin typeface="+mn-lt"/>
                          <a:cs typeface="Arial"/>
                        </a:rPr>
                        <a:t> </a:t>
                      </a:r>
                      <a:r>
                        <a:rPr lang="en-US" sz="2400" b="1" spc="-5" dirty="0">
                          <a:solidFill>
                            <a:srgbClr val="053CE8"/>
                          </a:solidFill>
                          <a:latin typeface="+mn-lt"/>
                          <a:cs typeface="Arial"/>
                        </a:rPr>
                        <a:t>on</a:t>
                      </a:r>
                      <a:r>
                        <a:rPr lang="en-US" sz="2400" b="1" spc="10" dirty="0">
                          <a:solidFill>
                            <a:srgbClr val="053CE8"/>
                          </a:solidFill>
                          <a:latin typeface="+mn-lt"/>
                          <a:cs typeface="Arial"/>
                        </a:rPr>
                        <a:t> </a:t>
                      </a:r>
                      <a:r>
                        <a:rPr lang="en-US" sz="2400" b="1" spc="-5" dirty="0">
                          <a:solidFill>
                            <a:srgbClr val="C00000"/>
                          </a:solidFill>
                          <a:latin typeface="+mn-lt"/>
                          <a:cs typeface="Arial"/>
                        </a:rPr>
                        <a:t>profitability</a:t>
                      </a:r>
                      <a:r>
                        <a:rPr lang="en-US" sz="2400" b="1" spc="50" dirty="0">
                          <a:solidFill>
                            <a:srgbClr val="C00000"/>
                          </a:solidFill>
                          <a:latin typeface="+mn-lt"/>
                          <a:cs typeface="Arial"/>
                        </a:rPr>
                        <a:t> </a:t>
                      </a:r>
                      <a:r>
                        <a:rPr lang="en-US" sz="2400" b="1" spc="-10" dirty="0">
                          <a:solidFill>
                            <a:srgbClr val="C00000"/>
                          </a:solidFill>
                          <a:latin typeface="+mn-lt"/>
                          <a:cs typeface="Arial"/>
                        </a:rPr>
                        <a:t>analyses,</a:t>
                      </a:r>
                      <a:r>
                        <a:rPr lang="en-US" sz="2400" b="1" spc="65" dirty="0">
                          <a:solidFill>
                            <a:srgbClr val="C00000"/>
                          </a:solidFill>
                          <a:latin typeface="+mn-lt"/>
                          <a:cs typeface="Arial"/>
                        </a:rPr>
                        <a:t> </a:t>
                      </a:r>
                      <a:r>
                        <a:rPr lang="en-US" sz="2400" b="1" spc="-5" dirty="0">
                          <a:solidFill>
                            <a:srgbClr val="C00000"/>
                          </a:solidFill>
                          <a:latin typeface="+mn-lt"/>
                          <a:cs typeface="Arial"/>
                        </a:rPr>
                        <a:t>determine</a:t>
                      </a:r>
                      <a:r>
                        <a:rPr lang="en-US" sz="2400" b="1" spc="35" dirty="0">
                          <a:solidFill>
                            <a:srgbClr val="C00000"/>
                          </a:solidFill>
                          <a:latin typeface="+mn-lt"/>
                          <a:cs typeface="Arial"/>
                        </a:rPr>
                        <a:t> </a:t>
                      </a:r>
                      <a:r>
                        <a:rPr lang="en-US" sz="2400" b="1" spc="-10" dirty="0">
                          <a:solidFill>
                            <a:srgbClr val="C00000"/>
                          </a:solidFill>
                          <a:latin typeface="+mn-lt"/>
                          <a:cs typeface="Arial"/>
                        </a:rPr>
                        <a:t>the</a:t>
                      </a:r>
                      <a:r>
                        <a:rPr lang="en-US" sz="2400" b="1" spc="15" dirty="0">
                          <a:solidFill>
                            <a:srgbClr val="C00000"/>
                          </a:solidFill>
                          <a:latin typeface="+mn-lt"/>
                          <a:cs typeface="Arial"/>
                        </a:rPr>
                        <a:t> </a:t>
                      </a:r>
                      <a:r>
                        <a:rPr lang="en-US" sz="2400" b="1" spc="-10" dirty="0">
                          <a:solidFill>
                            <a:srgbClr val="C00000"/>
                          </a:solidFill>
                          <a:latin typeface="+mn-lt"/>
                          <a:cs typeface="Arial"/>
                        </a:rPr>
                        <a:t>top</a:t>
                      </a:r>
                      <a:r>
                        <a:rPr lang="en-US" sz="2400" b="1" spc="20" dirty="0">
                          <a:solidFill>
                            <a:srgbClr val="C00000"/>
                          </a:solidFill>
                          <a:latin typeface="+mn-lt"/>
                          <a:cs typeface="Arial"/>
                        </a:rPr>
                        <a:t> </a:t>
                      </a:r>
                      <a:r>
                        <a:rPr lang="en-US" sz="2400" b="1" spc="-5" dirty="0">
                          <a:solidFill>
                            <a:srgbClr val="C00000"/>
                          </a:solidFill>
                          <a:latin typeface="+mn-lt"/>
                          <a:cs typeface="Arial"/>
                        </a:rPr>
                        <a:t>deciles</a:t>
                      </a:r>
                      <a:r>
                        <a:rPr lang="en-US" sz="2400" b="1" spc="15" dirty="0">
                          <a:solidFill>
                            <a:srgbClr val="C00000"/>
                          </a:solidFill>
                          <a:latin typeface="+mn-lt"/>
                          <a:cs typeface="Arial"/>
                        </a:rPr>
                        <a:t> </a:t>
                      </a:r>
                      <a:r>
                        <a:rPr lang="en-US" sz="2400" b="1" spc="-5" dirty="0">
                          <a:solidFill>
                            <a:srgbClr val="053CE8"/>
                          </a:solidFill>
                          <a:latin typeface="+mn-lt"/>
                          <a:cs typeface="Arial"/>
                        </a:rPr>
                        <a:t>to</a:t>
                      </a:r>
                      <a:r>
                        <a:rPr lang="en-US" sz="2400" b="1" spc="25" dirty="0">
                          <a:solidFill>
                            <a:srgbClr val="053CE8"/>
                          </a:solidFill>
                          <a:latin typeface="+mn-lt"/>
                          <a:cs typeface="Arial"/>
                        </a:rPr>
                        <a:t> </a:t>
                      </a:r>
                      <a:r>
                        <a:rPr lang="en-US" sz="2400" b="1" spc="5" dirty="0">
                          <a:solidFill>
                            <a:srgbClr val="053CE8"/>
                          </a:solidFill>
                          <a:latin typeface="+mn-lt"/>
                          <a:cs typeface="Arial"/>
                        </a:rPr>
                        <a:t>which</a:t>
                      </a:r>
                      <a:endParaRPr lang="en-US" sz="2400" dirty="0">
                        <a:latin typeface="+mn-lt"/>
                        <a:cs typeface="Arial"/>
                      </a:endParaRPr>
                    </a:p>
                    <a:p>
                      <a:pPr marL="91440">
                        <a:lnSpc>
                          <a:spcPct val="100000"/>
                        </a:lnSpc>
                        <a:spcBef>
                          <a:spcPts val="600"/>
                        </a:spcBef>
                        <a:spcAft>
                          <a:spcPts val="600"/>
                        </a:spcAft>
                      </a:pPr>
                      <a:r>
                        <a:rPr lang="en-US" sz="2400" b="1" spc="-5" dirty="0">
                          <a:solidFill>
                            <a:srgbClr val="053CE8"/>
                          </a:solidFill>
                          <a:latin typeface="+mn-lt"/>
                          <a:cs typeface="Arial"/>
                        </a:rPr>
                        <a:t>a marketing</a:t>
                      </a:r>
                      <a:r>
                        <a:rPr lang="en-US" sz="2400" b="1" spc="30" dirty="0">
                          <a:solidFill>
                            <a:srgbClr val="053CE8"/>
                          </a:solidFill>
                          <a:latin typeface="+mn-lt"/>
                          <a:cs typeface="Arial"/>
                        </a:rPr>
                        <a:t> </a:t>
                      </a:r>
                      <a:r>
                        <a:rPr lang="en-US" sz="2400" b="1" spc="-5" dirty="0">
                          <a:solidFill>
                            <a:srgbClr val="053CE8"/>
                          </a:solidFill>
                          <a:latin typeface="+mn-lt"/>
                          <a:cs typeface="Arial"/>
                        </a:rPr>
                        <a:t>action</a:t>
                      </a:r>
                      <a:r>
                        <a:rPr lang="en-US" sz="2400" b="1" spc="25" dirty="0">
                          <a:solidFill>
                            <a:srgbClr val="053CE8"/>
                          </a:solidFill>
                          <a:latin typeface="+mn-lt"/>
                          <a:cs typeface="Arial"/>
                        </a:rPr>
                        <a:t> </a:t>
                      </a:r>
                      <a:r>
                        <a:rPr lang="en-US" sz="2400" b="1" spc="-5" dirty="0">
                          <a:solidFill>
                            <a:srgbClr val="053CE8"/>
                          </a:solidFill>
                          <a:latin typeface="+mn-lt"/>
                          <a:cs typeface="Arial"/>
                        </a:rPr>
                        <a:t>(e.g.,</a:t>
                      </a:r>
                      <a:r>
                        <a:rPr lang="en-US" sz="2400" b="1" spc="35" dirty="0">
                          <a:solidFill>
                            <a:srgbClr val="053CE8"/>
                          </a:solidFill>
                          <a:latin typeface="+mn-lt"/>
                          <a:cs typeface="Arial"/>
                        </a:rPr>
                        <a:t> </a:t>
                      </a:r>
                      <a:r>
                        <a:rPr lang="en-US" sz="2400" b="1" spc="-5" dirty="0">
                          <a:solidFill>
                            <a:srgbClr val="053CE8"/>
                          </a:solidFill>
                          <a:latin typeface="+mn-lt"/>
                          <a:cs typeface="Arial"/>
                        </a:rPr>
                        <a:t>mailing</a:t>
                      </a:r>
                      <a:r>
                        <a:rPr lang="en-US" sz="2400" b="1" spc="25" dirty="0">
                          <a:solidFill>
                            <a:srgbClr val="053CE8"/>
                          </a:solidFill>
                          <a:latin typeface="+mn-lt"/>
                          <a:cs typeface="Arial"/>
                        </a:rPr>
                        <a:t> </a:t>
                      </a:r>
                      <a:r>
                        <a:rPr lang="en-US" sz="2400" b="1" spc="-5" dirty="0">
                          <a:solidFill>
                            <a:srgbClr val="053CE8"/>
                          </a:solidFill>
                          <a:latin typeface="+mn-lt"/>
                          <a:cs typeface="Arial"/>
                        </a:rPr>
                        <a:t>of</a:t>
                      </a:r>
                      <a:r>
                        <a:rPr lang="en-US" sz="2400" b="1" spc="5" dirty="0">
                          <a:solidFill>
                            <a:srgbClr val="053CE8"/>
                          </a:solidFill>
                          <a:latin typeface="+mn-lt"/>
                          <a:cs typeface="Arial"/>
                        </a:rPr>
                        <a:t> </a:t>
                      </a:r>
                      <a:r>
                        <a:rPr lang="en-US" sz="2400" b="1" spc="-5" dirty="0">
                          <a:solidFill>
                            <a:srgbClr val="053CE8"/>
                          </a:solidFill>
                          <a:latin typeface="+mn-lt"/>
                          <a:cs typeface="Arial"/>
                        </a:rPr>
                        <a:t>brochure)</a:t>
                      </a:r>
                      <a:r>
                        <a:rPr lang="en-US" sz="2400" b="1" spc="25" dirty="0">
                          <a:solidFill>
                            <a:srgbClr val="053CE8"/>
                          </a:solidFill>
                          <a:latin typeface="+mn-lt"/>
                          <a:cs typeface="Arial"/>
                        </a:rPr>
                        <a:t> </a:t>
                      </a:r>
                      <a:r>
                        <a:rPr lang="en-US" sz="2400" b="1" spc="5" dirty="0">
                          <a:solidFill>
                            <a:srgbClr val="053CE8"/>
                          </a:solidFill>
                          <a:latin typeface="+mn-lt"/>
                          <a:cs typeface="Arial"/>
                        </a:rPr>
                        <a:t>will</a:t>
                      </a:r>
                      <a:r>
                        <a:rPr lang="en-US" sz="2400" b="1" spc="-10" dirty="0">
                          <a:solidFill>
                            <a:srgbClr val="053CE8"/>
                          </a:solidFill>
                          <a:latin typeface="+mn-lt"/>
                          <a:cs typeface="Arial"/>
                        </a:rPr>
                        <a:t> </a:t>
                      </a:r>
                      <a:r>
                        <a:rPr lang="en-US" sz="2400" b="1" spc="-5" dirty="0">
                          <a:solidFill>
                            <a:srgbClr val="053CE8"/>
                          </a:solidFill>
                          <a:latin typeface="+mn-lt"/>
                          <a:cs typeface="Arial"/>
                        </a:rPr>
                        <a:t>be</a:t>
                      </a:r>
                      <a:r>
                        <a:rPr lang="en-US" sz="2400" b="1" dirty="0">
                          <a:solidFill>
                            <a:srgbClr val="053CE8"/>
                          </a:solidFill>
                          <a:latin typeface="+mn-lt"/>
                          <a:cs typeface="Arial"/>
                        </a:rPr>
                        <a:t> </a:t>
                      </a:r>
                      <a:r>
                        <a:rPr lang="en-US" sz="2400" b="1" spc="-5" dirty="0">
                          <a:solidFill>
                            <a:srgbClr val="053CE8"/>
                          </a:solidFill>
                          <a:latin typeface="+mn-lt"/>
                          <a:cs typeface="Arial"/>
                        </a:rPr>
                        <a:t>targeted.</a:t>
                      </a:r>
                      <a:endParaRPr lang="en-US" sz="2400" dirty="0">
                        <a:latin typeface="+mn-lt"/>
                        <a:cs typeface="Arial"/>
                      </a:endParaRPr>
                    </a:p>
                  </a:txBody>
                  <a:tcPr marL="137160" marR="137160" marT="137160" marB="137160"/>
                </a:tc>
                <a:extLst>
                  <a:ext uri="{0D108BD9-81ED-4DB2-BD59-A6C34878D82A}">
                    <a16:rowId xmlns:a16="http://schemas.microsoft.com/office/drawing/2014/main" val="231587563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C27F3-02DB-424C-80CC-4DAFA55AFD2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64A0D94-FB13-40F3-BB5A-6C372477FA4B}"/>
              </a:ext>
            </a:extLst>
          </p:cNvPr>
          <p:cNvSpPr>
            <a:spLocks noGrp="1"/>
          </p:cNvSpPr>
          <p:nvPr>
            <p:ph idx="1"/>
          </p:nvPr>
        </p:nvSpPr>
        <p:spPr>
          <a:xfrm>
            <a:off x="304800" y="5201265"/>
            <a:ext cx="11480800" cy="970934"/>
          </a:xfrm>
        </p:spPr>
        <p:txBody>
          <a:bodyPr/>
          <a:lstStyle/>
          <a:p>
            <a:pPr algn="l">
              <a:buFont typeface="Arial" panose="020B0604020202020204" pitchFamily="34" charset="0"/>
              <a:buChar char="•"/>
            </a:pPr>
            <a:r>
              <a:rPr lang="en-US" sz="2400" b="0" i="0" dirty="0">
                <a:solidFill>
                  <a:srgbClr val="424242"/>
                </a:solidFill>
                <a:effectLst/>
                <a:latin typeface="proxima-nova"/>
              </a:rPr>
              <a:t>The more recent the purchase, the more responsive the customer is to promotions</a:t>
            </a:r>
          </a:p>
          <a:p>
            <a:pPr algn="l">
              <a:buFont typeface="Arial" panose="020B0604020202020204" pitchFamily="34" charset="0"/>
              <a:buChar char="•"/>
            </a:pPr>
            <a:r>
              <a:rPr lang="en-US" sz="2400" b="0" i="0" dirty="0">
                <a:solidFill>
                  <a:srgbClr val="424242"/>
                </a:solidFill>
                <a:effectLst/>
                <a:latin typeface="proxima-nova"/>
              </a:rPr>
              <a:t>The more frequently the customer buys, the more engaged and satisfied they are</a:t>
            </a:r>
          </a:p>
          <a:p>
            <a:pPr algn="l">
              <a:buFont typeface="Arial" panose="020B0604020202020204" pitchFamily="34" charset="0"/>
              <a:buChar char="•"/>
            </a:pPr>
            <a:r>
              <a:rPr lang="en-US" sz="2400" b="0" i="0" dirty="0">
                <a:solidFill>
                  <a:srgbClr val="424242"/>
                </a:solidFill>
                <a:effectLst/>
                <a:latin typeface="proxima-nova"/>
              </a:rPr>
              <a:t>Monetary value differentiates heavy spenders from low-value purchasers</a:t>
            </a:r>
          </a:p>
          <a:p>
            <a:endParaRPr lang="en-US" sz="2400" dirty="0"/>
          </a:p>
        </p:txBody>
      </p:sp>
      <p:pic>
        <p:nvPicPr>
          <p:cNvPr id="1026" name="Picture 2" descr="RFM Metrics">
            <a:extLst>
              <a:ext uri="{FF2B5EF4-FFF2-40B4-BE49-F238E27FC236}">
                <a16:creationId xmlns:a16="http://schemas.microsoft.com/office/drawing/2014/main" id="{27D0FEC1-7B79-44C1-BC69-45CAF5BEE8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042400" cy="511565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9D56582-2497-4851-8F09-989CD1EEEEC1}"/>
              </a:ext>
            </a:extLst>
          </p:cNvPr>
          <p:cNvSpPr txBox="1"/>
          <p:nvPr/>
        </p:nvSpPr>
        <p:spPr>
          <a:xfrm>
            <a:off x="98323" y="6488667"/>
            <a:ext cx="6662994" cy="369332"/>
          </a:xfrm>
          <a:prstGeom prst="rect">
            <a:avLst/>
          </a:prstGeom>
          <a:solidFill>
            <a:srgbClr val="FFC000"/>
          </a:solidFill>
        </p:spPr>
        <p:txBody>
          <a:bodyPr wrap="square">
            <a:spAutoFit/>
          </a:bodyPr>
          <a:lstStyle/>
          <a:p>
            <a:r>
              <a:rPr lang="en-US" dirty="0">
                <a:hlinkClick r:id="rId3"/>
              </a:rPr>
              <a:t>** See also examples at https://clevertap.com/blog/rfm-analysis/</a:t>
            </a:r>
            <a:r>
              <a:rPr lang="en-US" dirty="0"/>
              <a:t> </a:t>
            </a:r>
          </a:p>
        </p:txBody>
      </p:sp>
      <p:sp>
        <p:nvSpPr>
          <p:cNvPr id="7" name="TextBox 6">
            <a:extLst>
              <a:ext uri="{FF2B5EF4-FFF2-40B4-BE49-F238E27FC236}">
                <a16:creationId xmlns:a16="http://schemas.microsoft.com/office/drawing/2014/main" id="{9A247090-9012-4C32-85F6-7E0452657DB8}"/>
              </a:ext>
            </a:extLst>
          </p:cNvPr>
          <p:cNvSpPr txBox="1"/>
          <p:nvPr/>
        </p:nvSpPr>
        <p:spPr>
          <a:xfrm>
            <a:off x="8982553" y="1481381"/>
            <a:ext cx="3270684" cy="2308324"/>
          </a:xfrm>
          <a:prstGeom prst="rect">
            <a:avLst/>
          </a:prstGeom>
          <a:noFill/>
        </p:spPr>
        <p:txBody>
          <a:bodyPr wrap="square">
            <a:spAutoFit/>
          </a:bodyPr>
          <a:lstStyle/>
          <a:p>
            <a:r>
              <a:rPr lang="en-US" sz="2400" dirty="0">
                <a:hlinkClick r:id="rId4"/>
              </a:rPr>
              <a:t>https://wiki.mbalib.com/zh-tw/RFM</a:t>
            </a:r>
            <a:r>
              <a:rPr lang="zh-TW" altLang="en-US" sz="2400" dirty="0">
                <a:hlinkClick r:id="rId4"/>
              </a:rPr>
              <a:t>模型</a:t>
            </a:r>
            <a:endParaRPr lang="en-US" altLang="zh-TW" sz="2400" dirty="0"/>
          </a:p>
          <a:p>
            <a:endParaRPr lang="en-US" altLang="zh-TW" sz="2400" dirty="0"/>
          </a:p>
          <a:p>
            <a:r>
              <a:rPr lang="en-US" altLang="zh-TW" sz="2400" dirty="0">
                <a:hlinkClick r:id="rId5"/>
              </a:rPr>
              <a:t>https://en.wikipedia.org/wiki/RFM_(market_research)</a:t>
            </a:r>
            <a:r>
              <a:rPr lang="en-US" altLang="zh-TW" sz="2400" dirty="0"/>
              <a:t> </a:t>
            </a:r>
            <a:r>
              <a:rPr lang="zh-TW" altLang="en-US" sz="2400" dirty="0"/>
              <a:t> </a:t>
            </a:r>
            <a:endParaRPr lang="en-US" sz="2400" dirty="0"/>
          </a:p>
        </p:txBody>
      </p:sp>
    </p:spTree>
    <p:extLst>
      <p:ext uri="{BB962C8B-B14F-4D97-AF65-F5344CB8AC3E}">
        <p14:creationId xmlns:p14="http://schemas.microsoft.com/office/powerpoint/2010/main" val="1696241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000" dirty="0"/>
              <a:t>Step-2                           </a:t>
            </a:r>
            <a:r>
              <a:rPr lang="en-US" altLang="en-US" dirty="0"/>
              <a:t>Example RFM Model Scoring Criteria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05316056"/>
              </p:ext>
            </p:extLst>
          </p:nvPr>
        </p:nvGraphicFramePr>
        <p:xfrm>
          <a:off x="2701761" y="871955"/>
          <a:ext cx="7886697" cy="4791756"/>
        </p:xfrm>
        <a:graphic>
          <a:graphicData uri="http://schemas.openxmlformats.org/drawingml/2006/table">
            <a:tbl>
              <a:tblPr firstRow="1" bandRow="1">
                <a:tableStyleId>{5940675A-B579-460E-94D1-54222C63F5DA}</a:tableStyleId>
              </a:tblPr>
              <a:tblGrid>
                <a:gridCol w="884464">
                  <a:extLst>
                    <a:ext uri="{9D8B030D-6E8A-4147-A177-3AD203B41FA5}">
                      <a16:colId xmlns:a16="http://schemas.microsoft.com/office/drawing/2014/main" val="20000"/>
                    </a:ext>
                  </a:extLst>
                </a:gridCol>
                <a:gridCol w="1556657">
                  <a:extLst>
                    <a:ext uri="{9D8B030D-6E8A-4147-A177-3AD203B41FA5}">
                      <a16:colId xmlns:a16="http://schemas.microsoft.com/office/drawing/2014/main" val="20001"/>
                    </a:ext>
                  </a:extLst>
                </a:gridCol>
                <a:gridCol w="1121229">
                  <a:extLst>
                    <a:ext uri="{9D8B030D-6E8A-4147-A177-3AD203B41FA5}">
                      <a16:colId xmlns:a16="http://schemas.microsoft.com/office/drawing/2014/main" val="20002"/>
                    </a:ext>
                  </a:extLst>
                </a:gridCol>
                <a:gridCol w="1186543">
                  <a:extLst>
                    <a:ext uri="{9D8B030D-6E8A-4147-A177-3AD203B41FA5}">
                      <a16:colId xmlns:a16="http://schemas.microsoft.com/office/drawing/2014/main" val="20003"/>
                    </a:ext>
                  </a:extLst>
                </a:gridCol>
                <a:gridCol w="1121228">
                  <a:extLst>
                    <a:ext uri="{9D8B030D-6E8A-4147-A177-3AD203B41FA5}">
                      <a16:colId xmlns:a16="http://schemas.microsoft.com/office/drawing/2014/main" val="20004"/>
                    </a:ext>
                  </a:extLst>
                </a:gridCol>
                <a:gridCol w="1045029">
                  <a:extLst>
                    <a:ext uri="{9D8B030D-6E8A-4147-A177-3AD203B41FA5}">
                      <a16:colId xmlns:a16="http://schemas.microsoft.com/office/drawing/2014/main" val="20005"/>
                    </a:ext>
                  </a:extLst>
                </a:gridCol>
                <a:gridCol w="971547">
                  <a:extLst>
                    <a:ext uri="{9D8B030D-6E8A-4147-A177-3AD203B41FA5}">
                      <a16:colId xmlns:a16="http://schemas.microsoft.com/office/drawing/2014/main" val="20006"/>
                    </a:ext>
                  </a:extLst>
                </a:gridCol>
              </a:tblGrid>
              <a:tr h="789863">
                <a:tc rowSpan="2">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3600" b="1" i="0" u="none" strike="noStrike" cap="none" normalizeH="0" baseline="0" dirty="0">
                          <a:ln>
                            <a:noFill/>
                          </a:ln>
                          <a:solidFill>
                            <a:schemeClr val="hlink"/>
                          </a:solidFill>
                          <a:effectLst/>
                          <a:latin typeface="+mj-lt"/>
                        </a:rPr>
                        <a:t>R</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Months from last purchase</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13-max</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10-12</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7-9</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3-6</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0-2</a:t>
                      </a:r>
                    </a:p>
                  </a:txBody>
                  <a:tcPr anchor="ctr" horzOverflow="overflow"/>
                </a:tc>
                <a:extLst>
                  <a:ext uri="{0D108BD9-81ED-4DB2-BD59-A6C34878D82A}">
                    <a16:rowId xmlns:a16="http://schemas.microsoft.com/office/drawing/2014/main" val="10000"/>
                  </a:ext>
                </a:extLst>
              </a:tr>
              <a:tr h="642406">
                <a:tc vMerge="1">
                  <a:txBody>
                    <a:bodyPr/>
                    <a:lstStyle/>
                    <a:p>
                      <a:endParaRPr lang="en-US"/>
                    </a:p>
                  </a:txBody>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Score</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5pts</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a:ln>
                            <a:noFill/>
                          </a:ln>
                          <a:solidFill>
                            <a:schemeClr val="tx1"/>
                          </a:solidFill>
                          <a:effectLst/>
                          <a:latin typeface="+mj-lt"/>
                        </a:rPr>
                        <a:t>10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15</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a:ln>
                            <a:noFill/>
                          </a:ln>
                          <a:solidFill>
                            <a:schemeClr val="tx1"/>
                          </a:solidFill>
                          <a:effectLst/>
                          <a:latin typeface="+mj-lt"/>
                        </a:rPr>
                        <a:t>20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25</a:t>
                      </a:r>
                    </a:p>
                  </a:txBody>
                  <a:tcPr anchor="ctr" horzOverflow="overflow"/>
                </a:tc>
                <a:extLst>
                  <a:ext uri="{0D108BD9-81ED-4DB2-BD59-A6C34878D82A}">
                    <a16:rowId xmlns:a16="http://schemas.microsoft.com/office/drawing/2014/main" val="10001"/>
                  </a:ext>
                </a:extLst>
              </a:tr>
              <a:tr h="642406">
                <a:tc rowSpan="2">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3600" b="1" i="0" u="none" strike="noStrike" cap="none" normalizeH="0" baseline="0" dirty="0">
                          <a:ln>
                            <a:noFill/>
                          </a:ln>
                          <a:solidFill>
                            <a:schemeClr val="hlink"/>
                          </a:solidFill>
                          <a:effectLst/>
                          <a:latin typeface="+mj-lt"/>
                        </a:rPr>
                        <a:t>F</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Frequency</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&gt; 30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21-30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16-20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a:ln>
                            <a:noFill/>
                          </a:ln>
                          <a:solidFill>
                            <a:schemeClr val="tx1"/>
                          </a:solidFill>
                          <a:effectLst/>
                          <a:latin typeface="+mj-lt"/>
                        </a:rPr>
                        <a:t>11-15</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0-10</a:t>
                      </a:r>
                    </a:p>
                  </a:txBody>
                  <a:tcPr anchor="ctr" horzOverflow="overflow"/>
                </a:tc>
                <a:extLst>
                  <a:ext uri="{0D108BD9-81ED-4DB2-BD59-A6C34878D82A}">
                    <a16:rowId xmlns:a16="http://schemas.microsoft.com/office/drawing/2014/main" val="10002"/>
                  </a:ext>
                </a:extLst>
              </a:tr>
              <a:tr h="642406">
                <a:tc vMerge="1">
                  <a:txBody>
                    <a:bodyPr/>
                    <a:lstStyle/>
                    <a:p>
                      <a:endParaRPr lang="en-US"/>
                    </a:p>
                  </a:txBody>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a:ln>
                            <a:noFill/>
                          </a:ln>
                          <a:solidFill>
                            <a:schemeClr val="tx1"/>
                          </a:solidFill>
                          <a:effectLst/>
                          <a:latin typeface="+mj-lt"/>
                        </a:rPr>
                        <a:t>Score</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5pts</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10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15</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20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25</a:t>
                      </a:r>
                    </a:p>
                  </a:txBody>
                  <a:tcPr anchor="ctr" horzOverflow="overflow"/>
                </a:tc>
                <a:extLst>
                  <a:ext uri="{0D108BD9-81ED-4DB2-BD59-A6C34878D82A}">
                    <a16:rowId xmlns:a16="http://schemas.microsoft.com/office/drawing/2014/main" val="10003"/>
                  </a:ext>
                </a:extLst>
              </a:tr>
              <a:tr h="789863">
                <a:tc rowSpan="2">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3600" b="1" i="0" u="none" strike="noStrike" cap="none" normalizeH="0" baseline="0" dirty="0">
                          <a:ln>
                            <a:noFill/>
                          </a:ln>
                          <a:solidFill>
                            <a:schemeClr val="hlink"/>
                          </a:solidFill>
                          <a:effectLst/>
                          <a:latin typeface="+mj-lt"/>
                        </a:rPr>
                        <a:t>M</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Amount purchased</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a:ln>
                            <a:noFill/>
                          </a:ln>
                          <a:solidFill>
                            <a:schemeClr val="tx1"/>
                          </a:solidFill>
                          <a:effectLst/>
                          <a:latin typeface="+mj-lt"/>
                        </a:rPr>
                        <a:t>&gt; 400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301-400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201-300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101- 200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sym typeface="Symbol" pitchFamily="18" charset="2"/>
                        </a:rPr>
                        <a:t> </a:t>
                      </a:r>
                      <a:r>
                        <a:rPr kumimoji="0" lang="en-US" altLang="en-US" sz="1600" b="1" i="0" u="none" strike="noStrike" cap="none" normalizeH="0" baseline="0" dirty="0">
                          <a:ln>
                            <a:noFill/>
                          </a:ln>
                          <a:solidFill>
                            <a:schemeClr val="tx1"/>
                          </a:solidFill>
                          <a:effectLst/>
                          <a:latin typeface="+mj-lt"/>
                        </a:rPr>
                        <a:t>100</a:t>
                      </a:r>
                    </a:p>
                  </a:txBody>
                  <a:tcPr anchor="ctr" horzOverflow="overflow"/>
                </a:tc>
                <a:extLst>
                  <a:ext uri="{0D108BD9-81ED-4DB2-BD59-A6C34878D82A}">
                    <a16:rowId xmlns:a16="http://schemas.microsoft.com/office/drawing/2014/main" val="10004"/>
                  </a:ext>
                </a:extLst>
              </a:tr>
              <a:tr h="642406">
                <a:tc vMerge="1">
                  <a:txBody>
                    <a:bodyPr/>
                    <a:lstStyle/>
                    <a:p>
                      <a:endParaRPr lang="en-US"/>
                    </a:p>
                  </a:txBody>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a:ln>
                            <a:noFill/>
                          </a:ln>
                          <a:solidFill>
                            <a:schemeClr val="tx1"/>
                          </a:solidFill>
                          <a:effectLst/>
                          <a:latin typeface="+mj-lt"/>
                        </a:rPr>
                        <a:t>Score</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a:ln>
                            <a:noFill/>
                          </a:ln>
                          <a:solidFill>
                            <a:schemeClr val="tx1"/>
                          </a:solidFill>
                          <a:effectLst/>
                          <a:latin typeface="+mj-lt"/>
                        </a:rPr>
                        <a:t>50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a:ln>
                            <a:noFill/>
                          </a:ln>
                          <a:solidFill>
                            <a:schemeClr val="tx1"/>
                          </a:solidFill>
                          <a:effectLst/>
                          <a:latin typeface="+mj-lt"/>
                        </a:rPr>
                        <a:t>45</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30</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15</a:t>
                      </a:r>
                    </a:p>
                  </a:txBody>
                  <a:tcPr anchor="ctr" horzOverflow="overflow"/>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marL="471488"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marL="909638"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marL="1306513" algn="l">
                        <a:lnSpc>
                          <a:spcPct val="90000"/>
                        </a:lnSpc>
                        <a:spcAft>
                          <a:spcPct val="50000"/>
                        </a:spcAft>
                        <a:buClr>
                          <a:schemeClr val="accent2"/>
                        </a:buClr>
                        <a:buSzPct val="115000"/>
                        <a:defRPr sz="1200">
                          <a:solidFill>
                            <a:schemeClr val="hlink"/>
                          </a:solidFill>
                          <a:latin typeface="Times New Roman" pitchFamily="18" charset="0"/>
                        </a:defRPr>
                      </a:lvl4pPr>
                      <a:lvl5pPr marL="1695450"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marL="21526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marL="26098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marL="30670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marL="3524250"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ctr" defTabSz="914400" rtl="0" eaLnBrk="0" fontAlgn="base" latinLnBrk="0" hangingPunct="0">
                        <a:lnSpc>
                          <a:spcPct val="90000"/>
                        </a:lnSpc>
                        <a:spcBef>
                          <a:spcPct val="0"/>
                        </a:spcBef>
                        <a:spcAft>
                          <a:spcPct val="50000"/>
                        </a:spcAft>
                        <a:buClr>
                          <a:schemeClr val="accent2"/>
                        </a:buClr>
                        <a:buSzPct val="90000"/>
                        <a:buFont typeface="Wingdings" pitchFamily="2" charset="2"/>
                        <a:buNone/>
                        <a:tabLst/>
                      </a:pPr>
                      <a:r>
                        <a:rPr kumimoji="0" lang="en-US" altLang="en-US" sz="1600" b="1" i="0" u="none" strike="noStrike" cap="none" normalizeH="0" baseline="0" dirty="0">
                          <a:ln>
                            <a:noFill/>
                          </a:ln>
                          <a:solidFill>
                            <a:schemeClr val="tx1"/>
                          </a:solidFill>
                          <a:effectLst/>
                          <a:latin typeface="+mj-lt"/>
                        </a:rPr>
                        <a:t>10</a:t>
                      </a:r>
                    </a:p>
                  </a:txBody>
                  <a:tcPr anchor="ctr" horzOverflow="overflow"/>
                </a:tc>
                <a:extLst>
                  <a:ext uri="{0D108BD9-81ED-4DB2-BD59-A6C34878D82A}">
                    <a16:rowId xmlns:a16="http://schemas.microsoft.com/office/drawing/2014/main" val="10005"/>
                  </a:ext>
                </a:extLst>
              </a:tr>
              <a:tr h="642406">
                <a:tc gridSpan="7">
                  <a:txBody>
                    <a:bodyPr/>
                    <a:lstStyle/>
                    <a:p>
                      <a:r>
                        <a:rPr lang="en-US" altLang="en-US" sz="1600" dirty="0">
                          <a:solidFill>
                            <a:schemeClr val="tx1"/>
                          </a:solidFill>
                          <a:latin typeface="+mj-lt"/>
                        </a:rPr>
                        <a:t>Implement using Nested If statements in Excel</a:t>
                      </a:r>
                      <a:endParaRPr lang="en-US" sz="1600" dirty="0">
                        <a:latin typeface="+mj-l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6"/>
                  </a:ext>
                </a:extLst>
              </a:tr>
            </a:tbl>
          </a:graphicData>
        </a:graphic>
      </p:graphicFrame>
      <p:sp>
        <p:nvSpPr>
          <p:cNvPr id="5" name="TextBox 4">
            <a:extLst>
              <a:ext uri="{FF2B5EF4-FFF2-40B4-BE49-F238E27FC236}">
                <a16:creationId xmlns:a16="http://schemas.microsoft.com/office/drawing/2014/main" id="{FF52B84C-8680-4B2C-86A4-A4602BBFD051}"/>
              </a:ext>
            </a:extLst>
          </p:cNvPr>
          <p:cNvSpPr txBox="1"/>
          <p:nvPr/>
        </p:nvSpPr>
        <p:spPr>
          <a:xfrm>
            <a:off x="442451" y="5524563"/>
            <a:ext cx="10854813" cy="1200329"/>
          </a:xfrm>
          <a:prstGeom prst="rect">
            <a:avLst/>
          </a:prstGeom>
          <a:noFill/>
        </p:spPr>
        <p:txBody>
          <a:bodyPr wrap="square">
            <a:spAutoFit/>
          </a:bodyPr>
          <a:lstStyle/>
          <a:p>
            <a:pPr marL="0" marR="0">
              <a:spcBef>
                <a:spcPts val="0"/>
              </a:spcBef>
              <a:spcAft>
                <a:spcPts val="0"/>
              </a:spcAft>
            </a:pPr>
            <a:r>
              <a:rPr lang="en-US" sz="1800" dirty="0">
                <a:effectLst/>
                <a:latin typeface="Calibri" panose="020F0502020204030204" pitchFamily="34" charset="0"/>
                <a:ea typeface="DengXian" panose="02010600030101010101" pitchFamily="2" charset="-122"/>
              </a:rPr>
              <a:t>It is assuming that people who purchase more recently are more likely to purchase again, thus higher score.  </a:t>
            </a:r>
          </a:p>
          <a:p>
            <a:pPr marL="0" marR="0">
              <a:spcBef>
                <a:spcPts val="0"/>
              </a:spcBef>
              <a:spcAft>
                <a:spcPts val="0"/>
              </a:spcAft>
            </a:pPr>
            <a:r>
              <a:rPr lang="en-US" sz="1800" dirty="0">
                <a:effectLst/>
                <a:latin typeface="Calibri" panose="020F0502020204030204" pitchFamily="34" charset="0"/>
                <a:ea typeface="DengXian" panose="02010600030101010101" pitchFamily="2" charset="-122"/>
              </a:rPr>
              <a:t>However, it is possible to score Recency another way assuming people who purchase some goods more recently, particular durable goods, may have a lower probability to purchase it again.  </a:t>
            </a:r>
          </a:p>
          <a:p>
            <a:pPr marL="0" marR="0">
              <a:spcBef>
                <a:spcPts val="0"/>
              </a:spcBef>
              <a:spcAft>
                <a:spcPts val="0"/>
              </a:spcAft>
            </a:pPr>
            <a:r>
              <a:rPr lang="en-US" sz="1800" dirty="0">
                <a:effectLst/>
                <a:latin typeface="Calibri" panose="020F0502020204030204" pitchFamily="34" charset="0"/>
                <a:ea typeface="DengXian" panose="02010600030101010101" pitchFamily="2" charset="-122"/>
              </a:rPr>
              <a:t> </a:t>
            </a:r>
          </a:p>
        </p:txBody>
      </p:sp>
      <p:sp>
        <p:nvSpPr>
          <p:cNvPr id="6" name="Arrow: Right 5">
            <a:extLst>
              <a:ext uri="{FF2B5EF4-FFF2-40B4-BE49-F238E27FC236}">
                <a16:creationId xmlns:a16="http://schemas.microsoft.com/office/drawing/2014/main" id="{DAD60140-8ECC-4AD0-A5BF-7C1E37E486FA}"/>
              </a:ext>
            </a:extLst>
          </p:cNvPr>
          <p:cNvSpPr/>
          <p:nvPr/>
        </p:nvSpPr>
        <p:spPr bwMode="auto">
          <a:xfrm>
            <a:off x="324678" y="2579267"/>
            <a:ext cx="2286000" cy="728870"/>
          </a:xfrm>
          <a:prstGeom prst="rightArrow">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rPr>
              <a:t>F scoring rule </a:t>
            </a:r>
          </a:p>
        </p:txBody>
      </p:sp>
      <p:sp>
        <p:nvSpPr>
          <p:cNvPr id="7" name="TextBox 6">
            <a:extLst>
              <a:ext uri="{FF2B5EF4-FFF2-40B4-BE49-F238E27FC236}">
                <a16:creationId xmlns:a16="http://schemas.microsoft.com/office/drawing/2014/main" id="{DDC74C4F-BD2D-487E-8820-928B2830CD9A}"/>
              </a:ext>
            </a:extLst>
          </p:cNvPr>
          <p:cNvSpPr txBox="1"/>
          <p:nvPr/>
        </p:nvSpPr>
        <p:spPr>
          <a:xfrm>
            <a:off x="59635" y="3271694"/>
            <a:ext cx="2551043" cy="2031325"/>
          </a:xfrm>
          <a:prstGeom prst="rect">
            <a:avLst/>
          </a:prstGeom>
          <a:noFill/>
        </p:spPr>
        <p:txBody>
          <a:bodyPr wrap="square" rtlCol="0">
            <a:spAutoFit/>
          </a:bodyPr>
          <a:lstStyle/>
          <a:p>
            <a:r>
              <a:rPr lang="en-US" b="1" dirty="0"/>
              <a:t>The less frequent buyers the more likely they will purchase. ??</a:t>
            </a:r>
          </a:p>
          <a:p>
            <a:r>
              <a:rPr lang="en-US" b="1" dirty="0"/>
              <a:t>This offering is intended to "Keep" the customers.</a:t>
            </a:r>
          </a:p>
        </p:txBody>
      </p:sp>
    </p:spTree>
    <p:extLst>
      <p:ext uri="{BB962C8B-B14F-4D97-AF65-F5344CB8AC3E}">
        <p14:creationId xmlns:p14="http://schemas.microsoft.com/office/powerpoint/2010/main" val="1632757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956E7-B523-4D77-B62A-957B6E2112C2}"/>
              </a:ext>
            </a:extLst>
          </p:cNvPr>
          <p:cNvSpPr>
            <a:spLocks noGrp="1"/>
          </p:cNvSpPr>
          <p:nvPr>
            <p:ph type="title"/>
          </p:nvPr>
        </p:nvSpPr>
        <p:spPr/>
        <p:txBody>
          <a:bodyPr/>
          <a:lstStyle/>
          <a:p>
            <a:r>
              <a:rPr lang="en-US" dirty="0"/>
              <a:t>Scoring Rules for the R in RFM</a:t>
            </a:r>
          </a:p>
        </p:txBody>
      </p:sp>
      <p:sp>
        <p:nvSpPr>
          <p:cNvPr id="3" name="Content Placeholder 2">
            <a:extLst>
              <a:ext uri="{FF2B5EF4-FFF2-40B4-BE49-F238E27FC236}">
                <a16:creationId xmlns:a16="http://schemas.microsoft.com/office/drawing/2014/main" id="{883D4D84-FA0B-436F-AE67-4DADD95FC559}"/>
              </a:ext>
            </a:extLst>
          </p:cNvPr>
          <p:cNvSpPr>
            <a:spLocks noGrp="1"/>
          </p:cNvSpPr>
          <p:nvPr>
            <p:ph idx="1"/>
          </p:nvPr>
        </p:nvSpPr>
        <p:spPr/>
        <p:txBody>
          <a:bodyPr/>
          <a:lstStyle/>
          <a:p>
            <a:r>
              <a:rPr lang="en-US" b="0" i="0" u="none" strike="noStrike" baseline="0" dirty="0">
                <a:latin typeface="Open Sans" panose="020B0606030504020204" pitchFamily="34" charset="0"/>
              </a:rPr>
              <a:t>Last purchased in the past 3 months 25 points </a:t>
            </a:r>
          </a:p>
          <a:p>
            <a:r>
              <a:rPr lang="en-US" b="0" i="0" u="none" strike="noStrike" baseline="0" dirty="0">
                <a:latin typeface="Open Sans" panose="020B0606030504020204" pitchFamily="34" charset="0"/>
              </a:rPr>
              <a:t>Last purchased in the past 4–7 months 20</a:t>
            </a:r>
          </a:p>
          <a:p>
            <a:r>
              <a:rPr lang="en-US" b="0" i="0" u="none" strike="noStrike" baseline="0" dirty="0">
                <a:latin typeface="Open Sans" panose="020B0606030504020204" pitchFamily="34" charset="0"/>
              </a:rPr>
              <a:t>Last purchased in the past 8-10  months 15</a:t>
            </a:r>
          </a:p>
          <a:p>
            <a:r>
              <a:rPr lang="en-US" b="0" i="0" u="none" strike="noStrike" baseline="0" dirty="0">
                <a:latin typeface="Open Sans" panose="020B0606030504020204" pitchFamily="34" charset="0"/>
              </a:rPr>
              <a:t>Last purchased in the </a:t>
            </a:r>
            <a:r>
              <a:rPr lang="en-US" b="0" dirty="0">
                <a:latin typeface="Open Sans" panose="020B0606030504020204" pitchFamily="34" charset="0"/>
              </a:rPr>
              <a:t>11</a:t>
            </a:r>
            <a:r>
              <a:rPr lang="en-US" b="0" i="0" u="none" strike="noStrike" baseline="0" dirty="0">
                <a:latin typeface="Open Sans" panose="020B0606030504020204" pitchFamily="34" charset="0"/>
              </a:rPr>
              <a:t>-12 months 10 </a:t>
            </a:r>
          </a:p>
          <a:p>
            <a:r>
              <a:rPr lang="en-US" b="0" i="0" u="none" strike="noStrike" baseline="0" dirty="0">
                <a:latin typeface="Open Sans" panose="020B0606030504020204" pitchFamily="34" charset="0"/>
              </a:rPr>
              <a:t>Last purchased in the past 13 months or more months 5 </a:t>
            </a:r>
            <a:endParaRPr lang="en-US" sz="4000" dirty="0"/>
          </a:p>
        </p:txBody>
      </p:sp>
      <p:sp>
        <p:nvSpPr>
          <p:cNvPr id="6" name="TextBox 5">
            <a:extLst>
              <a:ext uri="{FF2B5EF4-FFF2-40B4-BE49-F238E27FC236}">
                <a16:creationId xmlns:a16="http://schemas.microsoft.com/office/drawing/2014/main" id="{09E1A3AA-2B4F-491A-B3F6-BB46D5742831}"/>
              </a:ext>
            </a:extLst>
          </p:cNvPr>
          <p:cNvSpPr txBox="1"/>
          <p:nvPr/>
        </p:nvSpPr>
        <p:spPr>
          <a:xfrm>
            <a:off x="117642" y="3743508"/>
            <a:ext cx="11769557" cy="1077218"/>
          </a:xfrm>
          <a:prstGeom prst="rect">
            <a:avLst/>
          </a:prstGeom>
          <a:noFill/>
        </p:spPr>
        <p:txBody>
          <a:bodyPr wrap="square">
            <a:spAutoFit/>
          </a:bodyPr>
          <a:lstStyle/>
          <a:p>
            <a:r>
              <a:rPr lang="en-US" sz="3200" dirty="0"/>
              <a:t>R at R6 formula </a:t>
            </a:r>
            <a:r>
              <a:rPr lang="en-US" sz="3200" dirty="0">
                <a:sym typeface="Wingdings" panose="05000000000000000000" pitchFamily="2" charset="2"/>
              </a:rPr>
              <a:t> =IF</a:t>
            </a:r>
            <a:r>
              <a:rPr lang="en-US" sz="3200" b="1" dirty="0">
                <a:solidFill>
                  <a:srgbClr val="C00000"/>
                </a:solidFill>
                <a:sym typeface="Wingdings" panose="05000000000000000000" pitchFamily="2" charset="2"/>
              </a:rPr>
              <a:t>((E6 &gt; 12),5</a:t>
            </a:r>
            <a:r>
              <a:rPr lang="en-US" sz="3200" dirty="0">
                <a:sym typeface="Wingdings" panose="05000000000000000000" pitchFamily="2" charset="2"/>
              </a:rPr>
              <a:t>,IF(</a:t>
            </a:r>
            <a:r>
              <a:rPr lang="en-US" sz="3200" b="1" dirty="0">
                <a:solidFill>
                  <a:srgbClr val="C00000"/>
                </a:solidFill>
                <a:sym typeface="Wingdings" panose="05000000000000000000" pitchFamily="2" charset="2"/>
              </a:rPr>
              <a:t>(E6&gt;10),10</a:t>
            </a:r>
            <a:r>
              <a:rPr lang="en-US" sz="3200" dirty="0">
                <a:sym typeface="Wingdings" panose="05000000000000000000" pitchFamily="2" charset="2"/>
              </a:rPr>
              <a:t>,IF((E6 &gt; 7),15,IF((E6&gt;3),20,IF((E6&lt;=3),25,0)))))</a:t>
            </a:r>
            <a:endParaRPr lang="en-US" sz="3200" dirty="0"/>
          </a:p>
        </p:txBody>
      </p:sp>
      <p:sp>
        <p:nvSpPr>
          <p:cNvPr id="7" name="TextBox 6">
            <a:extLst>
              <a:ext uri="{FF2B5EF4-FFF2-40B4-BE49-F238E27FC236}">
                <a16:creationId xmlns:a16="http://schemas.microsoft.com/office/drawing/2014/main" id="{5E1F75F8-2862-414A-B1C0-9EF3AEC7CF1F}"/>
              </a:ext>
            </a:extLst>
          </p:cNvPr>
          <p:cNvSpPr txBox="1"/>
          <p:nvPr/>
        </p:nvSpPr>
        <p:spPr>
          <a:xfrm>
            <a:off x="53014" y="5464314"/>
            <a:ext cx="11984371" cy="707886"/>
          </a:xfrm>
          <a:prstGeom prst="rect">
            <a:avLst/>
          </a:prstGeom>
          <a:noFill/>
        </p:spPr>
        <p:txBody>
          <a:bodyPr wrap="none" rtlCol="0">
            <a:spAutoFit/>
          </a:bodyPr>
          <a:lstStyle/>
          <a:p>
            <a:r>
              <a:rPr lang="en-US" sz="4000" b="1" dirty="0"/>
              <a:t>Use Lookup table instead of nested if statement </a:t>
            </a:r>
          </a:p>
        </p:txBody>
      </p:sp>
    </p:spTree>
    <p:extLst>
      <p:ext uri="{BB962C8B-B14F-4D97-AF65-F5344CB8AC3E}">
        <p14:creationId xmlns:p14="http://schemas.microsoft.com/office/powerpoint/2010/main" val="3814682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4000" y="-7240"/>
            <a:ext cx="9192126" cy="534685"/>
          </a:xfrm>
          <a:prstGeom prst="rect">
            <a:avLst/>
          </a:prstGeom>
        </p:spPr>
        <p:txBody>
          <a:bodyPr vert="horz" wrap="square" lIns="0" tIns="59614" rIns="0" bIns="0" numCol="1" rtlCol="0" anchor="ctr" anchorCtr="0" compatLnSpc="1">
            <a:prstTxWarp prst="textNoShape">
              <a:avLst/>
            </a:prstTxWarp>
            <a:spAutoFit/>
          </a:bodyPr>
          <a:lstStyle/>
          <a:p>
            <a:pPr marL="635">
              <a:lnSpc>
                <a:spcPts val="3650"/>
              </a:lnSpc>
              <a:spcBef>
                <a:spcPts val="100"/>
              </a:spcBef>
            </a:pPr>
            <a:r>
              <a:rPr spc="25" dirty="0"/>
              <a:t>Example</a:t>
            </a:r>
            <a:r>
              <a:rPr lang="en-US" dirty="0"/>
              <a:t>: </a:t>
            </a:r>
            <a:r>
              <a:rPr spc="-5" dirty="0"/>
              <a:t>RFM</a:t>
            </a:r>
            <a:r>
              <a:rPr spc="-125" dirty="0"/>
              <a:t> </a:t>
            </a:r>
            <a:r>
              <a:rPr spc="25" dirty="0"/>
              <a:t>Model</a:t>
            </a:r>
            <a:r>
              <a:rPr spc="-125" dirty="0"/>
              <a:t> </a:t>
            </a:r>
            <a:r>
              <a:rPr spc="40" dirty="0"/>
              <a:t>Scoring</a:t>
            </a:r>
            <a:r>
              <a:rPr spc="-135" dirty="0"/>
              <a:t> </a:t>
            </a:r>
            <a:r>
              <a:rPr spc="80" dirty="0"/>
              <a:t>Criteria</a:t>
            </a:r>
            <a:endParaRPr dirty="0"/>
          </a:p>
        </p:txBody>
      </p:sp>
      <p:sp>
        <p:nvSpPr>
          <p:cNvPr id="6" name="object 6"/>
          <p:cNvSpPr txBox="1"/>
          <p:nvPr/>
        </p:nvSpPr>
        <p:spPr>
          <a:xfrm>
            <a:off x="8488426" y="6536648"/>
            <a:ext cx="1986914" cy="179536"/>
          </a:xfrm>
          <a:prstGeom prst="rect">
            <a:avLst/>
          </a:prstGeom>
        </p:spPr>
        <p:txBody>
          <a:bodyPr vert="horz" wrap="square" lIns="0" tIns="0" rIns="0" bIns="0" rtlCol="0">
            <a:spAutoFit/>
          </a:bodyPr>
          <a:lstStyle/>
          <a:p>
            <a:pPr marL="12700">
              <a:lnSpc>
                <a:spcPts val="1425"/>
              </a:lnSpc>
            </a:pPr>
            <a:r>
              <a:rPr sz="1200" b="1" spc="-5" dirty="0">
                <a:solidFill>
                  <a:srgbClr val="474747"/>
                </a:solidFill>
                <a:latin typeface="Arial"/>
                <a:cs typeface="Arial"/>
              </a:rPr>
              <a:t>MKTG</a:t>
            </a:r>
            <a:r>
              <a:rPr sz="1200" b="1" spc="5" dirty="0">
                <a:solidFill>
                  <a:srgbClr val="474747"/>
                </a:solidFill>
                <a:latin typeface="Arial"/>
                <a:cs typeface="Arial"/>
              </a:rPr>
              <a:t> </a:t>
            </a:r>
            <a:r>
              <a:rPr sz="1200" b="1" dirty="0">
                <a:solidFill>
                  <a:srgbClr val="474747"/>
                </a:solidFill>
                <a:latin typeface="Arial"/>
                <a:cs typeface="Arial"/>
              </a:rPr>
              <a:t>521-</a:t>
            </a:r>
            <a:r>
              <a:rPr sz="1200" b="1" spc="-35" dirty="0">
                <a:solidFill>
                  <a:srgbClr val="474747"/>
                </a:solidFill>
                <a:latin typeface="Arial"/>
                <a:cs typeface="Arial"/>
              </a:rPr>
              <a:t> </a:t>
            </a:r>
            <a:r>
              <a:rPr sz="1200" b="1" dirty="0">
                <a:solidFill>
                  <a:srgbClr val="474747"/>
                </a:solidFill>
                <a:latin typeface="Arial"/>
                <a:cs typeface="Arial"/>
              </a:rPr>
              <a:t>Spring </a:t>
            </a:r>
            <a:r>
              <a:rPr sz="1200" b="1" spc="-5" dirty="0">
                <a:solidFill>
                  <a:srgbClr val="474747"/>
                </a:solidFill>
                <a:latin typeface="Arial"/>
                <a:cs typeface="Arial"/>
              </a:rPr>
              <a:t>2016</a:t>
            </a:r>
            <a:r>
              <a:rPr sz="1200" b="1" spc="-35" dirty="0">
                <a:solidFill>
                  <a:srgbClr val="474747"/>
                </a:solidFill>
                <a:latin typeface="Arial"/>
                <a:cs typeface="Arial"/>
              </a:rPr>
              <a:t> </a:t>
            </a:r>
            <a:r>
              <a:rPr sz="1200" b="1" dirty="0">
                <a:solidFill>
                  <a:srgbClr val="474747"/>
                </a:solidFill>
                <a:latin typeface="Arial"/>
                <a:cs typeface="Arial"/>
              </a:rPr>
              <a:t>-</a:t>
            </a:r>
            <a:r>
              <a:rPr sz="1200" b="1" spc="-15" dirty="0">
                <a:solidFill>
                  <a:srgbClr val="474747"/>
                </a:solidFill>
                <a:latin typeface="Arial"/>
                <a:cs typeface="Arial"/>
              </a:rPr>
              <a:t> </a:t>
            </a:r>
            <a:fld id="{81D60167-4931-47E6-BA6A-407CBD079E47}" type="slidenum">
              <a:rPr sz="1200" b="1" spc="-5" dirty="0">
                <a:solidFill>
                  <a:srgbClr val="474747"/>
                </a:solidFill>
                <a:latin typeface="Arial"/>
                <a:cs typeface="Arial"/>
              </a:rPr>
              <a:pPr marL="12700">
                <a:lnSpc>
                  <a:spcPts val="1425"/>
                </a:lnSpc>
              </a:pPr>
              <a:t>12</a:t>
            </a:fld>
            <a:endParaRPr sz="1200">
              <a:latin typeface="Arial"/>
              <a:cs typeface="Arial"/>
            </a:endParaRPr>
          </a:p>
        </p:txBody>
      </p:sp>
      <p:sp>
        <p:nvSpPr>
          <p:cNvPr id="4" name="object 4"/>
          <p:cNvSpPr txBox="1"/>
          <p:nvPr/>
        </p:nvSpPr>
        <p:spPr>
          <a:xfrm>
            <a:off x="353081" y="609520"/>
            <a:ext cx="12192000" cy="381515"/>
          </a:xfrm>
          <a:prstGeom prst="rect">
            <a:avLst/>
          </a:prstGeom>
        </p:spPr>
        <p:txBody>
          <a:bodyPr vert="horz" wrap="square" lIns="0" tIns="12065" rIns="0" bIns="0" rtlCol="0">
            <a:spAutoFit/>
          </a:bodyPr>
          <a:lstStyle/>
          <a:p>
            <a:pPr marL="12700">
              <a:spcBef>
                <a:spcPts val="95"/>
              </a:spcBef>
            </a:pPr>
            <a:r>
              <a:rPr sz="2400" b="1" spc="-5" dirty="0">
                <a:solidFill>
                  <a:srgbClr val="1203C2"/>
                </a:solidFill>
                <a:latin typeface="Arial"/>
                <a:cs typeface="Arial"/>
              </a:rPr>
              <a:t>RFM</a:t>
            </a:r>
            <a:r>
              <a:rPr sz="2400" b="1" spc="5" dirty="0">
                <a:solidFill>
                  <a:srgbClr val="1203C2"/>
                </a:solidFill>
                <a:latin typeface="Arial"/>
                <a:cs typeface="Arial"/>
              </a:rPr>
              <a:t> </a:t>
            </a:r>
            <a:r>
              <a:rPr sz="2400" b="1" spc="-5" dirty="0">
                <a:solidFill>
                  <a:srgbClr val="1203C2"/>
                </a:solidFill>
                <a:latin typeface="Arial"/>
                <a:cs typeface="Arial"/>
              </a:rPr>
              <a:t>model</a:t>
            </a:r>
            <a:r>
              <a:rPr sz="2400" b="1" spc="15" dirty="0">
                <a:solidFill>
                  <a:srgbClr val="1203C2"/>
                </a:solidFill>
                <a:latin typeface="Arial"/>
                <a:cs typeface="Arial"/>
              </a:rPr>
              <a:t> </a:t>
            </a:r>
            <a:r>
              <a:rPr lang="en-US" sz="2400" b="1" spc="15" dirty="0">
                <a:solidFill>
                  <a:srgbClr val="1203C2"/>
                </a:solidFill>
                <a:latin typeface="Arial"/>
                <a:cs typeface="Arial"/>
              </a:rPr>
              <a:t>scoring rules is implemented in </a:t>
            </a:r>
            <a:r>
              <a:rPr sz="2400" b="1" spc="-5" dirty="0">
                <a:solidFill>
                  <a:srgbClr val="1203C2"/>
                </a:solidFill>
                <a:latin typeface="Arial"/>
                <a:cs typeface="Arial"/>
              </a:rPr>
              <a:t>Nested</a:t>
            </a:r>
            <a:r>
              <a:rPr sz="2400" b="1" dirty="0">
                <a:solidFill>
                  <a:srgbClr val="1203C2"/>
                </a:solidFill>
                <a:latin typeface="Arial"/>
                <a:cs typeface="Arial"/>
              </a:rPr>
              <a:t> </a:t>
            </a:r>
            <a:r>
              <a:rPr sz="2400" b="1" spc="-5" dirty="0">
                <a:solidFill>
                  <a:srgbClr val="1203C2"/>
                </a:solidFill>
                <a:latin typeface="Arial"/>
                <a:cs typeface="Arial"/>
              </a:rPr>
              <a:t>If</a:t>
            </a:r>
            <a:r>
              <a:rPr sz="2400" b="1" spc="15" dirty="0">
                <a:solidFill>
                  <a:srgbClr val="1203C2"/>
                </a:solidFill>
                <a:latin typeface="Arial"/>
                <a:cs typeface="Arial"/>
              </a:rPr>
              <a:t> </a:t>
            </a:r>
            <a:r>
              <a:rPr sz="2400" b="1" spc="-5" dirty="0">
                <a:solidFill>
                  <a:srgbClr val="1203C2"/>
                </a:solidFill>
                <a:latin typeface="Arial"/>
                <a:cs typeface="Arial"/>
              </a:rPr>
              <a:t>statements</a:t>
            </a:r>
            <a:r>
              <a:rPr sz="2400" b="1" spc="45" dirty="0">
                <a:solidFill>
                  <a:srgbClr val="1203C2"/>
                </a:solidFill>
                <a:latin typeface="Arial"/>
                <a:cs typeface="Arial"/>
              </a:rPr>
              <a:t> </a:t>
            </a:r>
            <a:r>
              <a:rPr sz="2400" b="1" spc="-5" dirty="0">
                <a:solidFill>
                  <a:srgbClr val="1203C2"/>
                </a:solidFill>
                <a:latin typeface="Arial"/>
                <a:cs typeface="Arial"/>
              </a:rPr>
              <a:t>in</a:t>
            </a:r>
            <a:r>
              <a:rPr sz="2400" b="1" dirty="0">
                <a:solidFill>
                  <a:srgbClr val="1203C2"/>
                </a:solidFill>
                <a:latin typeface="Arial"/>
                <a:cs typeface="Arial"/>
              </a:rPr>
              <a:t> </a:t>
            </a:r>
            <a:r>
              <a:rPr sz="2400" b="1" spc="-5" dirty="0">
                <a:solidFill>
                  <a:srgbClr val="1203C2"/>
                </a:solidFill>
                <a:latin typeface="Arial"/>
                <a:cs typeface="Arial"/>
              </a:rPr>
              <a:t>Excel</a:t>
            </a:r>
            <a:endParaRPr sz="2400" dirty="0">
              <a:latin typeface="Arial"/>
              <a:cs typeface="Arial"/>
            </a:endParaRPr>
          </a:p>
        </p:txBody>
      </p:sp>
      <p:sp>
        <p:nvSpPr>
          <p:cNvPr id="5" name="object 5"/>
          <p:cNvSpPr txBox="1"/>
          <p:nvPr/>
        </p:nvSpPr>
        <p:spPr>
          <a:xfrm>
            <a:off x="70600" y="17692"/>
            <a:ext cx="1073150" cy="430246"/>
          </a:xfrm>
          <a:prstGeom prst="rect">
            <a:avLst/>
          </a:prstGeom>
          <a:solidFill>
            <a:srgbClr val="FFFF00"/>
          </a:solidFill>
          <a:ln w="9525">
            <a:solidFill>
              <a:srgbClr val="053CE8"/>
            </a:solidFill>
          </a:ln>
        </p:spPr>
        <p:txBody>
          <a:bodyPr vert="horz" wrap="square" lIns="0" tIns="60325" rIns="0" bIns="0" rtlCol="0">
            <a:spAutoFit/>
          </a:bodyPr>
          <a:lstStyle/>
          <a:p>
            <a:pPr marL="79375">
              <a:spcBef>
                <a:spcPts val="475"/>
              </a:spcBef>
            </a:pPr>
            <a:r>
              <a:rPr sz="2400" b="1" dirty="0">
                <a:solidFill>
                  <a:srgbClr val="053CE8"/>
                </a:solidFill>
                <a:latin typeface="Arial"/>
                <a:cs typeface="Arial"/>
              </a:rPr>
              <a:t>Step</a:t>
            </a:r>
            <a:r>
              <a:rPr sz="2400" b="1" spc="-55" dirty="0">
                <a:solidFill>
                  <a:srgbClr val="053CE8"/>
                </a:solidFill>
                <a:latin typeface="Arial"/>
                <a:cs typeface="Arial"/>
              </a:rPr>
              <a:t> </a:t>
            </a:r>
            <a:r>
              <a:rPr sz="2400" b="1" dirty="0">
                <a:solidFill>
                  <a:srgbClr val="053CE8"/>
                </a:solidFill>
                <a:latin typeface="Arial"/>
                <a:cs typeface="Arial"/>
              </a:rPr>
              <a:t>2</a:t>
            </a:r>
            <a:endParaRPr sz="2400" dirty="0">
              <a:latin typeface="Arial"/>
              <a:cs typeface="Arial"/>
            </a:endParaRPr>
          </a:p>
        </p:txBody>
      </p:sp>
      <p:graphicFrame>
        <p:nvGraphicFramePr>
          <p:cNvPr id="7" name="object 3">
            <a:extLst>
              <a:ext uri="{FF2B5EF4-FFF2-40B4-BE49-F238E27FC236}">
                <a16:creationId xmlns:a16="http://schemas.microsoft.com/office/drawing/2014/main" id="{2CA36352-B168-4CBD-8502-1B09B3B713BE}"/>
              </a:ext>
            </a:extLst>
          </p:cNvPr>
          <p:cNvGraphicFramePr>
            <a:graphicFrameLocks noGrp="1"/>
          </p:cNvGraphicFramePr>
          <p:nvPr>
            <p:extLst>
              <p:ext uri="{D42A27DB-BD31-4B8C-83A1-F6EECF244321}">
                <p14:modId xmlns:p14="http://schemas.microsoft.com/office/powerpoint/2010/main" val="2448828647"/>
              </p:ext>
            </p:extLst>
          </p:nvPr>
        </p:nvGraphicFramePr>
        <p:xfrm>
          <a:off x="70600" y="3184841"/>
          <a:ext cx="11328085" cy="3655467"/>
        </p:xfrm>
        <a:graphic>
          <a:graphicData uri="http://schemas.openxmlformats.org/drawingml/2006/table">
            <a:tbl>
              <a:tblPr firstRow="1" bandRow="1">
                <a:tableStyleId>{2D5ABB26-0587-4C30-8999-92F81FD0307C}</a:tableStyleId>
              </a:tblPr>
              <a:tblGrid>
                <a:gridCol w="810483">
                  <a:extLst>
                    <a:ext uri="{9D8B030D-6E8A-4147-A177-3AD203B41FA5}">
                      <a16:colId xmlns:a16="http://schemas.microsoft.com/office/drawing/2014/main" val="20000"/>
                    </a:ext>
                  </a:extLst>
                </a:gridCol>
                <a:gridCol w="2876790">
                  <a:extLst>
                    <a:ext uri="{9D8B030D-6E8A-4147-A177-3AD203B41FA5}">
                      <a16:colId xmlns:a16="http://schemas.microsoft.com/office/drawing/2014/main" val="20001"/>
                    </a:ext>
                  </a:extLst>
                </a:gridCol>
                <a:gridCol w="1590741">
                  <a:extLst>
                    <a:ext uri="{9D8B030D-6E8A-4147-A177-3AD203B41FA5}">
                      <a16:colId xmlns:a16="http://schemas.microsoft.com/office/drawing/2014/main" val="20002"/>
                    </a:ext>
                  </a:extLst>
                </a:gridCol>
                <a:gridCol w="1440493">
                  <a:extLst>
                    <a:ext uri="{9D8B030D-6E8A-4147-A177-3AD203B41FA5}">
                      <a16:colId xmlns:a16="http://schemas.microsoft.com/office/drawing/2014/main" val="20003"/>
                    </a:ext>
                  </a:extLst>
                </a:gridCol>
                <a:gridCol w="1489610">
                  <a:extLst>
                    <a:ext uri="{9D8B030D-6E8A-4147-A177-3AD203B41FA5}">
                      <a16:colId xmlns:a16="http://schemas.microsoft.com/office/drawing/2014/main" val="20004"/>
                    </a:ext>
                  </a:extLst>
                </a:gridCol>
                <a:gridCol w="1559985">
                  <a:extLst>
                    <a:ext uri="{9D8B030D-6E8A-4147-A177-3AD203B41FA5}">
                      <a16:colId xmlns:a16="http://schemas.microsoft.com/office/drawing/2014/main" val="20005"/>
                    </a:ext>
                  </a:extLst>
                </a:gridCol>
                <a:gridCol w="1559983">
                  <a:extLst>
                    <a:ext uri="{9D8B030D-6E8A-4147-A177-3AD203B41FA5}">
                      <a16:colId xmlns:a16="http://schemas.microsoft.com/office/drawing/2014/main" val="20006"/>
                    </a:ext>
                  </a:extLst>
                </a:gridCol>
              </a:tblGrid>
              <a:tr h="799576">
                <a:tc rowSpan="2">
                  <a:txBody>
                    <a:bodyPr/>
                    <a:lstStyle/>
                    <a:p>
                      <a:pPr>
                        <a:lnSpc>
                          <a:spcPct val="100000"/>
                        </a:lnSpc>
                      </a:pPr>
                      <a:endParaRPr sz="2000">
                        <a:latin typeface="Times New Roman"/>
                        <a:cs typeface="Times New Roman"/>
                      </a:endParaRPr>
                    </a:p>
                    <a:p>
                      <a:pPr>
                        <a:lnSpc>
                          <a:spcPct val="100000"/>
                        </a:lnSpc>
                        <a:spcBef>
                          <a:spcPts val="35"/>
                        </a:spcBef>
                      </a:pPr>
                      <a:endParaRPr sz="1700">
                        <a:latin typeface="Times New Roman"/>
                        <a:cs typeface="Times New Roman"/>
                      </a:endParaRPr>
                    </a:p>
                    <a:p>
                      <a:pPr algn="ctr">
                        <a:lnSpc>
                          <a:spcPct val="100000"/>
                        </a:lnSpc>
                        <a:spcBef>
                          <a:spcPts val="5"/>
                        </a:spcBef>
                      </a:pPr>
                      <a:r>
                        <a:rPr sz="1800" b="1" dirty="0">
                          <a:solidFill>
                            <a:srgbClr val="053CE8"/>
                          </a:solidFill>
                          <a:latin typeface="Arial"/>
                          <a:cs typeface="Arial"/>
                        </a:rPr>
                        <a:t>R</a:t>
                      </a:r>
                      <a:endParaRPr sz="1800">
                        <a:latin typeface="Arial"/>
                        <a:cs typeface="Arial"/>
                      </a:endParaRPr>
                    </a:p>
                  </a:txBody>
                  <a:tcPr marL="0" marR="0" marT="0" marB="0">
                    <a:lnL w="28575">
                      <a:solidFill>
                        <a:srgbClr val="053CE8"/>
                      </a:solidFill>
                      <a:prstDash val="solid"/>
                    </a:lnL>
                    <a:lnR w="12700">
                      <a:solidFill>
                        <a:srgbClr val="053CE8"/>
                      </a:solidFill>
                      <a:prstDash val="solid"/>
                    </a:lnR>
                    <a:lnT w="28575">
                      <a:solidFill>
                        <a:srgbClr val="053CE8"/>
                      </a:solidFill>
                      <a:prstDash val="solid"/>
                    </a:lnT>
                    <a:lnB w="12700">
                      <a:solidFill>
                        <a:srgbClr val="053CE8"/>
                      </a:solidFill>
                      <a:prstDash val="solid"/>
                    </a:lnB>
                    <a:solidFill>
                      <a:srgbClr val="F9FC00"/>
                    </a:solidFill>
                  </a:tcPr>
                </a:tc>
                <a:tc>
                  <a:txBody>
                    <a:bodyPr/>
                    <a:lstStyle/>
                    <a:p>
                      <a:pPr marL="300990">
                        <a:lnSpc>
                          <a:spcPts val="2050"/>
                        </a:lnSpc>
                        <a:spcBef>
                          <a:spcPts val="1070"/>
                        </a:spcBef>
                      </a:pPr>
                      <a:r>
                        <a:rPr sz="1800" b="1" dirty="0">
                          <a:solidFill>
                            <a:srgbClr val="053CE8"/>
                          </a:solidFill>
                          <a:latin typeface="Arial"/>
                          <a:cs typeface="Arial"/>
                        </a:rPr>
                        <a:t>Months</a:t>
                      </a:r>
                      <a:r>
                        <a:rPr sz="1800" b="1" spc="-55" dirty="0">
                          <a:solidFill>
                            <a:srgbClr val="053CE8"/>
                          </a:solidFill>
                          <a:latin typeface="Arial"/>
                          <a:cs typeface="Arial"/>
                        </a:rPr>
                        <a:t> </a:t>
                      </a:r>
                      <a:r>
                        <a:rPr sz="1800" b="1" dirty="0">
                          <a:solidFill>
                            <a:srgbClr val="053CE8"/>
                          </a:solidFill>
                          <a:latin typeface="Arial"/>
                          <a:cs typeface="Arial"/>
                        </a:rPr>
                        <a:t>from</a:t>
                      </a:r>
                      <a:endParaRPr sz="1800" dirty="0">
                        <a:latin typeface="Arial"/>
                        <a:cs typeface="Arial"/>
                      </a:endParaRPr>
                    </a:p>
                    <a:p>
                      <a:pPr marL="256540">
                        <a:lnSpc>
                          <a:spcPts val="2050"/>
                        </a:lnSpc>
                      </a:pPr>
                      <a:r>
                        <a:rPr sz="1800" b="1" spc="-5" dirty="0">
                          <a:solidFill>
                            <a:srgbClr val="053CE8"/>
                          </a:solidFill>
                          <a:latin typeface="Arial"/>
                          <a:cs typeface="Arial"/>
                        </a:rPr>
                        <a:t>last</a:t>
                      </a:r>
                      <a:r>
                        <a:rPr sz="1800" b="1" spc="-30" dirty="0">
                          <a:solidFill>
                            <a:srgbClr val="053CE8"/>
                          </a:solidFill>
                          <a:latin typeface="Arial"/>
                          <a:cs typeface="Arial"/>
                        </a:rPr>
                        <a:t> </a:t>
                      </a:r>
                      <a:r>
                        <a:rPr sz="1800" b="1" spc="-5" dirty="0">
                          <a:solidFill>
                            <a:srgbClr val="053CE8"/>
                          </a:solidFill>
                          <a:latin typeface="Arial"/>
                          <a:cs typeface="Arial"/>
                        </a:rPr>
                        <a:t>purchase</a:t>
                      </a:r>
                      <a:endParaRPr sz="1800" dirty="0">
                        <a:latin typeface="Arial"/>
                        <a:cs typeface="Arial"/>
                      </a:endParaRPr>
                    </a:p>
                  </a:txBody>
                  <a:tcPr marL="0" marR="0" marT="135890" marB="0">
                    <a:lnL w="12700">
                      <a:solidFill>
                        <a:srgbClr val="053CE8"/>
                      </a:solidFill>
                      <a:prstDash val="solid"/>
                    </a:lnL>
                    <a:lnR w="12700">
                      <a:solidFill>
                        <a:srgbClr val="053CE8"/>
                      </a:solidFill>
                      <a:prstDash val="solid"/>
                    </a:lnR>
                    <a:lnT w="28575">
                      <a:solidFill>
                        <a:srgbClr val="053CE8"/>
                      </a:solidFill>
                      <a:prstDash val="solid"/>
                    </a:lnT>
                    <a:lnB w="12700">
                      <a:solidFill>
                        <a:srgbClr val="053CE8"/>
                      </a:solidFill>
                      <a:prstDash val="solid"/>
                    </a:lnB>
                    <a:solidFill>
                      <a:srgbClr val="CCD6FF"/>
                    </a:solidFill>
                  </a:tcPr>
                </a:tc>
                <a:tc>
                  <a:txBody>
                    <a:bodyPr/>
                    <a:lstStyle/>
                    <a:p>
                      <a:pPr marL="219710" algn="ctr">
                        <a:lnSpc>
                          <a:spcPts val="2050"/>
                        </a:lnSpc>
                        <a:spcBef>
                          <a:spcPts val="1070"/>
                        </a:spcBef>
                      </a:pPr>
                      <a:r>
                        <a:rPr sz="2400" b="1" spc="-5" dirty="0">
                          <a:solidFill>
                            <a:srgbClr val="C00000"/>
                          </a:solidFill>
                          <a:latin typeface="Arial"/>
                          <a:cs typeface="Arial"/>
                        </a:rPr>
                        <a:t>13-max</a:t>
                      </a:r>
                      <a:endParaRPr sz="2400" dirty="0">
                        <a:solidFill>
                          <a:srgbClr val="C00000"/>
                        </a:solidFill>
                        <a:latin typeface="Arial"/>
                        <a:cs typeface="Arial"/>
                      </a:endParaRPr>
                    </a:p>
                  </a:txBody>
                  <a:tcPr marL="0" marR="0" marT="135890" marB="0" anchor="ctr">
                    <a:lnL w="12700">
                      <a:solidFill>
                        <a:srgbClr val="053CE8"/>
                      </a:solidFill>
                      <a:prstDash val="solid"/>
                    </a:lnL>
                    <a:lnR w="12700">
                      <a:solidFill>
                        <a:srgbClr val="053CE8"/>
                      </a:solidFill>
                      <a:prstDash val="solid"/>
                    </a:lnR>
                    <a:lnT w="28575">
                      <a:solidFill>
                        <a:srgbClr val="053CE8"/>
                      </a:solidFill>
                      <a:prstDash val="solid"/>
                    </a:lnT>
                    <a:lnB w="12700">
                      <a:solidFill>
                        <a:srgbClr val="053CE8"/>
                      </a:solidFill>
                      <a:prstDash val="solid"/>
                    </a:lnB>
                    <a:solidFill>
                      <a:srgbClr val="CCD6FF"/>
                    </a:solidFill>
                  </a:tcPr>
                </a:tc>
                <a:tc>
                  <a:txBody>
                    <a:bodyPr/>
                    <a:lstStyle/>
                    <a:p>
                      <a:pPr marL="0" indent="0" algn="ctr" defTabSz="914400" rtl="0" eaLnBrk="1" latinLnBrk="0" hangingPunct="1">
                        <a:lnSpc>
                          <a:spcPts val="2050"/>
                        </a:lnSpc>
                        <a:spcBef>
                          <a:spcPts val="1070"/>
                        </a:spcBef>
                      </a:pPr>
                      <a:r>
                        <a:rPr lang="en-US" sz="2400" b="1" kern="1200" spc="-5" dirty="0">
                          <a:solidFill>
                            <a:srgbClr val="C00000"/>
                          </a:solidFill>
                          <a:latin typeface="Arial"/>
                          <a:ea typeface="+mn-ea"/>
                          <a:cs typeface="Arial"/>
                        </a:rPr>
                        <a:t>11</a:t>
                      </a:r>
                      <a:r>
                        <a:rPr sz="2400" b="1" kern="1200" spc="-5" dirty="0">
                          <a:solidFill>
                            <a:srgbClr val="C00000"/>
                          </a:solidFill>
                          <a:latin typeface="Arial"/>
                          <a:ea typeface="+mn-ea"/>
                          <a:cs typeface="Arial"/>
                        </a:rPr>
                        <a:t>-12</a:t>
                      </a:r>
                    </a:p>
                  </a:txBody>
                  <a:tcPr marL="0" marR="0" marT="3810" marB="0" anchor="ctr">
                    <a:lnL w="12700">
                      <a:solidFill>
                        <a:srgbClr val="053CE8"/>
                      </a:solidFill>
                      <a:prstDash val="solid"/>
                    </a:lnL>
                    <a:lnR w="12700">
                      <a:solidFill>
                        <a:srgbClr val="053CE8"/>
                      </a:solidFill>
                      <a:prstDash val="solid"/>
                    </a:lnR>
                    <a:lnT w="28575">
                      <a:solidFill>
                        <a:srgbClr val="053CE8"/>
                      </a:solidFill>
                      <a:prstDash val="solid"/>
                    </a:lnT>
                    <a:lnB w="12700">
                      <a:solidFill>
                        <a:srgbClr val="053CE8"/>
                      </a:solidFill>
                      <a:prstDash val="solid"/>
                    </a:lnB>
                    <a:solidFill>
                      <a:srgbClr val="CCD6FF"/>
                    </a:solidFill>
                  </a:tcPr>
                </a:tc>
                <a:tc>
                  <a:txBody>
                    <a:bodyPr/>
                    <a:lstStyle/>
                    <a:p>
                      <a:pPr marL="219710" algn="ctr" defTabSz="914400" rtl="0" eaLnBrk="1" latinLnBrk="0" hangingPunct="1">
                        <a:lnSpc>
                          <a:spcPts val="2050"/>
                        </a:lnSpc>
                        <a:spcBef>
                          <a:spcPts val="1070"/>
                        </a:spcBef>
                      </a:pPr>
                      <a:r>
                        <a:rPr lang="en-US" sz="2400" b="1" kern="1200" spc="-5" dirty="0">
                          <a:solidFill>
                            <a:srgbClr val="C00000"/>
                          </a:solidFill>
                          <a:latin typeface="Arial"/>
                          <a:ea typeface="+mn-ea"/>
                          <a:cs typeface="Arial"/>
                        </a:rPr>
                        <a:t>8-10</a:t>
                      </a:r>
                      <a:endParaRPr sz="2400" b="1" kern="1200" spc="-5" dirty="0">
                        <a:solidFill>
                          <a:srgbClr val="C00000"/>
                        </a:solidFill>
                        <a:latin typeface="Arial"/>
                        <a:ea typeface="+mn-ea"/>
                        <a:cs typeface="Arial"/>
                      </a:endParaRPr>
                    </a:p>
                  </a:txBody>
                  <a:tcPr marL="0" marR="0" marT="3810" marB="0" anchor="ctr">
                    <a:lnL w="12700">
                      <a:solidFill>
                        <a:srgbClr val="053CE8"/>
                      </a:solidFill>
                      <a:prstDash val="solid"/>
                    </a:lnL>
                    <a:lnR w="12700">
                      <a:solidFill>
                        <a:srgbClr val="053CE8"/>
                      </a:solidFill>
                      <a:prstDash val="solid"/>
                    </a:lnR>
                    <a:lnT w="28575">
                      <a:solidFill>
                        <a:srgbClr val="053CE8"/>
                      </a:solidFill>
                      <a:prstDash val="solid"/>
                    </a:lnT>
                    <a:lnB w="12700">
                      <a:solidFill>
                        <a:srgbClr val="053CE8"/>
                      </a:solidFill>
                      <a:prstDash val="solid"/>
                    </a:lnB>
                    <a:solidFill>
                      <a:srgbClr val="CCD6FF"/>
                    </a:solidFill>
                  </a:tcPr>
                </a:tc>
                <a:tc>
                  <a:txBody>
                    <a:bodyPr/>
                    <a:lstStyle/>
                    <a:p>
                      <a:pPr marL="219710" algn="ctr" defTabSz="914400" rtl="0" eaLnBrk="1" latinLnBrk="0" hangingPunct="1">
                        <a:lnSpc>
                          <a:spcPts val="2050"/>
                        </a:lnSpc>
                        <a:spcBef>
                          <a:spcPts val="1070"/>
                        </a:spcBef>
                      </a:pPr>
                      <a:r>
                        <a:rPr lang="en-US" sz="2400" b="1" kern="1200" spc="-5" dirty="0">
                          <a:solidFill>
                            <a:srgbClr val="C00000"/>
                          </a:solidFill>
                          <a:latin typeface="Arial"/>
                          <a:ea typeface="+mn-ea"/>
                          <a:cs typeface="Arial"/>
                        </a:rPr>
                        <a:t>4</a:t>
                      </a:r>
                      <a:r>
                        <a:rPr sz="2400" b="1" kern="1200" spc="-5" dirty="0">
                          <a:solidFill>
                            <a:srgbClr val="C00000"/>
                          </a:solidFill>
                          <a:latin typeface="Arial"/>
                          <a:ea typeface="+mn-ea"/>
                          <a:cs typeface="Arial"/>
                        </a:rPr>
                        <a:t>-</a:t>
                      </a:r>
                      <a:r>
                        <a:rPr lang="en-US" sz="2400" b="1" kern="1200" spc="-5" dirty="0">
                          <a:solidFill>
                            <a:srgbClr val="C00000"/>
                          </a:solidFill>
                          <a:latin typeface="Arial"/>
                          <a:ea typeface="+mn-ea"/>
                          <a:cs typeface="Arial"/>
                        </a:rPr>
                        <a:t>7</a:t>
                      </a:r>
                      <a:endParaRPr sz="2400" b="1" kern="1200" spc="-5" dirty="0">
                        <a:solidFill>
                          <a:srgbClr val="C00000"/>
                        </a:solidFill>
                        <a:latin typeface="Arial"/>
                        <a:ea typeface="+mn-ea"/>
                        <a:cs typeface="Arial"/>
                      </a:endParaRPr>
                    </a:p>
                  </a:txBody>
                  <a:tcPr marL="0" marR="0" marT="3810" marB="0" anchor="ctr">
                    <a:lnL w="12700">
                      <a:solidFill>
                        <a:srgbClr val="053CE8"/>
                      </a:solidFill>
                      <a:prstDash val="solid"/>
                    </a:lnL>
                    <a:lnR w="12700">
                      <a:solidFill>
                        <a:srgbClr val="053CE8"/>
                      </a:solidFill>
                      <a:prstDash val="solid"/>
                    </a:lnR>
                    <a:lnT w="28575">
                      <a:solidFill>
                        <a:srgbClr val="053CE8"/>
                      </a:solidFill>
                      <a:prstDash val="solid"/>
                    </a:lnT>
                    <a:lnB w="12700">
                      <a:solidFill>
                        <a:srgbClr val="053CE8"/>
                      </a:solidFill>
                      <a:prstDash val="solid"/>
                    </a:lnB>
                    <a:solidFill>
                      <a:srgbClr val="CCD6FF"/>
                    </a:solidFill>
                  </a:tcPr>
                </a:tc>
                <a:tc>
                  <a:txBody>
                    <a:bodyPr/>
                    <a:lstStyle/>
                    <a:p>
                      <a:pPr marL="219710" algn="ctr" defTabSz="914400" rtl="0" eaLnBrk="1" latinLnBrk="0" hangingPunct="1">
                        <a:lnSpc>
                          <a:spcPts val="2050"/>
                        </a:lnSpc>
                        <a:spcBef>
                          <a:spcPts val="1070"/>
                        </a:spcBef>
                      </a:pPr>
                      <a:r>
                        <a:rPr sz="2400" b="1" kern="1200" spc="-5" dirty="0">
                          <a:solidFill>
                            <a:srgbClr val="C00000"/>
                          </a:solidFill>
                          <a:latin typeface="Arial"/>
                          <a:ea typeface="+mn-ea"/>
                          <a:cs typeface="Arial"/>
                        </a:rPr>
                        <a:t>0-</a:t>
                      </a:r>
                      <a:r>
                        <a:rPr lang="en-US" sz="2400" b="1" kern="1200" spc="-5" dirty="0">
                          <a:solidFill>
                            <a:srgbClr val="C00000"/>
                          </a:solidFill>
                          <a:latin typeface="Arial"/>
                          <a:ea typeface="+mn-ea"/>
                          <a:cs typeface="Arial"/>
                        </a:rPr>
                        <a:t>3</a:t>
                      </a:r>
                      <a:endParaRPr sz="2400" b="1" kern="1200" spc="-5" dirty="0">
                        <a:solidFill>
                          <a:srgbClr val="C00000"/>
                        </a:solidFill>
                        <a:latin typeface="Arial"/>
                        <a:ea typeface="+mn-ea"/>
                        <a:cs typeface="Arial"/>
                      </a:endParaRPr>
                    </a:p>
                  </a:txBody>
                  <a:tcPr marL="0" marR="0" marT="3810" marB="0" anchor="ctr">
                    <a:lnL w="12700">
                      <a:solidFill>
                        <a:srgbClr val="053CE8"/>
                      </a:solidFill>
                      <a:prstDash val="solid"/>
                    </a:lnL>
                    <a:lnR w="28575">
                      <a:solidFill>
                        <a:srgbClr val="053CE8"/>
                      </a:solidFill>
                      <a:prstDash val="solid"/>
                    </a:lnR>
                    <a:lnT w="28575">
                      <a:solidFill>
                        <a:srgbClr val="053CE8"/>
                      </a:solidFill>
                      <a:prstDash val="solid"/>
                    </a:lnT>
                    <a:lnB w="12700">
                      <a:solidFill>
                        <a:srgbClr val="053CE8"/>
                      </a:solidFill>
                      <a:prstDash val="solid"/>
                    </a:lnB>
                    <a:solidFill>
                      <a:srgbClr val="CCD6FF"/>
                    </a:solidFill>
                  </a:tcPr>
                </a:tc>
                <a:extLst>
                  <a:ext uri="{0D108BD9-81ED-4DB2-BD59-A6C34878D82A}">
                    <a16:rowId xmlns:a16="http://schemas.microsoft.com/office/drawing/2014/main" val="10000"/>
                  </a:ext>
                </a:extLst>
              </a:tr>
              <a:tr h="549327">
                <a:tc vMerge="1">
                  <a:txBody>
                    <a:bodyPr/>
                    <a:lstStyle/>
                    <a:p>
                      <a:endParaRPr/>
                    </a:p>
                  </a:txBody>
                  <a:tcPr marL="0" marR="0" marT="0" marB="0">
                    <a:lnL w="28575">
                      <a:solidFill>
                        <a:srgbClr val="053CE8"/>
                      </a:solidFill>
                      <a:prstDash val="solid"/>
                    </a:lnL>
                    <a:lnR w="12700">
                      <a:solidFill>
                        <a:srgbClr val="053CE8"/>
                      </a:solidFill>
                      <a:prstDash val="solid"/>
                    </a:lnR>
                    <a:lnT w="28575">
                      <a:solidFill>
                        <a:srgbClr val="053CE8"/>
                      </a:solidFill>
                      <a:prstDash val="solid"/>
                    </a:lnT>
                    <a:lnB w="12700">
                      <a:solidFill>
                        <a:srgbClr val="053CE8"/>
                      </a:solidFill>
                      <a:prstDash val="solid"/>
                    </a:lnB>
                    <a:solidFill>
                      <a:srgbClr val="F9FC00"/>
                    </a:solidFill>
                  </a:tcPr>
                </a:tc>
                <a:tc>
                  <a:txBody>
                    <a:bodyPr/>
                    <a:lstStyle/>
                    <a:p>
                      <a:pPr marL="1905" algn="ctr">
                        <a:lnSpc>
                          <a:spcPct val="100000"/>
                        </a:lnSpc>
                        <a:spcBef>
                          <a:spcPts val="1019"/>
                        </a:spcBef>
                      </a:pPr>
                      <a:r>
                        <a:rPr sz="1800" b="1" spc="-5" dirty="0">
                          <a:solidFill>
                            <a:srgbClr val="053CE8"/>
                          </a:solidFill>
                          <a:latin typeface="Arial"/>
                          <a:cs typeface="Arial"/>
                        </a:rPr>
                        <a:t>Max</a:t>
                      </a:r>
                      <a:r>
                        <a:rPr sz="1800" b="1" spc="-25" dirty="0">
                          <a:solidFill>
                            <a:srgbClr val="053CE8"/>
                          </a:solidFill>
                          <a:latin typeface="Arial"/>
                          <a:cs typeface="Arial"/>
                        </a:rPr>
                        <a:t> </a:t>
                      </a:r>
                      <a:r>
                        <a:rPr sz="1800" b="1" spc="-5" dirty="0">
                          <a:solidFill>
                            <a:srgbClr val="053CE8"/>
                          </a:solidFill>
                          <a:latin typeface="Arial"/>
                          <a:cs typeface="Arial"/>
                        </a:rPr>
                        <a:t>Score</a:t>
                      </a:r>
                      <a:r>
                        <a:rPr sz="1800" b="1" spc="-10" dirty="0">
                          <a:solidFill>
                            <a:srgbClr val="053CE8"/>
                          </a:solidFill>
                          <a:latin typeface="Arial"/>
                          <a:cs typeface="Arial"/>
                        </a:rPr>
                        <a:t> </a:t>
                      </a:r>
                      <a:r>
                        <a:rPr sz="1800" b="1" dirty="0">
                          <a:solidFill>
                            <a:srgbClr val="053CE8"/>
                          </a:solidFill>
                          <a:latin typeface="Arial"/>
                          <a:cs typeface="Arial"/>
                        </a:rPr>
                        <a:t>=</a:t>
                      </a:r>
                      <a:r>
                        <a:rPr sz="1800" b="1" spc="-20" dirty="0">
                          <a:solidFill>
                            <a:srgbClr val="053CE8"/>
                          </a:solidFill>
                          <a:latin typeface="Arial"/>
                          <a:cs typeface="Arial"/>
                        </a:rPr>
                        <a:t> </a:t>
                      </a:r>
                      <a:r>
                        <a:rPr lang="en-US" sz="1800" b="1" spc="-5" dirty="0">
                          <a:solidFill>
                            <a:srgbClr val="053CE8"/>
                          </a:solidFill>
                          <a:latin typeface="Arial"/>
                          <a:cs typeface="Arial"/>
                        </a:rPr>
                        <a:t>25</a:t>
                      </a:r>
                      <a:endParaRPr sz="1800" dirty="0">
                        <a:latin typeface="Arial"/>
                        <a:cs typeface="Arial"/>
                      </a:endParaRPr>
                    </a:p>
                  </a:txBody>
                  <a:tcPr marL="0" marR="0" marT="129539" marB="0">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CD6FF"/>
                    </a:solidFill>
                  </a:tcPr>
                </a:tc>
                <a:tc>
                  <a:txBody>
                    <a:bodyPr/>
                    <a:lstStyle/>
                    <a:p>
                      <a:pPr marL="0" algn="ctr" defTabSz="914400" rtl="0" eaLnBrk="1" latinLnBrk="0" hangingPunct="1">
                        <a:lnSpc>
                          <a:spcPct val="100000"/>
                        </a:lnSpc>
                      </a:pPr>
                      <a:r>
                        <a:rPr lang="en-US" sz="2800" b="1" kern="1200" spc="-10" dirty="0">
                          <a:solidFill>
                            <a:srgbClr val="C00000"/>
                          </a:solidFill>
                          <a:latin typeface="Arial"/>
                          <a:ea typeface="+mn-ea"/>
                          <a:cs typeface="Arial"/>
                        </a:rPr>
                        <a:t>5</a:t>
                      </a:r>
                      <a:endParaRPr sz="2800" b="1" kern="1200" spc="-10" dirty="0">
                        <a:solidFill>
                          <a:srgbClr val="C00000"/>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CD6FF"/>
                    </a:solidFill>
                  </a:tcPr>
                </a:tc>
                <a:tc>
                  <a:txBody>
                    <a:bodyPr/>
                    <a:lstStyle/>
                    <a:p>
                      <a:pPr marL="0" algn="ctr" defTabSz="914400" rtl="0" eaLnBrk="1" latinLnBrk="0" hangingPunct="1">
                        <a:lnSpc>
                          <a:spcPct val="100000"/>
                        </a:lnSpc>
                      </a:pPr>
                      <a:r>
                        <a:rPr lang="en-US" sz="2800" b="1" kern="1200" spc="-10" dirty="0">
                          <a:solidFill>
                            <a:srgbClr val="C00000"/>
                          </a:solidFill>
                          <a:latin typeface="Arial"/>
                          <a:ea typeface="+mn-ea"/>
                          <a:cs typeface="Arial"/>
                        </a:rPr>
                        <a:t>10</a:t>
                      </a:r>
                      <a:endParaRPr sz="2800" b="1" kern="1200" spc="-10" dirty="0">
                        <a:solidFill>
                          <a:srgbClr val="C00000"/>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CD6FF"/>
                    </a:solidFill>
                  </a:tcPr>
                </a:tc>
                <a:tc>
                  <a:txBody>
                    <a:bodyPr/>
                    <a:lstStyle/>
                    <a:p>
                      <a:pPr marL="0" algn="ctr" defTabSz="914400" rtl="0" eaLnBrk="1" latinLnBrk="0" hangingPunct="1">
                        <a:lnSpc>
                          <a:spcPct val="100000"/>
                        </a:lnSpc>
                      </a:pPr>
                      <a:r>
                        <a:rPr lang="en-US" sz="2800" b="1" kern="1200" spc="-10" dirty="0">
                          <a:solidFill>
                            <a:srgbClr val="C00000"/>
                          </a:solidFill>
                          <a:latin typeface="Arial"/>
                          <a:ea typeface="+mn-ea"/>
                          <a:cs typeface="Arial"/>
                        </a:rPr>
                        <a:t>15</a:t>
                      </a:r>
                      <a:endParaRPr sz="2800" b="1" kern="1200" spc="-10" dirty="0">
                        <a:solidFill>
                          <a:srgbClr val="C00000"/>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CD6FF"/>
                    </a:solidFill>
                  </a:tcPr>
                </a:tc>
                <a:tc>
                  <a:txBody>
                    <a:bodyPr/>
                    <a:lstStyle/>
                    <a:p>
                      <a:pPr marL="0" algn="ctr" defTabSz="914400" rtl="0" eaLnBrk="1" latinLnBrk="0" hangingPunct="1">
                        <a:lnSpc>
                          <a:spcPct val="100000"/>
                        </a:lnSpc>
                      </a:pPr>
                      <a:r>
                        <a:rPr lang="en-US" sz="2800" b="1" kern="1200" spc="-10" dirty="0">
                          <a:solidFill>
                            <a:srgbClr val="C00000"/>
                          </a:solidFill>
                          <a:latin typeface="Arial"/>
                          <a:ea typeface="+mn-ea"/>
                          <a:cs typeface="Arial"/>
                        </a:rPr>
                        <a:t>20</a:t>
                      </a:r>
                      <a:endParaRPr sz="2800" b="1" kern="1200" spc="-10" dirty="0">
                        <a:solidFill>
                          <a:srgbClr val="C00000"/>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CD6FF"/>
                    </a:solidFill>
                  </a:tcPr>
                </a:tc>
                <a:tc>
                  <a:txBody>
                    <a:bodyPr/>
                    <a:lstStyle/>
                    <a:p>
                      <a:pPr marL="0" algn="ctr" defTabSz="914400" rtl="0" eaLnBrk="1" latinLnBrk="0" hangingPunct="1">
                        <a:lnSpc>
                          <a:spcPct val="100000"/>
                        </a:lnSpc>
                      </a:pPr>
                      <a:r>
                        <a:rPr lang="en-US" sz="2800" b="1" kern="1200" spc="-10" dirty="0">
                          <a:solidFill>
                            <a:srgbClr val="C00000"/>
                          </a:solidFill>
                          <a:latin typeface="Arial"/>
                          <a:ea typeface="+mn-ea"/>
                          <a:cs typeface="Arial"/>
                        </a:rPr>
                        <a:t>25</a:t>
                      </a:r>
                      <a:endParaRPr sz="2800" b="1" kern="1200" spc="-10" dirty="0">
                        <a:solidFill>
                          <a:srgbClr val="C00000"/>
                        </a:solidFill>
                        <a:latin typeface="Arial"/>
                        <a:ea typeface="+mn-ea"/>
                        <a:cs typeface="Arial"/>
                      </a:endParaRPr>
                    </a:p>
                  </a:txBody>
                  <a:tcPr marL="0" marR="0" marT="0" marB="0" anchor="ctr">
                    <a:lnL w="12700">
                      <a:solidFill>
                        <a:srgbClr val="053CE8"/>
                      </a:solidFill>
                      <a:prstDash val="solid"/>
                    </a:lnL>
                    <a:lnR w="28575">
                      <a:solidFill>
                        <a:srgbClr val="053CE8"/>
                      </a:solidFill>
                      <a:prstDash val="solid"/>
                    </a:lnR>
                    <a:lnT w="12700">
                      <a:solidFill>
                        <a:srgbClr val="053CE8"/>
                      </a:solidFill>
                      <a:prstDash val="solid"/>
                    </a:lnT>
                    <a:lnB w="12700">
                      <a:solidFill>
                        <a:srgbClr val="053CE8"/>
                      </a:solidFill>
                      <a:prstDash val="solid"/>
                    </a:lnB>
                    <a:solidFill>
                      <a:srgbClr val="CCD6FF"/>
                    </a:solidFill>
                  </a:tcPr>
                </a:tc>
                <a:extLst>
                  <a:ext uri="{0D108BD9-81ED-4DB2-BD59-A6C34878D82A}">
                    <a16:rowId xmlns:a16="http://schemas.microsoft.com/office/drawing/2014/main" val="10001"/>
                  </a:ext>
                </a:extLst>
              </a:tr>
              <a:tr h="585949">
                <a:tc rowSpan="2">
                  <a:txBody>
                    <a:bodyPr/>
                    <a:lstStyle/>
                    <a:p>
                      <a:pPr>
                        <a:lnSpc>
                          <a:spcPct val="100000"/>
                        </a:lnSpc>
                        <a:spcBef>
                          <a:spcPts val="25"/>
                        </a:spcBef>
                      </a:pPr>
                      <a:endParaRPr sz="2950">
                        <a:latin typeface="Times New Roman"/>
                        <a:cs typeface="Times New Roman"/>
                      </a:endParaRPr>
                    </a:p>
                    <a:p>
                      <a:pPr algn="ctr">
                        <a:lnSpc>
                          <a:spcPct val="100000"/>
                        </a:lnSpc>
                      </a:pPr>
                      <a:r>
                        <a:rPr sz="1800" b="1" dirty="0">
                          <a:solidFill>
                            <a:srgbClr val="053CE8"/>
                          </a:solidFill>
                          <a:latin typeface="Arial"/>
                          <a:cs typeface="Arial"/>
                        </a:rPr>
                        <a:t>F</a:t>
                      </a:r>
                      <a:endParaRPr sz="1800">
                        <a:latin typeface="Arial"/>
                        <a:cs typeface="Arial"/>
                      </a:endParaRPr>
                    </a:p>
                  </a:txBody>
                  <a:tcPr marL="0" marR="0" marT="3175" marB="0">
                    <a:lnL w="28575">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50AC41"/>
                    </a:solidFill>
                  </a:tcPr>
                </a:tc>
                <a:tc>
                  <a:txBody>
                    <a:bodyPr/>
                    <a:lstStyle/>
                    <a:p>
                      <a:pPr marL="3810" algn="ctr">
                        <a:lnSpc>
                          <a:spcPct val="100000"/>
                        </a:lnSpc>
                        <a:spcBef>
                          <a:spcPts val="1170"/>
                        </a:spcBef>
                      </a:pPr>
                      <a:r>
                        <a:rPr sz="1800" b="1" spc="-5" dirty="0">
                          <a:solidFill>
                            <a:srgbClr val="053CE8"/>
                          </a:solidFill>
                          <a:latin typeface="Arial"/>
                          <a:cs typeface="Arial"/>
                        </a:rPr>
                        <a:t>Frequency</a:t>
                      </a:r>
                      <a:endParaRPr sz="1800" dirty="0">
                        <a:latin typeface="Arial"/>
                        <a:cs typeface="Arial"/>
                      </a:endParaRPr>
                    </a:p>
                  </a:txBody>
                  <a:tcPr marL="0" marR="0" marT="148590" marB="0">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7C7C7"/>
                    </a:solidFill>
                  </a:tcPr>
                </a:tc>
                <a:tc>
                  <a:txBody>
                    <a:bodyPr/>
                    <a:lstStyle/>
                    <a:p>
                      <a:pPr marL="2540" algn="ctr">
                        <a:lnSpc>
                          <a:spcPct val="100000"/>
                        </a:lnSpc>
                        <a:spcBef>
                          <a:spcPts val="1170"/>
                        </a:spcBef>
                      </a:pPr>
                      <a:r>
                        <a:rPr sz="1800" b="1" dirty="0">
                          <a:solidFill>
                            <a:srgbClr val="053CE8"/>
                          </a:solidFill>
                          <a:latin typeface="Arial"/>
                          <a:cs typeface="Arial"/>
                        </a:rPr>
                        <a:t>&gt;</a:t>
                      </a:r>
                      <a:r>
                        <a:rPr sz="1800" b="1" spc="-50" dirty="0">
                          <a:solidFill>
                            <a:srgbClr val="053CE8"/>
                          </a:solidFill>
                          <a:latin typeface="Arial"/>
                          <a:cs typeface="Arial"/>
                        </a:rPr>
                        <a:t> </a:t>
                      </a:r>
                      <a:r>
                        <a:rPr sz="1800" b="1" spc="-5" dirty="0">
                          <a:solidFill>
                            <a:srgbClr val="053CE8"/>
                          </a:solidFill>
                          <a:latin typeface="Arial"/>
                          <a:cs typeface="Arial"/>
                        </a:rPr>
                        <a:t>30</a:t>
                      </a:r>
                      <a:endParaRPr sz="1800">
                        <a:latin typeface="Arial"/>
                        <a:cs typeface="Arial"/>
                      </a:endParaRPr>
                    </a:p>
                  </a:txBody>
                  <a:tcPr marL="0" marR="0" marT="148590" marB="0">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7C7C7"/>
                    </a:solidFill>
                  </a:tcPr>
                </a:tc>
                <a:tc>
                  <a:txBody>
                    <a:bodyPr/>
                    <a:lstStyle/>
                    <a:p>
                      <a:pPr algn="ctr">
                        <a:lnSpc>
                          <a:spcPct val="100000"/>
                        </a:lnSpc>
                        <a:spcBef>
                          <a:spcPts val="1170"/>
                        </a:spcBef>
                      </a:pPr>
                      <a:r>
                        <a:rPr sz="1800" b="1" spc="-10" dirty="0">
                          <a:solidFill>
                            <a:srgbClr val="053CE8"/>
                          </a:solidFill>
                          <a:latin typeface="Arial"/>
                          <a:cs typeface="Arial"/>
                        </a:rPr>
                        <a:t>21-30</a:t>
                      </a:r>
                      <a:endParaRPr sz="1800">
                        <a:latin typeface="Arial"/>
                        <a:cs typeface="Arial"/>
                      </a:endParaRPr>
                    </a:p>
                  </a:txBody>
                  <a:tcPr marL="0" marR="0" marT="148590" marB="0">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7C7C7"/>
                    </a:solidFill>
                  </a:tcPr>
                </a:tc>
                <a:tc>
                  <a:txBody>
                    <a:bodyPr/>
                    <a:lstStyle/>
                    <a:p>
                      <a:pPr marL="635" algn="ctr">
                        <a:lnSpc>
                          <a:spcPct val="100000"/>
                        </a:lnSpc>
                        <a:spcBef>
                          <a:spcPts val="1170"/>
                        </a:spcBef>
                      </a:pPr>
                      <a:r>
                        <a:rPr sz="1800" b="1" spc="-10" dirty="0">
                          <a:solidFill>
                            <a:srgbClr val="053CE8"/>
                          </a:solidFill>
                          <a:latin typeface="Arial"/>
                          <a:cs typeface="Arial"/>
                        </a:rPr>
                        <a:t>16-20</a:t>
                      </a:r>
                      <a:endParaRPr sz="1800">
                        <a:latin typeface="Arial"/>
                        <a:cs typeface="Arial"/>
                      </a:endParaRPr>
                    </a:p>
                  </a:txBody>
                  <a:tcPr marL="0" marR="0" marT="148590" marB="0">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7C7C7"/>
                    </a:solidFill>
                  </a:tcPr>
                </a:tc>
                <a:tc>
                  <a:txBody>
                    <a:bodyPr/>
                    <a:lstStyle/>
                    <a:p>
                      <a:pPr marL="1270" algn="ctr">
                        <a:lnSpc>
                          <a:spcPct val="100000"/>
                        </a:lnSpc>
                        <a:spcBef>
                          <a:spcPts val="1170"/>
                        </a:spcBef>
                      </a:pPr>
                      <a:r>
                        <a:rPr sz="1800" b="1" spc="-30" dirty="0">
                          <a:solidFill>
                            <a:srgbClr val="053CE8"/>
                          </a:solidFill>
                          <a:latin typeface="Arial"/>
                          <a:cs typeface="Arial"/>
                        </a:rPr>
                        <a:t>11-15</a:t>
                      </a:r>
                      <a:endParaRPr sz="1800">
                        <a:latin typeface="Arial"/>
                        <a:cs typeface="Arial"/>
                      </a:endParaRPr>
                    </a:p>
                  </a:txBody>
                  <a:tcPr marL="0" marR="0" marT="148590" marB="0">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7C7C7"/>
                    </a:solidFill>
                  </a:tcPr>
                </a:tc>
                <a:tc>
                  <a:txBody>
                    <a:bodyPr/>
                    <a:lstStyle/>
                    <a:p>
                      <a:pPr marL="2540" algn="ctr">
                        <a:lnSpc>
                          <a:spcPct val="100000"/>
                        </a:lnSpc>
                        <a:spcBef>
                          <a:spcPts val="1170"/>
                        </a:spcBef>
                      </a:pPr>
                      <a:r>
                        <a:rPr sz="1800" b="1" spc="-10" dirty="0">
                          <a:solidFill>
                            <a:srgbClr val="053CE8"/>
                          </a:solidFill>
                          <a:latin typeface="Arial"/>
                          <a:cs typeface="Arial"/>
                        </a:rPr>
                        <a:t>0-10</a:t>
                      </a:r>
                      <a:endParaRPr sz="1800">
                        <a:latin typeface="Arial"/>
                        <a:cs typeface="Arial"/>
                      </a:endParaRPr>
                    </a:p>
                  </a:txBody>
                  <a:tcPr marL="0" marR="0" marT="148590" marB="0">
                    <a:lnL w="12700">
                      <a:solidFill>
                        <a:srgbClr val="053CE8"/>
                      </a:solidFill>
                      <a:prstDash val="solid"/>
                    </a:lnL>
                    <a:lnR w="28575">
                      <a:solidFill>
                        <a:srgbClr val="053CE8"/>
                      </a:solidFill>
                      <a:prstDash val="solid"/>
                    </a:lnR>
                    <a:lnT w="12700">
                      <a:solidFill>
                        <a:srgbClr val="053CE8"/>
                      </a:solidFill>
                      <a:prstDash val="solid"/>
                    </a:lnT>
                    <a:lnB w="12700">
                      <a:solidFill>
                        <a:srgbClr val="053CE8"/>
                      </a:solidFill>
                      <a:prstDash val="solid"/>
                    </a:lnB>
                    <a:solidFill>
                      <a:srgbClr val="C7C7C7"/>
                    </a:solidFill>
                  </a:tcPr>
                </a:tc>
                <a:extLst>
                  <a:ext uri="{0D108BD9-81ED-4DB2-BD59-A6C34878D82A}">
                    <a16:rowId xmlns:a16="http://schemas.microsoft.com/office/drawing/2014/main" val="10002"/>
                  </a:ext>
                </a:extLst>
              </a:tr>
              <a:tr h="549327">
                <a:tc vMerge="1">
                  <a:txBody>
                    <a:bodyPr/>
                    <a:lstStyle/>
                    <a:p>
                      <a:endParaRPr/>
                    </a:p>
                  </a:txBody>
                  <a:tcPr marL="0" marR="0" marT="3175" marB="0">
                    <a:lnL w="28575">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50AC41"/>
                    </a:solidFill>
                  </a:tcPr>
                </a:tc>
                <a:tc>
                  <a:txBody>
                    <a:bodyPr/>
                    <a:lstStyle/>
                    <a:p>
                      <a:pPr marL="1270" algn="ctr">
                        <a:lnSpc>
                          <a:spcPct val="100000"/>
                        </a:lnSpc>
                        <a:spcBef>
                          <a:spcPts val="1019"/>
                        </a:spcBef>
                      </a:pPr>
                      <a:r>
                        <a:rPr sz="1800" b="1" spc="-5" dirty="0">
                          <a:solidFill>
                            <a:srgbClr val="053CE8"/>
                          </a:solidFill>
                          <a:latin typeface="Arial"/>
                          <a:cs typeface="Arial"/>
                        </a:rPr>
                        <a:t>Max</a:t>
                      </a:r>
                      <a:r>
                        <a:rPr sz="1800" b="1" spc="-25" dirty="0">
                          <a:solidFill>
                            <a:srgbClr val="053CE8"/>
                          </a:solidFill>
                          <a:latin typeface="Arial"/>
                          <a:cs typeface="Arial"/>
                        </a:rPr>
                        <a:t> </a:t>
                      </a:r>
                      <a:r>
                        <a:rPr sz="1800" b="1" spc="-5" dirty="0">
                          <a:solidFill>
                            <a:srgbClr val="053CE8"/>
                          </a:solidFill>
                          <a:latin typeface="Arial"/>
                          <a:cs typeface="Arial"/>
                        </a:rPr>
                        <a:t>Score </a:t>
                      </a:r>
                      <a:r>
                        <a:rPr sz="1800" b="1" dirty="0">
                          <a:solidFill>
                            <a:srgbClr val="053CE8"/>
                          </a:solidFill>
                          <a:latin typeface="Arial"/>
                          <a:cs typeface="Arial"/>
                        </a:rPr>
                        <a:t>=</a:t>
                      </a:r>
                      <a:r>
                        <a:rPr sz="1800" b="1" spc="-15" dirty="0">
                          <a:solidFill>
                            <a:srgbClr val="053CE8"/>
                          </a:solidFill>
                          <a:latin typeface="Arial"/>
                          <a:cs typeface="Arial"/>
                        </a:rPr>
                        <a:t> </a:t>
                      </a:r>
                      <a:r>
                        <a:rPr lang="en-US" sz="1800" b="1" spc="-10" dirty="0">
                          <a:solidFill>
                            <a:srgbClr val="053CE8"/>
                          </a:solidFill>
                          <a:latin typeface="Arial"/>
                          <a:cs typeface="Arial"/>
                        </a:rPr>
                        <a:t>25</a:t>
                      </a:r>
                      <a:endParaRPr sz="1800" dirty="0">
                        <a:latin typeface="Arial"/>
                        <a:cs typeface="Arial"/>
                      </a:endParaRPr>
                    </a:p>
                  </a:txBody>
                  <a:tcPr marL="0" marR="0" marT="129539" marB="0">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7C7C7"/>
                    </a:solidFill>
                  </a:tcPr>
                </a:tc>
                <a:tc>
                  <a:txBody>
                    <a:bodyPr/>
                    <a:lstStyle/>
                    <a:p>
                      <a:pPr marL="0" algn="ctr" defTabSz="914400" rtl="0" eaLnBrk="1" latinLnBrk="0" hangingPunct="1">
                        <a:lnSpc>
                          <a:spcPct val="100000"/>
                        </a:lnSpc>
                      </a:pPr>
                      <a:r>
                        <a:rPr lang="en-US" sz="1800" b="1" kern="1200" spc="-10" dirty="0">
                          <a:solidFill>
                            <a:srgbClr val="053CE8"/>
                          </a:solidFill>
                          <a:latin typeface="Arial"/>
                          <a:ea typeface="+mn-ea"/>
                          <a:cs typeface="Arial"/>
                        </a:rPr>
                        <a:t>5</a:t>
                      </a:r>
                      <a:endParaRPr sz="1800" b="1" kern="1200" spc="-10" dirty="0">
                        <a:solidFill>
                          <a:srgbClr val="053CE8"/>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7C7C7"/>
                    </a:solidFill>
                  </a:tcPr>
                </a:tc>
                <a:tc>
                  <a:txBody>
                    <a:bodyPr/>
                    <a:lstStyle/>
                    <a:p>
                      <a:pPr marL="0" algn="ctr" defTabSz="914400" rtl="0" eaLnBrk="1" latinLnBrk="0" hangingPunct="1">
                        <a:lnSpc>
                          <a:spcPct val="100000"/>
                        </a:lnSpc>
                      </a:pPr>
                      <a:r>
                        <a:rPr lang="en-US" sz="1800" b="1" kern="1200" spc="-10" dirty="0">
                          <a:solidFill>
                            <a:srgbClr val="053CE8"/>
                          </a:solidFill>
                          <a:latin typeface="Arial"/>
                          <a:ea typeface="+mn-ea"/>
                          <a:cs typeface="Arial"/>
                        </a:rPr>
                        <a:t>10</a:t>
                      </a:r>
                      <a:endParaRPr sz="1800" b="1" kern="1200" spc="-10" dirty="0">
                        <a:solidFill>
                          <a:srgbClr val="053CE8"/>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7C7C7"/>
                    </a:solidFill>
                  </a:tcPr>
                </a:tc>
                <a:tc>
                  <a:txBody>
                    <a:bodyPr/>
                    <a:lstStyle/>
                    <a:p>
                      <a:pPr marL="0" algn="ctr" defTabSz="914400" rtl="0" eaLnBrk="1" latinLnBrk="0" hangingPunct="1">
                        <a:lnSpc>
                          <a:spcPct val="100000"/>
                        </a:lnSpc>
                      </a:pPr>
                      <a:r>
                        <a:rPr lang="en-US" sz="1800" b="1" kern="1200" spc="-10" dirty="0">
                          <a:solidFill>
                            <a:srgbClr val="053CE8"/>
                          </a:solidFill>
                          <a:latin typeface="Arial"/>
                          <a:ea typeface="+mn-ea"/>
                          <a:cs typeface="Arial"/>
                        </a:rPr>
                        <a:t>15</a:t>
                      </a:r>
                      <a:endParaRPr sz="1800" b="1" kern="1200" spc="-10" dirty="0">
                        <a:solidFill>
                          <a:srgbClr val="053CE8"/>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7C7C7"/>
                    </a:solidFill>
                  </a:tcPr>
                </a:tc>
                <a:tc>
                  <a:txBody>
                    <a:bodyPr/>
                    <a:lstStyle/>
                    <a:p>
                      <a:pPr marL="0" algn="ctr" defTabSz="914400" rtl="0" eaLnBrk="1" latinLnBrk="0" hangingPunct="1">
                        <a:lnSpc>
                          <a:spcPct val="100000"/>
                        </a:lnSpc>
                      </a:pPr>
                      <a:r>
                        <a:rPr lang="en-US" sz="1800" b="1" kern="1200" spc="-10" dirty="0">
                          <a:solidFill>
                            <a:srgbClr val="053CE8"/>
                          </a:solidFill>
                          <a:latin typeface="Arial"/>
                          <a:ea typeface="+mn-ea"/>
                          <a:cs typeface="Arial"/>
                        </a:rPr>
                        <a:t>20</a:t>
                      </a:r>
                      <a:endParaRPr sz="1800" b="1" kern="1200" spc="-10" dirty="0">
                        <a:solidFill>
                          <a:srgbClr val="053CE8"/>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C7C7C7"/>
                    </a:solidFill>
                  </a:tcPr>
                </a:tc>
                <a:tc>
                  <a:txBody>
                    <a:bodyPr/>
                    <a:lstStyle/>
                    <a:p>
                      <a:pPr marL="0" algn="ctr" defTabSz="914400" rtl="0" eaLnBrk="1" latinLnBrk="0" hangingPunct="1">
                        <a:lnSpc>
                          <a:spcPct val="100000"/>
                        </a:lnSpc>
                      </a:pPr>
                      <a:r>
                        <a:rPr lang="en-US" sz="1800" b="1" kern="1200" spc="-10" dirty="0">
                          <a:solidFill>
                            <a:srgbClr val="053CE8"/>
                          </a:solidFill>
                          <a:latin typeface="Arial"/>
                          <a:ea typeface="+mn-ea"/>
                          <a:cs typeface="Arial"/>
                        </a:rPr>
                        <a:t>25</a:t>
                      </a:r>
                      <a:endParaRPr sz="1800" b="1" kern="1200" spc="-10" dirty="0">
                        <a:solidFill>
                          <a:srgbClr val="053CE8"/>
                        </a:solidFill>
                        <a:latin typeface="Arial"/>
                        <a:ea typeface="+mn-ea"/>
                        <a:cs typeface="Arial"/>
                      </a:endParaRPr>
                    </a:p>
                  </a:txBody>
                  <a:tcPr marL="0" marR="0" marT="0" marB="0" anchor="ctr">
                    <a:lnL w="12700">
                      <a:solidFill>
                        <a:srgbClr val="053CE8"/>
                      </a:solidFill>
                      <a:prstDash val="solid"/>
                    </a:lnL>
                    <a:lnR w="28575">
                      <a:solidFill>
                        <a:srgbClr val="053CE8"/>
                      </a:solidFill>
                      <a:prstDash val="solid"/>
                    </a:lnR>
                    <a:lnT w="12700">
                      <a:solidFill>
                        <a:srgbClr val="053CE8"/>
                      </a:solidFill>
                      <a:prstDash val="solid"/>
                    </a:lnT>
                    <a:lnB w="12700">
                      <a:solidFill>
                        <a:srgbClr val="053CE8"/>
                      </a:solidFill>
                      <a:prstDash val="solid"/>
                    </a:lnB>
                    <a:solidFill>
                      <a:srgbClr val="C7C7C7"/>
                    </a:solidFill>
                  </a:tcPr>
                </a:tc>
                <a:extLst>
                  <a:ext uri="{0D108BD9-81ED-4DB2-BD59-A6C34878D82A}">
                    <a16:rowId xmlns:a16="http://schemas.microsoft.com/office/drawing/2014/main" val="10003"/>
                  </a:ext>
                </a:extLst>
              </a:tr>
              <a:tr h="622571">
                <a:tc rowSpan="2">
                  <a:txBody>
                    <a:bodyPr/>
                    <a:lstStyle/>
                    <a:p>
                      <a:pPr>
                        <a:lnSpc>
                          <a:spcPct val="100000"/>
                        </a:lnSpc>
                      </a:pPr>
                      <a:endParaRPr sz="2000">
                        <a:latin typeface="Times New Roman"/>
                        <a:cs typeface="Times New Roman"/>
                      </a:endParaRPr>
                    </a:p>
                    <a:p>
                      <a:pPr marL="167640">
                        <a:lnSpc>
                          <a:spcPct val="100000"/>
                        </a:lnSpc>
                        <a:spcBef>
                          <a:spcPts val="1275"/>
                        </a:spcBef>
                      </a:pPr>
                      <a:r>
                        <a:rPr sz="1800" b="1" dirty="0">
                          <a:solidFill>
                            <a:srgbClr val="053CE8"/>
                          </a:solidFill>
                          <a:latin typeface="Arial"/>
                          <a:cs typeface="Arial"/>
                        </a:rPr>
                        <a:t>M</a:t>
                      </a:r>
                      <a:endParaRPr sz="1800">
                        <a:latin typeface="Arial"/>
                        <a:cs typeface="Arial"/>
                      </a:endParaRPr>
                    </a:p>
                  </a:txBody>
                  <a:tcPr marL="0" marR="0" marT="0" marB="0">
                    <a:lnL w="28575">
                      <a:solidFill>
                        <a:srgbClr val="053CE8"/>
                      </a:solidFill>
                      <a:prstDash val="solid"/>
                    </a:lnL>
                    <a:lnR w="12700">
                      <a:solidFill>
                        <a:srgbClr val="053CE8"/>
                      </a:solidFill>
                      <a:prstDash val="solid"/>
                    </a:lnR>
                    <a:lnT w="12700">
                      <a:solidFill>
                        <a:srgbClr val="053CE8"/>
                      </a:solidFill>
                      <a:prstDash val="solid"/>
                    </a:lnT>
                    <a:lnB w="28575">
                      <a:solidFill>
                        <a:srgbClr val="053CE8"/>
                      </a:solidFill>
                      <a:prstDash val="solid"/>
                    </a:lnB>
                    <a:solidFill>
                      <a:srgbClr val="D4D7E2"/>
                    </a:solidFill>
                  </a:tcPr>
                </a:tc>
                <a:tc>
                  <a:txBody>
                    <a:bodyPr/>
                    <a:lstStyle/>
                    <a:p>
                      <a:pPr marL="415290" marR="407670" indent="149225">
                        <a:lnSpc>
                          <a:spcPts val="1939"/>
                        </a:lnSpc>
                        <a:spcBef>
                          <a:spcPts val="595"/>
                        </a:spcBef>
                      </a:pPr>
                      <a:r>
                        <a:rPr sz="1800" b="1" spc="-10" dirty="0">
                          <a:solidFill>
                            <a:srgbClr val="053CE8"/>
                          </a:solidFill>
                          <a:latin typeface="Arial"/>
                          <a:cs typeface="Arial"/>
                        </a:rPr>
                        <a:t>Amount </a:t>
                      </a:r>
                      <a:r>
                        <a:rPr sz="1800" b="1" spc="-5" dirty="0">
                          <a:solidFill>
                            <a:srgbClr val="053CE8"/>
                          </a:solidFill>
                          <a:latin typeface="Arial"/>
                          <a:cs typeface="Arial"/>
                        </a:rPr>
                        <a:t> </a:t>
                      </a:r>
                      <a:r>
                        <a:rPr sz="1800" b="1" dirty="0">
                          <a:solidFill>
                            <a:srgbClr val="053CE8"/>
                          </a:solidFill>
                          <a:latin typeface="Arial"/>
                          <a:cs typeface="Arial"/>
                        </a:rPr>
                        <a:t>p</a:t>
                      </a:r>
                      <a:r>
                        <a:rPr sz="1800" b="1" spc="5" dirty="0">
                          <a:solidFill>
                            <a:srgbClr val="053CE8"/>
                          </a:solidFill>
                          <a:latin typeface="Arial"/>
                          <a:cs typeface="Arial"/>
                        </a:rPr>
                        <a:t>u</a:t>
                      </a:r>
                      <a:r>
                        <a:rPr sz="1800" b="1" dirty="0">
                          <a:solidFill>
                            <a:srgbClr val="053CE8"/>
                          </a:solidFill>
                          <a:latin typeface="Arial"/>
                          <a:cs typeface="Arial"/>
                        </a:rPr>
                        <a:t>r</a:t>
                      </a:r>
                      <a:r>
                        <a:rPr sz="1800" b="1" spc="-10" dirty="0">
                          <a:solidFill>
                            <a:srgbClr val="053CE8"/>
                          </a:solidFill>
                          <a:latin typeface="Arial"/>
                          <a:cs typeface="Arial"/>
                        </a:rPr>
                        <a:t>c</a:t>
                      </a:r>
                      <a:r>
                        <a:rPr sz="1800" b="1" dirty="0">
                          <a:solidFill>
                            <a:srgbClr val="053CE8"/>
                          </a:solidFill>
                          <a:latin typeface="Arial"/>
                          <a:cs typeface="Arial"/>
                        </a:rPr>
                        <a:t>ha</a:t>
                      </a:r>
                      <a:r>
                        <a:rPr sz="1800" b="1" spc="-10" dirty="0">
                          <a:solidFill>
                            <a:srgbClr val="053CE8"/>
                          </a:solidFill>
                          <a:latin typeface="Arial"/>
                          <a:cs typeface="Arial"/>
                        </a:rPr>
                        <a:t>s</a:t>
                      </a:r>
                      <a:r>
                        <a:rPr sz="1800" b="1" dirty="0">
                          <a:solidFill>
                            <a:srgbClr val="053CE8"/>
                          </a:solidFill>
                          <a:latin typeface="Arial"/>
                          <a:cs typeface="Arial"/>
                        </a:rPr>
                        <a:t>ed</a:t>
                      </a:r>
                      <a:endParaRPr sz="1800" dirty="0">
                        <a:latin typeface="Arial"/>
                        <a:cs typeface="Arial"/>
                      </a:endParaRPr>
                    </a:p>
                  </a:txBody>
                  <a:tcPr marL="0" marR="0" marT="75565" marB="0">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D4FFD4"/>
                    </a:solidFill>
                  </a:tcPr>
                </a:tc>
                <a:tc>
                  <a:txBody>
                    <a:bodyPr/>
                    <a:lstStyle/>
                    <a:p>
                      <a:pPr marL="1270" algn="ctr">
                        <a:lnSpc>
                          <a:spcPct val="100000"/>
                        </a:lnSpc>
                        <a:spcBef>
                          <a:spcPts val="1320"/>
                        </a:spcBef>
                      </a:pPr>
                      <a:r>
                        <a:rPr sz="1800" b="1" dirty="0">
                          <a:solidFill>
                            <a:srgbClr val="053CE8"/>
                          </a:solidFill>
                          <a:latin typeface="Arial"/>
                          <a:cs typeface="Arial"/>
                        </a:rPr>
                        <a:t>&gt;</a:t>
                      </a:r>
                      <a:r>
                        <a:rPr sz="1800" b="1" spc="-45" dirty="0">
                          <a:solidFill>
                            <a:srgbClr val="053CE8"/>
                          </a:solidFill>
                          <a:latin typeface="Arial"/>
                          <a:cs typeface="Arial"/>
                        </a:rPr>
                        <a:t> </a:t>
                      </a:r>
                      <a:r>
                        <a:rPr sz="1800" b="1" spc="-5" dirty="0">
                          <a:solidFill>
                            <a:srgbClr val="053CE8"/>
                          </a:solidFill>
                          <a:latin typeface="Arial"/>
                          <a:cs typeface="Arial"/>
                        </a:rPr>
                        <a:t>400</a:t>
                      </a:r>
                      <a:endParaRPr sz="1800">
                        <a:latin typeface="Arial"/>
                        <a:cs typeface="Arial"/>
                      </a:endParaRPr>
                    </a:p>
                  </a:txBody>
                  <a:tcPr marL="0" marR="0" marT="167640" marB="0">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D4FFD4"/>
                    </a:solidFill>
                  </a:tcPr>
                </a:tc>
                <a:tc>
                  <a:txBody>
                    <a:bodyPr/>
                    <a:lstStyle/>
                    <a:p>
                      <a:pPr marL="276225">
                        <a:lnSpc>
                          <a:spcPts val="2050"/>
                        </a:lnSpc>
                        <a:spcBef>
                          <a:spcPts val="350"/>
                        </a:spcBef>
                      </a:pPr>
                      <a:r>
                        <a:rPr sz="1800" b="1" spc="-5" dirty="0">
                          <a:solidFill>
                            <a:srgbClr val="053CE8"/>
                          </a:solidFill>
                          <a:latin typeface="Arial"/>
                          <a:cs typeface="Arial"/>
                        </a:rPr>
                        <a:t>301-</a:t>
                      </a:r>
                      <a:r>
                        <a:rPr sz="1800" b="1" spc="-10" dirty="0">
                          <a:solidFill>
                            <a:srgbClr val="053CE8"/>
                          </a:solidFill>
                          <a:latin typeface="Arial"/>
                          <a:cs typeface="Arial"/>
                        </a:rPr>
                        <a:t>400</a:t>
                      </a:r>
                      <a:endParaRPr sz="1800" dirty="0">
                        <a:latin typeface="Arial"/>
                        <a:cs typeface="Arial"/>
                      </a:endParaRPr>
                    </a:p>
                  </a:txBody>
                  <a:tcPr marL="0" marR="0" marT="44450" marB="0" anchor="ctr">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D4FFD4"/>
                    </a:solidFill>
                  </a:tcPr>
                </a:tc>
                <a:tc>
                  <a:txBody>
                    <a:bodyPr/>
                    <a:lstStyle/>
                    <a:p>
                      <a:pPr marL="276225">
                        <a:lnSpc>
                          <a:spcPts val="2050"/>
                        </a:lnSpc>
                        <a:spcBef>
                          <a:spcPts val="350"/>
                        </a:spcBef>
                      </a:pPr>
                      <a:r>
                        <a:rPr sz="1800" b="1" spc="-5" dirty="0">
                          <a:solidFill>
                            <a:srgbClr val="053CE8"/>
                          </a:solidFill>
                          <a:latin typeface="Arial"/>
                          <a:cs typeface="Arial"/>
                        </a:rPr>
                        <a:t>201-</a:t>
                      </a:r>
                      <a:r>
                        <a:rPr sz="1800" b="1" spc="-10" dirty="0">
                          <a:solidFill>
                            <a:srgbClr val="053CE8"/>
                          </a:solidFill>
                          <a:latin typeface="Arial"/>
                          <a:cs typeface="Arial"/>
                        </a:rPr>
                        <a:t>300</a:t>
                      </a:r>
                      <a:endParaRPr sz="1800" dirty="0">
                        <a:latin typeface="Arial"/>
                        <a:cs typeface="Arial"/>
                      </a:endParaRPr>
                    </a:p>
                  </a:txBody>
                  <a:tcPr marL="0" marR="0" marT="44450" marB="0" anchor="ctr">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D4FFD4"/>
                    </a:solidFill>
                  </a:tcPr>
                </a:tc>
                <a:tc>
                  <a:txBody>
                    <a:bodyPr/>
                    <a:lstStyle/>
                    <a:p>
                      <a:pPr marL="276860">
                        <a:lnSpc>
                          <a:spcPts val="2050"/>
                        </a:lnSpc>
                        <a:spcBef>
                          <a:spcPts val="350"/>
                        </a:spcBef>
                      </a:pPr>
                      <a:r>
                        <a:rPr sz="1800" b="1" spc="-10" dirty="0">
                          <a:solidFill>
                            <a:srgbClr val="053CE8"/>
                          </a:solidFill>
                          <a:latin typeface="Arial"/>
                          <a:cs typeface="Arial"/>
                        </a:rPr>
                        <a:t>101-200</a:t>
                      </a:r>
                      <a:endParaRPr sz="1800" dirty="0">
                        <a:latin typeface="Arial"/>
                        <a:cs typeface="Arial"/>
                      </a:endParaRPr>
                    </a:p>
                  </a:txBody>
                  <a:tcPr marL="0" marR="0" marT="44450" marB="0" anchor="ctr">
                    <a:lnL w="12700">
                      <a:solidFill>
                        <a:srgbClr val="053CE8"/>
                      </a:solidFill>
                      <a:prstDash val="solid"/>
                    </a:lnL>
                    <a:lnR w="12700">
                      <a:solidFill>
                        <a:srgbClr val="053CE8"/>
                      </a:solidFill>
                      <a:prstDash val="solid"/>
                    </a:lnR>
                    <a:lnT w="12700">
                      <a:solidFill>
                        <a:srgbClr val="053CE8"/>
                      </a:solidFill>
                      <a:prstDash val="solid"/>
                    </a:lnT>
                    <a:lnB w="12700">
                      <a:solidFill>
                        <a:srgbClr val="053CE8"/>
                      </a:solidFill>
                      <a:prstDash val="solid"/>
                    </a:lnB>
                    <a:solidFill>
                      <a:srgbClr val="D4FFD4"/>
                    </a:solidFill>
                  </a:tcPr>
                </a:tc>
                <a:tc>
                  <a:txBody>
                    <a:bodyPr/>
                    <a:lstStyle/>
                    <a:p>
                      <a:pPr marL="2540" algn="ctr">
                        <a:lnSpc>
                          <a:spcPct val="100000"/>
                        </a:lnSpc>
                        <a:spcBef>
                          <a:spcPts val="1320"/>
                        </a:spcBef>
                      </a:pPr>
                      <a:r>
                        <a:rPr sz="1800" b="1" i="1" spc="-5" dirty="0">
                          <a:solidFill>
                            <a:srgbClr val="053CE8"/>
                          </a:solidFill>
                          <a:latin typeface="Symbol"/>
                          <a:cs typeface="Symbol"/>
                        </a:rPr>
                        <a:t></a:t>
                      </a:r>
                      <a:r>
                        <a:rPr sz="1800" b="1" i="1" spc="10" dirty="0">
                          <a:solidFill>
                            <a:srgbClr val="053CE8"/>
                          </a:solidFill>
                          <a:latin typeface="Times New Roman"/>
                          <a:cs typeface="Times New Roman"/>
                        </a:rPr>
                        <a:t> </a:t>
                      </a:r>
                      <a:r>
                        <a:rPr sz="1800" b="1" spc="-10" dirty="0">
                          <a:solidFill>
                            <a:srgbClr val="053CE8"/>
                          </a:solidFill>
                          <a:latin typeface="Arial"/>
                          <a:cs typeface="Arial"/>
                        </a:rPr>
                        <a:t>100</a:t>
                      </a:r>
                      <a:endParaRPr sz="1800" dirty="0">
                        <a:latin typeface="Arial"/>
                        <a:cs typeface="Arial"/>
                      </a:endParaRPr>
                    </a:p>
                  </a:txBody>
                  <a:tcPr marL="0" marR="0" marT="167640" marB="0">
                    <a:lnL w="12700">
                      <a:solidFill>
                        <a:srgbClr val="053CE8"/>
                      </a:solidFill>
                      <a:prstDash val="solid"/>
                    </a:lnL>
                    <a:lnR w="28575">
                      <a:solidFill>
                        <a:srgbClr val="053CE8"/>
                      </a:solidFill>
                      <a:prstDash val="solid"/>
                    </a:lnR>
                    <a:lnT w="12700">
                      <a:solidFill>
                        <a:srgbClr val="053CE8"/>
                      </a:solidFill>
                      <a:prstDash val="solid"/>
                    </a:lnT>
                    <a:lnB w="12700">
                      <a:solidFill>
                        <a:srgbClr val="053CE8"/>
                      </a:solidFill>
                      <a:prstDash val="solid"/>
                    </a:lnB>
                    <a:solidFill>
                      <a:srgbClr val="D4FFD4"/>
                    </a:solidFill>
                  </a:tcPr>
                </a:tc>
                <a:extLst>
                  <a:ext uri="{0D108BD9-81ED-4DB2-BD59-A6C34878D82A}">
                    <a16:rowId xmlns:a16="http://schemas.microsoft.com/office/drawing/2014/main" val="10004"/>
                  </a:ext>
                </a:extLst>
              </a:tr>
              <a:tr h="548717">
                <a:tc vMerge="1">
                  <a:txBody>
                    <a:bodyPr/>
                    <a:lstStyle/>
                    <a:p>
                      <a:endParaRPr/>
                    </a:p>
                  </a:txBody>
                  <a:tcPr marL="0" marR="0" marT="0" marB="0">
                    <a:lnL w="28575">
                      <a:solidFill>
                        <a:srgbClr val="053CE8"/>
                      </a:solidFill>
                      <a:prstDash val="solid"/>
                    </a:lnL>
                    <a:lnR w="12700">
                      <a:solidFill>
                        <a:srgbClr val="053CE8"/>
                      </a:solidFill>
                      <a:prstDash val="solid"/>
                    </a:lnR>
                    <a:lnT w="12700">
                      <a:solidFill>
                        <a:srgbClr val="053CE8"/>
                      </a:solidFill>
                      <a:prstDash val="solid"/>
                    </a:lnT>
                    <a:lnB w="28575">
                      <a:solidFill>
                        <a:srgbClr val="053CE8"/>
                      </a:solidFill>
                      <a:prstDash val="solid"/>
                    </a:lnB>
                    <a:solidFill>
                      <a:srgbClr val="D4D7E2"/>
                    </a:solidFill>
                  </a:tcPr>
                </a:tc>
                <a:tc>
                  <a:txBody>
                    <a:bodyPr/>
                    <a:lstStyle/>
                    <a:p>
                      <a:pPr marL="1270" algn="ctr">
                        <a:lnSpc>
                          <a:spcPct val="100000"/>
                        </a:lnSpc>
                        <a:spcBef>
                          <a:spcPts val="1019"/>
                        </a:spcBef>
                      </a:pPr>
                      <a:r>
                        <a:rPr sz="1800" b="1" spc="-5" dirty="0">
                          <a:solidFill>
                            <a:srgbClr val="053CE8"/>
                          </a:solidFill>
                          <a:latin typeface="Arial"/>
                          <a:cs typeface="Arial"/>
                        </a:rPr>
                        <a:t>Max</a:t>
                      </a:r>
                      <a:r>
                        <a:rPr sz="1800" b="1" spc="-25" dirty="0">
                          <a:solidFill>
                            <a:srgbClr val="053CE8"/>
                          </a:solidFill>
                          <a:latin typeface="Arial"/>
                          <a:cs typeface="Arial"/>
                        </a:rPr>
                        <a:t> </a:t>
                      </a:r>
                      <a:r>
                        <a:rPr sz="1800" b="1" spc="-5" dirty="0">
                          <a:solidFill>
                            <a:srgbClr val="053CE8"/>
                          </a:solidFill>
                          <a:latin typeface="Arial"/>
                          <a:cs typeface="Arial"/>
                        </a:rPr>
                        <a:t>Score </a:t>
                      </a:r>
                      <a:r>
                        <a:rPr sz="1800" b="1" dirty="0">
                          <a:solidFill>
                            <a:srgbClr val="053CE8"/>
                          </a:solidFill>
                          <a:latin typeface="Arial"/>
                          <a:cs typeface="Arial"/>
                        </a:rPr>
                        <a:t>=</a:t>
                      </a:r>
                      <a:r>
                        <a:rPr sz="1800" b="1" spc="-15" dirty="0">
                          <a:solidFill>
                            <a:srgbClr val="053CE8"/>
                          </a:solidFill>
                          <a:latin typeface="Arial"/>
                          <a:cs typeface="Arial"/>
                        </a:rPr>
                        <a:t> </a:t>
                      </a:r>
                      <a:r>
                        <a:rPr lang="en-US" sz="1800" b="1" spc="-10" dirty="0">
                          <a:solidFill>
                            <a:srgbClr val="053CE8"/>
                          </a:solidFill>
                          <a:latin typeface="Arial"/>
                          <a:cs typeface="Arial"/>
                        </a:rPr>
                        <a:t>50</a:t>
                      </a:r>
                      <a:endParaRPr sz="1800" dirty="0">
                        <a:latin typeface="Arial"/>
                        <a:cs typeface="Arial"/>
                      </a:endParaRPr>
                    </a:p>
                  </a:txBody>
                  <a:tcPr marL="0" marR="0" marT="129539" marB="0">
                    <a:lnL w="12700">
                      <a:solidFill>
                        <a:srgbClr val="053CE8"/>
                      </a:solidFill>
                      <a:prstDash val="solid"/>
                    </a:lnL>
                    <a:lnR w="12700">
                      <a:solidFill>
                        <a:srgbClr val="053CE8"/>
                      </a:solidFill>
                      <a:prstDash val="solid"/>
                    </a:lnR>
                    <a:lnT w="12700">
                      <a:solidFill>
                        <a:srgbClr val="053CE8"/>
                      </a:solidFill>
                      <a:prstDash val="solid"/>
                    </a:lnT>
                    <a:lnB w="28575">
                      <a:solidFill>
                        <a:srgbClr val="053CE8"/>
                      </a:solidFill>
                      <a:prstDash val="solid"/>
                    </a:lnB>
                    <a:solidFill>
                      <a:srgbClr val="D4FFD4"/>
                    </a:solidFill>
                  </a:tcPr>
                </a:tc>
                <a:tc>
                  <a:txBody>
                    <a:bodyPr/>
                    <a:lstStyle/>
                    <a:p>
                      <a:pPr marL="0" algn="ctr" defTabSz="914400" rtl="0" eaLnBrk="1" latinLnBrk="0" hangingPunct="1">
                        <a:lnSpc>
                          <a:spcPct val="100000"/>
                        </a:lnSpc>
                      </a:pPr>
                      <a:r>
                        <a:rPr lang="en-US" sz="1800" b="1" kern="1200" spc="-10" dirty="0">
                          <a:solidFill>
                            <a:srgbClr val="053CE8"/>
                          </a:solidFill>
                          <a:latin typeface="Arial"/>
                          <a:ea typeface="+mn-ea"/>
                          <a:cs typeface="Arial"/>
                        </a:rPr>
                        <a:t>50</a:t>
                      </a:r>
                      <a:endParaRPr sz="1800" b="1" kern="1200" spc="-10" dirty="0">
                        <a:solidFill>
                          <a:srgbClr val="053CE8"/>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28575">
                      <a:solidFill>
                        <a:srgbClr val="053CE8"/>
                      </a:solidFill>
                      <a:prstDash val="solid"/>
                    </a:lnB>
                    <a:solidFill>
                      <a:srgbClr val="D4FFD4"/>
                    </a:solidFill>
                  </a:tcPr>
                </a:tc>
                <a:tc>
                  <a:txBody>
                    <a:bodyPr/>
                    <a:lstStyle/>
                    <a:p>
                      <a:pPr marL="0" algn="ctr" defTabSz="914400" rtl="0" eaLnBrk="1" latinLnBrk="0" hangingPunct="1">
                        <a:lnSpc>
                          <a:spcPct val="100000"/>
                        </a:lnSpc>
                      </a:pPr>
                      <a:r>
                        <a:rPr lang="en-US" sz="1800" b="1" kern="1200" spc="-10" dirty="0">
                          <a:solidFill>
                            <a:srgbClr val="053CE8"/>
                          </a:solidFill>
                          <a:latin typeface="Arial"/>
                          <a:ea typeface="+mn-ea"/>
                          <a:cs typeface="Arial"/>
                        </a:rPr>
                        <a:t>45</a:t>
                      </a:r>
                      <a:endParaRPr sz="1800" b="1" kern="1200" spc="-10" dirty="0">
                        <a:solidFill>
                          <a:srgbClr val="053CE8"/>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28575">
                      <a:solidFill>
                        <a:srgbClr val="053CE8"/>
                      </a:solidFill>
                      <a:prstDash val="solid"/>
                    </a:lnB>
                    <a:solidFill>
                      <a:srgbClr val="D4FFD4"/>
                    </a:solidFill>
                  </a:tcPr>
                </a:tc>
                <a:tc>
                  <a:txBody>
                    <a:bodyPr/>
                    <a:lstStyle/>
                    <a:p>
                      <a:pPr marL="0" algn="ctr" defTabSz="914400" rtl="0" eaLnBrk="1" latinLnBrk="0" hangingPunct="1">
                        <a:lnSpc>
                          <a:spcPct val="100000"/>
                        </a:lnSpc>
                      </a:pPr>
                      <a:r>
                        <a:rPr lang="en-US" sz="1800" b="1" kern="1200" spc="-10" dirty="0">
                          <a:solidFill>
                            <a:srgbClr val="053CE8"/>
                          </a:solidFill>
                          <a:latin typeface="Arial"/>
                          <a:ea typeface="+mn-ea"/>
                          <a:cs typeface="Arial"/>
                        </a:rPr>
                        <a:t>30</a:t>
                      </a:r>
                      <a:endParaRPr sz="1800" b="1" kern="1200" spc="-10" dirty="0">
                        <a:solidFill>
                          <a:srgbClr val="053CE8"/>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28575">
                      <a:solidFill>
                        <a:srgbClr val="053CE8"/>
                      </a:solidFill>
                      <a:prstDash val="solid"/>
                    </a:lnB>
                    <a:solidFill>
                      <a:srgbClr val="D4FFD4"/>
                    </a:solidFill>
                  </a:tcPr>
                </a:tc>
                <a:tc>
                  <a:txBody>
                    <a:bodyPr/>
                    <a:lstStyle/>
                    <a:p>
                      <a:pPr marL="0" algn="ctr" defTabSz="914400" rtl="0" eaLnBrk="1" latinLnBrk="0" hangingPunct="1">
                        <a:lnSpc>
                          <a:spcPct val="100000"/>
                        </a:lnSpc>
                      </a:pPr>
                      <a:r>
                        <a:rPr lang="en-US" sz="1800" b="1" kern="1200" spc="-10" dirty="0">
                          <a:solidFill>
                            <a:srgbClr val="053CE8"/>
                          </a:solidFill>
                          <a:latin typeface="Arial"/>
                          <a:ea typeface="+mn-ea"/>
                          <a:cs typeface="Arial"/>
                        </a:rPr>
                        <a:t>15</a:t>
                      </a:r>
                      <a:endParaRPr sz="1800" b="1" kern="1200" spc="-10" dirty="0">
                        <a:solidFill>
                          <a:srgbClr val="053CE8"/>
                        </a:solidFill>
                        <a:latin typeface="Arial"/>
                        <a:ea typeface="+mn-ea"/>
                        <a:cs typeface="Arial"/>
                      </a:endParaRPr>
                    </a:p>
                  </a:txBody>
                  <a:tcPr marL="0" marR="0" marT="0" marB="0" anchor="ctr">
                    <a:lnL w="12700">
                      <a:solidFill>
                        <a:srgbClr val="053CE8"/>
                      </a:solidFill>
                      <a:prstDash val="solid"/>
                    </a:lnL>
                    <a:lnR w="12700">
                      <a:solidFill>
                        <a:srgbClr val="053CE8"/>
                      </a:solidFill>
                      <a:prstDash val="solid"/>
                    </a:lnR>
                    <a:lnT w="12700">
                      <a:solidFill>
                        <a:srgbClr val="053CE8"/>
                      </a:solidFill>
                      <a:prstDash val="solid"/>
                    </a:lnT>
                    <a:lnB w="28575">
                      <a:solidFill>
                        <a:srgbClr val="053CE8"/>
                      </a:solidFill>
                      <a:prstDash val="solid"/>
                    </a:lnB>
                    <a:solidFill>
                      <a:srgbClr val="D4FFD4"/>
                    </a:solidFill>
                  </a:tcPr>
                </a:tc>
                <a:tc>
                  <a:txBody>
                    <a:bodyPr/>
                    <a:lstStyle/>
                    <a:p>
                      <a:pPr marL="0" algn="ctr" defTabSz="914400" rtl="0" eaLnBrk="1" latinLnBrk="0" hangingPunct="1">
                        <a:lnSpc>
                          <a:spcPct val="100000"/>
                        </a:lnSpc>
                      </a:pPr>
                      <a:r>
                        <a:rPr lang="en-US" sz="1800" b="1" kern="1200" spc="-10" dirty="0">
                          <a:solidFill>
                            <a:srgbClr val="053CE8"/>
                          </a:solidFill>
                          <a:latin typeface="Arial"/>
                          <a:ea typeface="+mn-ea"/>
                          <a:cs typeface="Arial"/>
                        </a:rPr>
                        <a:t>10</a:t>
                      </a:r>
                      <a:endParaRPr sz="1800" b="1" kern="1200" spc="-10" dirty="0">
                        <a:solidFill>
                          <a:srgbClr val="053CE8"/>
                        </a:solidFill>
                        <a:latin typeface="Arial"/>
                        <a:ea typeface="+mn-ea"/>
                        <a:cs typeface="Arial"/>
                      </a:endParaRPr>
                    </a:p>
                  </a:txBody>
                  <a:tcPr marL="0" marR="0" marT="0" marB="0" anchor="ctr">
                    <a:lnL w="12700">
                      <a:solidFill>
                        <a:srgbClr val="053CE8"/>
                      </a:solidFill>
                      <a:prstDash val="solid"/>
                    </a:lnL>
                    <a:lnR w="28575">
                      <a:solidFill>
                        <a:srgbClr val="053CE8"/>
                      </a:solidFill>
                      <a:prstDash val="solid"/>
                    </a:lnR>
                    <a:lnT w="12700">
                      <a:solidFill>
                        <a:srgbClr val="053CE8"/>
                      </a:solidFill>
                      <a:prstDash val="solid"/>
                    </a:lnT>
                    <a:lnB w="28575">
                      <a:solidFill>
                        <a:srgbClr val="053CE8"/>
                      </a:solidFill>
                      <a:prstDash val="solid"/>
                    </a:lnB>
                    <a:solidFill>
                      <a:srgbClr val="D4FFD4"/>
                    </a:solidFill>
                  </a:tcPr>
                </a:tc>
                <a:extLst>
                  <a:ext uri="{0D108BD9-81ED-4DB2-BD59-A6C34878D82A}">
                    <a16:rowId xmlns:a16="http://schemas.microsoft.com/office/drawing/2014/main" val="10005"/>
                  </a:ext>
                </a:extLst>
              </a:tr>
            </a:tbl>
          </a:graphicData>
        </a:graphic>
      </p:graphicFrame>
      <p:sp>
        <p:nvSpPr>
          <p:cNvPr id="9" name="TextBox 8">
            <a:extLst>
              <a:ext uri="{FF2B5EF4-FFF2-40B4-BE49-F238E27FC236}">
                <a16:creationId xmlns:a16="http://schemas.microsoft.com/office/drawing/2014/main" id="{C79903CC-A837-4688-A365-A46EA85536AA}"/>
              </a:ext>
            </a:extLst>
          </p:cNvPr>
          <p:cNvSpPr txBox="1"/>
          <p:nvPr/>
        </p:nvSpPr>
        <p:spPr>
          <a:xfrm>
            <a:off x="0" y="1079707"/>
            <a:ext cx="12192000" cy="1323439"/>
          </a:xfrm>
          <a:prstGeom prst="rect">
            <a:avLst/>
          </a:prstGeom>
          <a:noFill/>
        </p:spPr>
        <p:txBody>
          <a:bodyPr wrap="square">
            <a:spAutoFit/>
          </a:bodyPr>
          <a:lstStyle/>
          <a:p>
            <a:r>
              <a:rPr lang="en-US" sz="2000" b="1" dirty="0"/>
              <a:t>R at R6 </a:t>
            </a:r>
            <a:r>
              <a:rPr lang="en-US" sz="2000" b="1" dirty="0">
                <a:sym typeface="Wingdings" panose="05000000000000000000" pitchFamily="2" charset="2"/>
              </a:rPr>
              <a:t> =IF((E6 &gt; 12),5,IF((E6&gt;10),10,IF((E6 &gt; 7),15,IF((E6&gt;3),20,IF((E6&lt;=3),25,0)))))</a:t>
            </a:r>
          </a:p>
          <a:p>
            <a:r>
              <a:rPr lang="en-US" sz="2000" b="1" dirty="0"/>
              <a:t>F at Q6 </a:t>
            </a:r>
            <a:r>
              <a:rPr lang="en-US" sz="2000" b="1" dirty="0">
                <a:sym typeface="Wingdings" panose="05000000000000000000" pitchFamily="2" charset="2"/>
              </a:rPr>
              <a:t> </a:t>
            </a:r>
            <a:r>
              <a:rPr lang="en-US" sz="2000" b="1" dirty="0"/>
              <a:t>IF((D6 &gt; 30),5,IF((D6&gt;20),10,IF((D6 &gt; 15),15,IF((D6&gt;10),20,IF((D6&lt;=10),25,0))))) </a:t>
            </a:r>
            <a:r>
              <a:rPr lang="en-US" sz="2000" b="1" dirty="0">
                <a:sym typeface="Wingdings" panose="05000000000000000000" pitchFamily="2" charset="2"/>
              </a:rPr>
              <a:t> </a:t>
            </a:r>
            <a:endParaRPr lang="en-US" sz="2000" b="1" dirty="0"/>
          </a:p>
          <a:p>
            <a:r>
              <a:rPr lang="en-US" sz="2000" b="1" dirty="0"/>
              <a:t>M at P6 </a:t>
            </a:r>
            <a:r>
              <a:rPr lang="en-US" sz="2000" b="1" dirty="0">
                <a:sym typeface="Wingdings" panose="05000000000000000000" pitchFamily="2" charset="2"/>
              </a:rPr>
              <a:t></a:t>
            </a:r>
            <a:r>
              <a:rPr lang="en-US" sz="2000" b="1" dirty="0"/>
              <a:t> =IF((C6 &gt; 400),50,IF((C6&gt;300),45,IF((C6 &gt; 200),30,IF((C6&gt;100),15,IF((C6&lt;=100),10,0)))))</a:t>
            </a:r>
          </a:p>
          <a:p>
            <a:endParaRPr lang="en-US" sz="2000" b="1" dirty="0"/>
          </a:p>
        </p:txBody>
      </p:sp>
      <p:sp>
        <p:nvSpPr>
          <p:cNvPr id="11" name="TextBox 10">
            <a:extLst>
              <a:ext uri="{FF2B5EF4-FFF2-40B4-BE49-F238E27FC236}">
                <a16:creationId xmlns:a16="http://schemas.microsoft.com/office/drawing/2014/main" id="{1B223BBC-5E58-4AF1-AF75-09EC12D73D9C}"/>
              </a:ext>
            </a:extLst>
          </p:cNvPr>
          <p:cNvSpPr txBox="1"/>
          <p:nvPr/>
        </p:nvSpPr>
        <p:spPr>
          <a:xfrm>
            <a:off x="415350" y="2526257"/>
            <a:ext cx="11455807" cy="461665"/>
          </a:xfrm>
          <a:prstGeom prst="rect">
            <a:avLst/>
          </a:prstGeom>
          <a:noFill/>
        </p:spPr>
        <p:txBody>
          <a:bodyPr wrap="square">
            <a:spAutoFit/>
          </a:bodyPr>
          <a:lstStyle/>
          <a:p>
            <a:pPr marL="0" marR="0">
              <a:spcBef>
                <a:spcPts val="0"/>
              </a:spcBef>
              <a:spcAft>
                <a:spcPts val="0"/>
              </a:spcAft>
            </a:pPr>
            <a:r>
              <a:rPr lang="en-US" sz="2400" b="1" dirty="0">
                <a:effectLst/>
                <a:latin typeface="Calibri" panose="020F0502020204030204" pitchFamily="34" charset="0"/>
                <a:ea typeface="DengXian" panose="02010600030101010101" pitchFamily="2" charset="-122"/>
              </a:rPr>
              <a:t>For frequency F, Using the first data point at D6 transforms to Q6 based on scoring rule. </a:t>
            </a:r>
            <a:endParaRPr lang="en-US" sz="2400" dirty="0">
              <a:effectLst/>
              <a:latin typeface="Calibri" panose="020F0502020204030204" pitchFamily="34" charset="0"/>
              <a:ea typeface="DengXian" panose="02010600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CF9C-0306-41B4-BF17-19EDB3F0F734}"/>
              </a:ext>
            </a:extLst>
          </p:cNvPr>
          <p:cNvSpPr>
            <a:spLocks noGrp="1"/>
          </p:cNvSpPr>
          <p:nvPr>
            <p:ph type="title"/>
          </p:nvPr>
        </p:nvSpPr>
        <p:spPr/>
        <p:txBody>
          <a:bodyPr/>
          <a:lstStyle/>
          <a:p>
            <a:r>
              <a:rPr lang="en-US" dirty="0"/>
              <a:t>RFM Scoring </a:t>
            </a:r>
          </a:p>
        </p:txBody>
      </p:sp>
      <p:sp>
        <p:nvSpPr>
          <p:cNvPr id="6" name="Content Placeholder 5">
            <a:extLst>
              <a:ext uri="{FF2B5EF4-FFF2-40B4-BE49-F238E27FC236}">
                <a16:creationId xmlns:a16="http://schemas.microsoft.com/office/drawing/2014/main" id="{6E5B11EA-5B16-429A-9F17-9A1E65FAB4BD}"/>
              </a:ext>
            </a:extLst>
          </p:cNvPr>
          <p:cNvSpPr>
            <a:spLocks noGrp="1"/>
          </p:cNvSpPr>
          <p:nvPr>
            <p:ph idx="1"/>
          </p:nvPr>
        </p:nvSpPr>
        <p:spPr>
          <a:xfrm>
            <a:off x="0" y="533400"/>
            <a:ext cx="12087123" cy="5486400"/>
          </a:xfrm>
        </p:spPr>
        <p:txBody>
          <a:bodyPr/>
          <a:lstStyle/>
          <a:p>
            <a:r>
              <a:rPr lang="en-US" dirty="0"/>
              <a:t>M at P6 formula </a:t>
            </a:r>
            <a:r>
              <a:rPr lang="en-US" dirty="0">
                <a:sym typeface="Wingdings" panose="05000000000000000000" pitchFamily="2" charset="2"/>
              </a:rPr>
              <a:t></a:t>
            </a:r>
            <a:r>
              <a:rPr lang="en-US" dirty="0"/>
              <a:t> =IF((C6 &gt; 400),50,IF((C6&gt;300),45,IF((C6 &gt; 200),30,IF((C6&gt;100),15,IF((C6&lt;=100),10,0)))))</a:t>
            </a:r>
          </a:p>
          <a:p>
            <a:r>
              <a:rPr lang="en-US" dirty="0"/>
              <a:t>F at Q6 formula </a:t>
            </a:r>
            <a:r>
              <a:rPr lang="en-US" dirty="0">
                <a:sym typeface="Wingdings" panose="05000000000000000000" pitchFamily="2" charset="2"/>
              </a:rPr>
              <a:t> </a:t>
            </a:r>
            <a:r>
              <a:rPr lang="en-US" dirty="0"/>
              <a:t>IF((D6 &gt; 30),5,IF((D6&gt;20),10,IF((D6 &gt; 15),15,IF((D6&gt;10),20,IF((D6&lt;=10),25,0)))))?</a:t>
            </a:r>
          </a:p>
          <a:p>
            <a:r>
              <a:rPr lang="en-US" dirty="0"/>
              <a:t>R at R6 formula </a:t>
            </a:r>
            <a:r>
              <a:rPr lang="en-US" dirty="0">
                <a:sym typeface="Wingdings" panose="05000000000000000000" pitchFamily="2" charset="2"/>
              </a:rPr>
              <a:t> =IF((E6 &gt; 12),5,IF((E6&gt;10),10,IF((E6 &gt; 7),15,IF((E6&gt;3),20,IF((E6&lt;=3),25,0)))))</a:t>
            </a:r>
            <a:endParaRPr lang="en-US" dirty="0"/>
          </a:p>
          <a:p>
            <a:endParaRPr lang="en-US" dirty="0"/>
          </a:p>
        </p:txBody>
      </p:sp>
      <p:pic>
        <p:nvPicPr>
          <p:cNvPr id="8" name="Picture 7">
            <a:extLst>
              <a:ext uri="{FF2B5EF4-FFF2-40B4-BE49-F238E27FC236}">
                <a16:creationId xmlns:a16="http://schemas.microsoft.com/office/drawing/2014/main" id="{086458E6-5F70-4DD7-92CC-13B9A0A609B2}"/>
              </a:ext>
            </a:extLst>
          </p:cNvPr>
          <p:cNvPicPr>
            <a:picLocks noChangeAspect="1"/>
          </p:cNvPicPr>
          <p:nvPr/>
        </p:nvPicPr>
        <p:blipFill>
          <a:blip r:embed="rId2"/>
          <a:stretch>
            <a:fillRect/>
          </a:stretch>
        </p:blipFill>
        <p:spPr>
          <a:xfrm>
            <a:off x="0" y="4583373"/>
            <a:ext cx="12192000" cy="2274627"/>
          </a:xfrm>
          <a:prstGeom prst="rect">
            <a:avLst/>
          </a:prstGeom>
        </p:spPr>
      </p:pic>
      <p:pic>
        <p:nvPicPr>
          <p:cNvPr id="10" name="Picture 9">
            <a:extLst>
              <a:ext uri="{FF2B5EF4-FFF2-40B4-BE49-F238E27FC236}">
                <a16:creationId xmlns:a16="http://schemas.microsoft.com/office/drawing/2014/main" id="{47DEA058-3436-4D39-95EC-F99AD50EDDD8}"/>
              </a:ext>
            </a:extLst>
          </p:cNvPr>
          <p:cNvPicPr>
            <a:picLocks noChangeAspect="1"/>
          </p:cNvPicPr>
          <p:nvPr/>
        </p:nvPicPr>
        <p:blipFill>
          <a:blip r:embed="rId3"/>
          <a:stretch>
            <a:fillRect/>
          </a:stretch>
        </p:blipFill>
        <p:spPr>
          <a:xfrm>
            <a:off x="5602599" y="3276600"/>
            <a:ext cx="4926370" cy="1178353"/>
          </a:xfrm>
          <a:prstGeom prst="rect">
            <a:avLst/>
          </a:prstGeom>
        </p:spPr>
      </p:pic>
    </p:spTree>
    <p:extLst>
      <p:ext uri="{BB962C8B-B14F-4D97-AF65-F5344CB8AC3E}">
        <p14:creationId xmlns:p14="http://schemas.microsoft.com/office/powerpoint/2010/main" val="447612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3EBAA-D4C0-4C24-A13C-E21CDC4CC0F4}"/>
              </a:ext>
            </a:extLst>
          </p:cNvPr>
          <p:cNvSpPr>
            <a:spLocks noGrp="1"/>
          </p:cNvSpPr>
          <p:nvPr>
            <p:ph type="title"/>
          </p:nvPr>
        </p:nvSpPr>
        <p:spPr/>
        <p:txBody>
          <a:bodyPr/>
          <a:lstStyle/>
          <a:p>
            <a:r>
              <a:rPr lang="en-US" dirty="0"/>
              <a:t>Use Excel Lookup Table Function to Determine the Score</a:t>
            </a:r>
          </a:p>
        </p:txBody>
      </p:sp>
      <p:sp>
        <p:nvSpPr>
          <p:cNvPr id="7" name="TextBox 6">
            <a:extLst>
              <a:ext uri="{FF2B5EF4-FFF2-40B4-BE49-F238E27FC236}">
                <a16:creationId xmlns:a16="http://schemas.microsoft.com/office/drawing/2014/main" id="{4875C659-0F1E-4A21-B84F-340B763B3224}"/>
              </a:ext>
            </a:extLst>
          </p:cNvPr>
          <p:cNvSpPr txBox="1"/>
          <p:nvPr/>
        </p:nvSpPr>
        <p:spPr>
          <a:xfrm>
            <a:off x="4631349" y="5827160"/>
            <a:ext cx="8201417" cy="369332"/>
          </a:xfrm>
          <a:prstGeom prst="rect">
            <a:avLst/>
          </a:prstGeom>
          <a:noFill/>
        </p:spPr>
        <p:txBody>
          <a:bodyPr wrap="square">
            <a:spAutoFit/>
          </a:bodyPr>
          <a:lstStyle/>
          <a:p>
            <a:r>
              <a:rPr lang="en-US" dirty="0">
                <a:hlinkClick r:id="rId2"/>
              </a:rPr>
              <a:t>https://exceljet.net/lessons/how-to-replace-nested-ifs-with-vlookup</a:t>
            </a:r>
            <a:r>
              <a:rPr lang="en-US" dirty="0"/>
              <a:t> </a:t>
            </a:r>
          </a:p>
        </p:txBody>
      </p:sp>
      <p:graphicFrame>
        <p:nvGraphicFramePr>
          <p:cNvPr id="4" name="Table 3">
            <a:extLst>
              <a:ext uri="{FF2B5EF4-FFF2-40B4-BE49-F238E27FC236}">
                <a16:creationId xmlns:a16="http://schemas.microsoft.com/office/drawing/2014/main" id="{322CD4E4-BBE3-4BF3-B600-A2B1E4C2639F}"/>
              </a:ext>
            </a:extLst>
          </p:cNvPr>
          <p:cNvGraphicFramePr>
            <a:graphicFrameLocks noGrp="1"/>
          </p:cNvGraphicFramePr>
          <p:nvPr>
            <p:extLst>
              <p:ext uri="{D42A27DB-BD31-4B8C-83A1-F6EECF244321}">
                <p14:modId xmlns:p14="http://schemas.microsoft.com/office/powerpoint/2010/main" val="1658218239"/>
              </p:ext>
            </p:extLst>
          </p:nvPr>
        </p:nvGraphicFramePr>
        <p:xfrm>
          <a:off x="636292" y="2220686"/>
          <a:ext cx="3086622" cy="3318870"/>
        </p:xfrm>
        <a:graphic>
          <a:graphicData uri="http://schemas.openxmlformats.org/drawingml/2006/table">
            <a:tbl>
              <a:tblPr>
                <a:tableStyleId>{616DA210-FB5B-4158-B5E0-FEB733F419BA}</a:tableStyleId>
              </a:tblPr>
              <a:tblGrid>
                <a:gridCol w="1543311">
                  <a:extLst>
                    <a:ext uri="{9D8B030D-6E8A-4147-A177-3AD203B41FA5}">
                      <a16:colId xmlns:a16="http://schemas.microsoft.com/office/drawing/2014/main" val="1003453664"/>
                    </a:ext>
                  </a:extLst>
                </a:gridCol>
                <a:gridCol w="1543311">
                  <a:extLst>
                    <a:ext uri="{9D8B030D-6E8A-4147-A177-3AD203B41FA5}">
                      <a16:colId xmlns:a16="http://schemas.microsoft.com/office/drawing/2014/main" val="3842207484"/>
                    </a:ext>
                  </a:extLst>
                </a:gridCol>
              </a:tblGrid>
              <a:tr h="450686">
                <a:tc gridSpan="2">
                  <a:txBody>
                    <a:bodyPr/>
                    <a:lstStyle/>
                    <a:p>
                      <a:pPr algn="l" fontAlgn="b"/>
                      <a:r>
                        <a:rPr lang="en-US" sz="2400" u="none" strike="noStrike" dirty="0">
                          <a:effectLst/>
                        </a:rPr>
                        <a:t>RFM Scoring Table </a:t>
                      </a:r>
                      <a:endParaRPr lang="en-US" sz="2400" b="0" i="0" u="none" strike="noStrike" dirty="0">
                        <a:solidFill>
                          <a:srgbClr val="000000"/>
                        </a:solidFill>
                        <a:effectLst/>
                        <a:latin typeface="Calibri" panose="020F0502020204030204" pitchFamily="34" charset="0"/>
                      </a:endParaRPr>
                    </a:p>
                  </a:txBody>
                  <a:tcPr marL="6350" marR="6350" marT="6350" marB="0" anchor="b"/>
                </a:tc>
                <a:tc hMerge="1">
                  <a:txBody>
                    <a:bodyPr/>
                    <a:lstStyle/>
                    <a:p>
                      <a:endParaRPr lang="en-US"/>
                    </a:p>
                  </a:txBody>
                  <a:tcPr/>
                </a:tc>
                <a:extLst>
                  <a:ext uri="{0D108BD9-81ED-4DB2-BD59-A6C34878D82A}">
                    <a16:rowId xmlns:a16="http://schemas.microsoft.com/office/drawing/2014/main" val="1250835872"/>
                  </a:ext>
                </a:extLst>
              </a:tr>
              <a:tr h="375504">
                <a:tc>
                  <a:txBody>
                    <a:bodyPr/>
                    <a:lstStyle/>
                    <a:p>
                      <a:pPr algn="l" fontAlgn="b"/>
                      <a:r>
                        <a:rPr lang="en-US" sz="2400" u="none" strike="noStrike">
                          <a:effectLst/>
                        </a:rPr>
                        <a:t>R </a:t>
                      </a:r>
                      <a:endParaRPr lang="en-US" sz="24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2400" u="none" strike="noStrike" dirty="0">
                          <a:effectLst/>
                        </a:rPr>
                        <a:t>Score</a:t>
                      </a:r>
                      <a:endParaRPr lang="en-US" sz="2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642253747"/>
                  </a:ext>
                </a:extLst>
              </a:tr>
              <a:tr h="498536">
                <a:tc>
                  <a:txBody>
                    <a:bodyPr/>
                    <a:lstStyle/>
                    <a:p>
                      <a:pPr algn="r" fontAlgn="b"/>
                      <a:r>
                        <a:rPr lang="en-US" sz="2800" u="none" strike="noStrike" dirty="0">
                          <a:effectLst/>
                        </a:rPr>
                        <a:t>0</a:t>
                      </a:r>
                      <a:endParaRPr lang="en-US" sz="2800" b="0" i="0" u="none" strike="noStrike" dirty="0">
                        <a:solidFill>
                          <a:srgbClr val="000000"/>
                        </a:solidFill>
                        <a:effectLst/>
                        <a:latin typeface="Calibri" panose="020F0502020204030204" pitchFamily="34" charset="0"/>
                      </a:endParaRPr>
                    </a:p>
                  </a:txBody>
                  <a:tcPr marL="6350" marR="6350" marT="6350" marB="0" anchor="b">
                    <a:solidFill>
                      <a:srgbClr val="FFC000"/>
                    </a:solidFill>
                  </a:tcPr>
                </a:tc>
                <a:tc>
                  <a:txBody>
                    <a:bodyPr/>
                    <a:lstStyle/>
                    <a:p>
                      <a:pPr algn="r" fontAlgn="b"/>
                      <a:r>
                        <a:rPr lang="en-US" sz="2800" u="none" strike="noStrike" dirty="0">
                          <a:effectLst/>
                        </a:rPr>
                        <a:t>25</a:t>
                      </a:r>
                      <a:endParaRPr lang="en-US" sz="2800" b="0" i="0" u="none" strike="noStrike" dirty="0">
                        <a:solidFill>
                          <a:srgbClr val="000000"/>
                        </a:solidFill>
                        <a:effectLst/>
                        <a:latin typeface="Calibri" panose="020F0502020204030204" pitchFamily="34" charset="0"/>
                      </a:endParaRPr>
                    </a:p>
                  </a:txBody>
                  <a:tcPr marL="6350" marR="6350" marT="6350" marB="0" anchor="b">
                    <a:solidFill>
                      <a:srgbClr val="FFC000"/>
                    </a:solidFill>
                  </a:tcPr>
                </a:tc>
                <a:extLst>
                  <a:ext uri="{0D108BD9-81ED-4DB2-BD59-A6C34878D82A}">
                    <a16:rowId xmlns:a16="http://schemas.microsoft.com/office/drawing/2014/main" val="3182099634"/>
                  </a:ext>
                </a:extLst>
              </a:tr>
              <a:tr h="498536">
                <a:tc>
                  <a:txBody>
                    <a:bodyPr/>
                    <a:lstStyle/>
                    <a:p>
                      <a:pPr algn="r" fontAlgn="b"/>
                      <a:r>
                        <a:rPr lang="en-US" sz="2800" u="none" strike="noStrike">
                          <a:effectLst/>
                        </a:rPr>
                        <a:t>4</a:t>
                      </a:r>
                      <a:endParaRPr lang="en-US" sz="2800" b="0" i="0" u="none" strike="noStrike">
                        <a:solidFill>
                          <a:srgbClr val="000000"/>
                        </a:solidFill>
                        <a:effectLst/>
                        <a:latin typeface="Calibri" panose="020F0502020204030204" pitchFamily="34" charset="0"/>
                      </a:endParaRPr>
                    </a:p>
                  </a:txBody>
                  <a:tcPr marL="6350" marR="6350" marT="6350" marB="0" anchor="b">
                    <a:solidFill>
                      <a:srgbClr val="FFC000"/>
                    </a:solidFill>
                  </a:tcPr>
                </a:tc>
                <a:tc>
                  <a:txBody>
                    <a:bodyPr/>
                    <a:lstStyle/>
                    <a:p>
                      <a:pPr algn="r" fontAlgn="b"/>
                      <a:r>
                        <a:rPr lang="en-US" sz="2800" u="none" strike="noStrike" dirty="0">
                          <a:effectLst/>
                        </a:rPr>
                        <a:t>20</a:t>
                      </a:r>
                      <a:endParaRPr lang="en-US" sz="2800" b="0" i="0" u="none" strike="noStrike" dirty="0">
                        <a:solidFill>
                          <a:srgbClr val="000000"/>
                        </a:solidFill>
                        <a:effectLst/>
                        <a:latin typeface="Calibri" panose="020F0502020204030204" pitchFamily="34" charset="0"/>
                      </a:endParaRPr>
                    </a:p>
                  </a:txBody>
                  <a:tcPr marL="6350" marR="6350" marT="6350" marB="0" anchor="b">
                    <a:solidFill>
                      <a:srgbClr val="FFC000"/>
                    </a:solidFill>
                  </a:tcPr>
                </a:tc>
                <a:extLst>
                  <a:ext uri="{0D108BD9-81ED-4DB2-BD59-A6C34878D82A}">
                    <a16:rowId xmlns:a16="http://schemas.microsoft.com/office/drawing/2014/main" val="1849179809"/>
                  </a:ext>
                </a:extLst>
              </a:tr>
              <a:tr h="498536">
                <a:tc>
                  <a:txBody>
                    <a:bodyPr/>
                    <a:lstStyle/>
                    <a:p>
                      <a:pPr algn="r" fontAlgn="b"/>
                      <a:r>
                        <a:rPr lang="en-US" sz="2800" u="none" strike="noStrike">
                          <a:effectLst/>
                        </a:rPr>
                        <a:t>8</a:t>
                      </a:r>
                      <a:endParaRPr lang="en-US" sz="2800" b="0" i="0" u="none" strike="noStrike">
                        <a:solidFill>
                          <a:srgbClr val="000000"/>
                        </a:solidFill>
                        <a:effectLst/>
                        <a:latin typeface="Calibri" panose="020F0502020204030204" pitchFamily="34" charset="0"/>
                      </a:endParaRPr>
                    </a:p>
                  </a:txBody>
                  <a:tcPr marL="6350" marR="6350" marT="6350" marB="0" anchor="b">
                    <a:solidFill>
                      <a:srgbClr val="FFC000"/>
                    </a:solidFill>
                  </a:tcPr>
                </a:tc>
                <a:tc>
                  <a:txBody>
                    <a:bodyPr/>
                    <a:lstStyle/>
                    <a:p>
                      <a:pPr algn="r" fontAlgn="b"/>
                      <a:r>
                        <a:rPr lang="en-US" sz="2800" u="none" strike="noStrike" dirty="0">
                          <a:effectLst/>
                        </a:rPr>
                        <a:t>15</a:t>
                      </a:r>
                      <a:endParaRPr lang="en-US" sz="2800" b="0" i="0" u="none" strike="noStrike" dirty="0">
                        <a:solidFill>
                          <a:srgbClr val="000000"/>
                        </a:solidFill>
                        <a:effectLst/>
                        <a:latin typeface="Calibri" panose="020F0502020204030204" pitchFamily="34" charset="0"/>
                      </a:endParaRPr>
                    </a:p>
                  </a:txBody>
                  <a:tcPr marL="6350" marR="6350" marT="6350" marB="0" anchor="b">
                    <a:solidFill>
                      <a:srgbClr val="FFC000"/>
                    </a:solidFill>
                  </a:tcPr>
                </a:tc>
                <a:extLst>
                  <a:ext uri="{0D108BD9-81ED-4DB2-BD59-A6C34878D82A}">
                    <a16:rowId xmlns:a16="http://schemas.microsoft.com/office/drawing/2014/main" val="4065843813"/>
                  </a:ext>
                </a:extLst>
              </a:tr>
              <a:tr h="498536">
                <a:tc>
                  <a:txBody>
                    <a:bodyPr/>
                    <a:lstStyle/>
                    <a:p>
                      <a:pPr algn="r" fontAlgn="b"/>
                      <a:r>
                        <a:rPr lang="en-US" sz="2800" u="none" strike="noStrike">
                          <a:effectLst/>
                        </a:rPr>
                        <a:t>11</a:t>
                      </a:r>
                      <a:endParaRPr lang="en-US" sz="2800" b="0" i="0" u="none" strike="noStrike">
                        <a:solidFill>
                          <a:srgbClr val="000000"/>
                        </a:solidFill>
                        <a:effectLst/>
                        <a:latin typeface="Calibri" panose="020F0502020204030204" pitchFamily="34" charset="0"/>
                      </a:endParaRPr>
                    </a:p>
                  </a:txBody>
                  <a:tcPr marL="6350" marR="6350" marT="6350" marB="0" anchor="b">
                    <a:solidFill>
                      <a:srgbClr val="FFC000"/>
                    </a:solidFill>
                  </a:tcPr>
                </a:tc>
                <a:tc>
                  <a:txBody>
                    <a:bodyPr/>
                    <a:lstStyle/>
                    <a:p>
                      <a:pPr algn="r" fontAlgn="b"/>
                      <a:r>
                        <a:rPr lang="en-US" sz="2800" u="none" strike="noStrike" dirty="0">
                          <a:effectLst/>
                        </a:rPr>
                        <a:t>10</a:t>
                      </a:r>
                      <a:endParaRPr lang="en-US" sz="2800" b="0" i="0" u="none" strike="noStrike" dirty="0">
                        <a:solidFill>
                          <a:srgbClr val="000000"/>
                        </a:solidFill>
                        <a:effectLst/>
                        <a:latin typeface="Calibri" panose="020F0502020204030204" pitchFamily="34" charset="0"/>
                      </a:endParaRPr>
                    </a:p>
                  </a:txBody>
                  <a:tcPr marL="6350" marR="6350" marT="6350" marB="0" anchor="b">
                    <a:solidFill>
                      <a:srgbClr val="FFC000"/>
                    </a:solidFill>
                  </a:tcPr>
                </a:tc>
                <a:extLst>
                  <a:ext uri="{0D108BD9-81ED-4DB2-BD59-A6C34878D82A}">
                    <a16:rowId xmlns:a16="http://schemas.microsoft.com/office/drawing/2014/main" val="3530862038"/>
                  </a:ext>
                </a:extLst>
              </a:tr>
              <a:tr h="498536">
                <a:tc>
                  <a:txBody>
                    <a:bodyPr/>
                    <a:lstStyle/>
                    <a:p>
                      <a:pPr algn="r" fontAlgn="b"/>
                      <a:r>
                        <a:rPr lang="en-US" sz="2800" u="none" strike="noStrike">
                          <a:effectLst/>
                        </a:rPr>
                        <a:t>12</a:t>
                      </a:r>
                      <a:endParaRPr lang="en-US" sz="2800" b="0" i="0" u="none" strike="noStrike">
                        <a:solidFill>
                          <a:srgbClr val="000000"/>
                        </a:solidFill>
                        <a:effectLst/>
                        <a:latin typeface="Calibri" panose="020F0502020204030204" pitchFamily="34" charset="0"/>
                      </a:endParaRPr>
                    </a:p>
                  </a:txBody>
                  <a:tcPr marL="6350" marR="6350" marT="6350" marB="0" anchor="b">
                    <a:solidFill>
                      <a:srgbClr val="FFC000"/>
                    </a:solidFill>
                  </a:tcPr>
                </a:tc>
                <a:tc>
                  <a:txBody>
                    <a:bodyPr/>
                    <a:lstStyle/>
                    <a:p>
                      <a:pPr algn="r" fontAlgn="b"/>
                      <a:r>
                        <a:rPr lang="en-US" sz="2800" u="none" strike="noStrike" dirty="0">
                          <a:effectLst/>
                        </a:rPr>
                        <a:t>5</a:t>
                      </a:r>
                      <a:endParaRPr lang="en-US" sz="2800" b="0" i="0" u="none" strike="noStrike" dirty="0">
                        <a:solidFill>
                          <a:srgbClr val="000000"/>
                        </a:solidFill>
                        <a:effectLst/>
                        <a:latin typeface="Calibri" panose="020F0502020204030204" pitchFamily="34" charset="0"/>
                      </a:endParaRPr>
                    </a:p>
                  </a:txBody>
                  <a:tcPr marL="6350" marR="6350" marT="6350" marB="0" anchor="b">
                    <a:solidFill>
                      <a:srgbClr val="FFC000"/>
                    </a:solidFill>
                  </a:tcPr>
                </a:tc>
                <a:extLst>
                  <a:ext uri="{0D108BD9-81ED-4DB2-BD59-A6C34878D82A}">
                    <a16:rowId xmlns:a16="http://schemas.microsoft.com/office/drawing/2014/main" val="3831125161"/>
                  </a:ext>
                </a:extLst>
              </a:tr>
            </a:tbl>
          </a:graphicData>
        </a:graphic>
      </p:graphicFrame>
      <p:sp>
        <p:nvSpPr>
          <p:cNvPr id="8" name="TextBox 7">
            <a:extLst>
              <a:ext uri="{FF2B5EF4-FFF2-40B4-BE49-F238E27FC236}">
                <a16:creationId xmlns:a16="http://schemas.microsoft.com/office/drawing/2014/main" id="{2E6EDE17-0BC1-4E30-805F-3D25803928F7}"/>
              </a:ext>
            </a:extLst>
          </p:cNvPr>
          <p:cNvSpPr txBox="1"/>
          <p:nvPr/>
        </p:nvSpPr>
        <p:spPr>
          <a:xfrm>
            <a:off x="756558" y="5683358"/>
            <a:ext cx="6520542" cy="461665"/>
          </a:xfrm>
          <a:prstGeom prst="rect">
            <a:avLst/>
          </a:prstGeom>
          <a:noFill/>
        </p:spPr>
        <p:txBody>
          <a:bodyPr wrap="square">
            <a:spAutoFit/>
          </a:bodyPr>
          <a:lstStyle/>
          <a:p>
            <a:r>
              <a:rPr lang="en-US" sz="2400" b="1" dirty="0" err="1"/>
              <a:t>R_Scoring_Table</a:t>
            </a:r>
            <a:endParaRPr lang="en-US" sz="2400" b="1" dirty="0"/>
          </a:p>
        </p:txBody>
      </p:sp>
      <p:sp>
        <p:nvSpPr>
          <p:cNvPr id="10" name="TextBox 9">
            <a:extLst>
              <a:ext uri="{FF2B5EF4-FFF2-40B4-BE49-F238E27FC236}">
                <a16:creationId xmlns:a16="http://schemas.microsoft.com/office/drawing/2014/main" id="{5CE1C037-E876-482C-B9BC-C14311F78FA8}"/>
              </a:ext>
            </a:extLst>
          </p:cNvPr>
          <p:cNvSpPr txBox="1"/>
          <p:nvPr/>
        </p:nvSpPr>
        <p:spPr>
          <a:xfrm>
            <a:off x="4545693" y="2311719"/>
            <a:ext cx="7010015" cy="1200329"/>
          </a:xfrm>
          <a:prstGeom prst="rect">
            <a:avLst/>
          </a:prstGeom>
          <a:noFill/>
        </p:spPr>
        <p:txBody>
          <a:bodyPr wrap="square">
            <a:spAutoFit/>
          </a:bodyPr>
          <a:lstStyle/>
          <a:p>
            <a:r>
              <a:rPr lang="en-US" sz="2400" dirty="0"/>
              <a:t>R at E6 formula </a:t>
            </a:r>
            <a:r>
              <a:rPr lang="en-US" sz="2400" dirty="0">
                <a:sym typeface="Wingdings" panose="05000000000000000000" pitchFamily="2" charset="2"/>
              </a:rPr>
              <a:t> </a:t>
            </a:r>
          </a:p>
          <a:p>
            <a:r>
              <a:rPr lang="en-US" sz="2400" dirty="0">
                <a:sym typeface="Wingdings" panose="05000000000000000000" pitchFamily="2" charset="2"/>
              </a:rPr>
              <a:t>=IF((E6 &gt; 12),5,IF((E6&gt;10),10,IF((E6 &gt; 7),15,IF((E6&gt;3),20,IF((E6&lt;=3),25,0)))))</a:t>
            </a:r>
            <a:endParaRPr lang="en-US" sz="2400" dirty="0"/>
          </a:p>
        </p:txBody>
      </p:sp>
      <p:sp>
        <p:nvSpPr>
          <p:cNvPr id="12" name="TextBox 11">
            <a:extLst>
              <a:ext uri="{FF2B5EF4-FFF2-40B4-BE49-F238E27FC236}">
                <a16:creationId xmlns:a16="http://schemas.microsoft.com/office/drawing/2014/main" id="{542BCC79-2DFC-4806-A667-4C75F32357AE}"/>
              </a:ext>
            </a:extLst>
          </p:cNvPr>
          <p:cNvSpPr txBox="1"/>
          <p:nvPr/>
        </p:nvSpPr>
        <p:spPr>
          <a:xfrm>
            <a:off x="4545693" y="4648695"/>
            <a:ext cx="6417128" cy="523220"/>
          </a:xfrm>
          <a:prstGeom prst="rect">
            <a:avLst/>
          </a:prstGeom>
          <a:noFill/>
        </p:spPr>
        <p:txBody>
          <a:bodyPr wrap="square">
            <a:spAutoFit/>
          </a:bodyPr>
          <a:lstStyle/>
          <a:p>
            <a:r>
              <a:rPr lang="en-US" sz="2800" dirty="0"/>
              <a:t>=VLOOKUP(E6, </a:t>
            </a:r>
            <a:r>
              <a:rPr lang="en-US" sz="2800" dirty="0" err="1"/>
              <a:t>R_Scoring_Table</a:t>
            </a:r>
            <a:r>
              <a:rPr lang="en-US" sz="2800" dirty="0"/>
              <a:t>, 2)</a:t>
            </a:r>
          </a:p>
        </p:txBody>
      </p:sp>
      <p:pic>
        <p:nvPicPr>
          <p:cNvPr id="14" name="Picture 13">
            <a:extLst>
              <a:ext uri="{FF2B5EF4-FFF2-40B4-BE49-F238E27FC236}">
                <a16:creationId xmlns:a16="http://schemas.microsoft.com/office/drawing/2014/main" id="{EA78301C-F26F-4F14-AE28-CE57830FB2C9}"/>
              </a:ext>
            </a:extLst>
          </p:cNvPr>
          <p:cNvPicPr>
            <a:picLocks noChangeAspect="1"/>
          </p:cNvPicPr>
          <p:nvPr/>
        </p:nvPicPr>
        <p:blipFill>
          <a:blip r:embed="rId3"/>
          <a:stretch>
            <a:fillRect/>
          </a:stretch>
        </p:blipFill>
        <p:spPr>
          <a:xfrm>
            <a:off x="1099440" y="655599"/>
            <a:ext cx="9993120" cy="1286054"/>
          </a:xfrm>
          <a:prstGeom prst="rect">
            <a:avLst/>
          </a:prstGeom>
        </p:spPr>
      </p:pic>
      <p:sp>
        <p:nvSpPr>
          <p:cNvPr id="16" name="Arrow: Down 15">
            <a:extLst>
              <a:ext uri="{FF2B5EF4-FFF2-40B4-BE49-F238E27FC236}">
                <a16:creationId xmlns:a16="http://schemas.microsoft.com/office/drawing/2014/main" id="{49657456-783E-4887-9B29-DB97C6A33312}"/>
              </a:ext>
            </a:extLst>
          </p:cNvPr>
          <p:cNvSpPr/>
          <p:nvPr/>
        </p:nvSpPr>
        <p:spPr bwMode="auto">
          <a:xfrm>
            <a:off x="6455229" y="3591031"/>
            <a:ext cx="413657" cy="1057664"/>
          </a:xfrm>
          <a:prstGeom prst="downArrow">
            <a:avLst/>
          </a:prstGeom>
          <a:solidFill>
            <a:schemeClr val="accent2">
              <a:lumMod val="60000"/>
              <a:lumOff val="4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4125485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F5F53-147C-4D5E-8F87-4DD1491DD369}"/>
              </a:ext>
            </a:extLst>
          </p:cNvPr>
          <p:cNvSpPr>
            <a:spLocks noGrp="1"/>
          </p:cNvSpPr>
          <p:nvPr>
            <p:ph type="title"/>
          </p:nvPr>
        </p:nvSpPr>
        <p:spPr/>
        <p:txBody>
          <a:bodyPr/>
          <a:lstStyle/>
          <a:p>
            <a:r>
              <a:rPr lang="en-US" dirty="0"/>
              <a:t>Data Set in Excel  </a:t>
            </a:r>
          </a:p>
        </p:txBody>
      </p:sp>
      <p:sp>
        <p:nvSpPr>
          <p:cNvPr id="3" name="Content Placeholder 2">
            <a:extLst>
              <a:ext uri="{FF2B5EF4-FFF2-40B4-BE49-F238E27FC236}">
                <a16:creationId xmlns:a16="http://schemas.microsoft.com/office/drawing/2014/main" id="{CAA1EAEB-1BFB-4663-A44C-98BFD6BB20D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80A6DA5-D86B-40BF-A791-0BC9F56FE707}"/>
              </a:ext>
            </a:extLst>
          </p:cNvPr>
          <p:cNvPicPr>
            <a:picLocks noChangeAspect="1"/>
          </p:cNvPicPr>
          <p:nvPr/>
        </p:nvPicPr>
        <p:blipFill>
          <a:blip r:embed="rId2"/>
          <a:stretch>
            <a:fillRect/>
          </a:stretch>
        </p:blipFill>
        <p:spPr>
          <a:xfrm>
            <a:off x="0" y="559867"/>
            <a:ext cx="12192000" cy="5738265"/>
          </a:xfrm>
          <a:prstGeom prst="rect">
            <a:avLst/>
          </a:prstGeom>
        </p:spPr>
      </p:pic>
      <p:sp>
        <p:nvSpPr>
          <p:cNvPr id="4" name="TextBox 3">
            <a:extLst>
              <a:ext uri="{FF2B5EF4-FFF2-40B4-BE49-F238E27FC236}">
                <a16:creationId xmlns:a16="http://schemas.microsoft.com/office/drawing/2014/main" id="{7E52EA2A-E63F-46CB-91BE-7BD30AF498EB}"/>
              </a:ext>
            </a:extLst>
          </p:cNvPr>
          <p:cNvSpPr txBox="1"/>
          <p:nvPr/>
        </p:nvSpPr>
        <p:spPr>
          <a:xfrm>
            <a:off x="3604592" y="1080052"/>
            <a:ext cx="6098336" cy="707886"/>
          </a:xfrm>
          <a:prstGeom prst="rect">
            <a:avLst/>
          </a:prstGeom>
          <a:noFill/>
          <a:ln w="57150">
            <a:solidFill>
              <a:srgbClr val="C00000"/>
            </a:solidFill>
          </a:ln>
        </p:spPr>
        <p:txBody>
          <a:bodyPr wrap="none" rtlCol="0">
            <a:spAutoFit/>
          </a:bodyPr>
          <a:lstStyle/>
          <a:p>
            <a:r>
              <a:rPr lang="en-US" sz="2000" b="1" dirty="0"/>
              <a:t>Training Dataset size = 1600 with 400 choice = 1</a:t>
            </a:r>
          </a:p>
          <a:p>
            <a:r>
              <a:rPr lang="en-US" sz="2000" b="1" dirty="0"/>
              <a:t>Testing   Dataset size =  2300 with 204 choice = 1</a:t>
            </a:r>
          </a:p>
        </p:txBody>
      </p:sp>
    </p:spTree>
    <p:extLst>
      <p:ext uri="{BB962C8B-B14F-4D97-AF65-F5344CB8AC3E}">
        <p14:creationId xmlns:p14="http://schemas.microsoft.com/office/powerpoint/2010/main" val="3010320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0949B-DE53-4221-8E11-6E63B65B7477}"/>
              </a:ext>
            </a:extLst>
          </p:cNvPr>
          <p:cNvSpPr>
            <a:spLocks noGrp="1"/>
          </p:cNvSpPr>
          <p:nvPr>
            <p:ph type="title"/>
          </p:nvPr>
        </p:nvSpPr>
        <p:spPr/>
        <p:txBody>
          <a:bodyPr/>
          <a:lstStyle/>
          <a:p>
            <a:r>
              <a:rPr lang="en-US" b="1" i="0" dirty="0">
                <a:solidFill>
                  <a:srgbClr val="1C1C1C"/>
                </a:solidFill>
                <a:effectLst/>
                <a:latin typeface="Open Sans" panose="020B0606030504020204" pitchFamily="34" charset="0"/>
              </a:rPr>
              <a:t>Keyboard Shortcuts for Selecting Cells and Ranges in Excel</a:t>
            </a:r>
            <a:endParaRPr lang="en-US" dirty="0"/>
          </a:p>
        </p:txBody>
      </p:sp>
      <p:pic>
        <p:nvPicPr>
          <p:cNvPr id="5" name="Picture 4">
            <a:extLst>
              <a:ext uri="{FF2B5EF4-FFF2-40B4-BE49-F238E27FC236}">
                <a16:creationId xmlns:a16="http://schemas.microsoft.com/office/drawing/2014/main" id="{291DBD3D-BC12-4966-A2D8-AAF80E3CF29B}"/>
              </a:ext>
            </a:extLst>
          </p:cNvPr>
          <p:cNvPicPr>
            <a:picLocks noChangeAspect="1"/>
          </p:cNvPicPr>
          <p:nvPr/>
        </p:nvPicPr>
        <p:blipFill>
          <a:blip r:embed="rId2"/>
          <a:stretch>
            <a:fillRect/>
          </a:stretch>
        </p:blipFill>
        <p:spPr>
          <a:xfrm>
            <a:off x="0" y="533400"/>
            <a:ext cx="8401279" cy="6858000"/>
          </a:xfrm>
          <a:prstGeom prst="rect">
            <a:avLst/>
          </a:prstGeom>
        </p:spPr>
      </p:pic>
      <p:sp>
        <p:nvSpPr>
          <p:cNvPr id="6" name="Rectangle 1">
            <a:extLst>
              <a:ext uri="{FF2B5EF4-FFF2-40B4-BE49-F238E27FC236}">
                <a16:creationId xmlns:a16="http://schemas.microsoft.com/office/drawing/2014/main" id="{5B3D9C9B-B752-4506-849B-F6B74E346A96}"/>
              </a:ext>
            </a:extLst>
          </p:cNvPr>
          <p:cNvSpPr>
            <a:spLocks noGrp="1" noChangeArrowheads="1"/>
          </p:cNvSpPr>
          <p:nvPr>
            <p:ph idx="1"/>
          </p:nvPr>
        </p:nvSpPr>
        <p:spPr bwMode="auto">
          <a:xfrm>
            <a:off x="8401278" y="786221"/>
            <a:ext cx="3790722" cy="3539430"/>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1C1C1C"/>
                </a:solidFill>
                <a:effectLst/>
                <a:latin typeface="Open Sans" panose="020B0606030504020204" pitchFamily="34" charset="0"/>
                <a:cs typeface="Open Sans" panose="020B0606030504020204" pitchFamily="34" charset="0"/>
              </a:rPr>
              <a:t>Using </a:t>
            </a:r>
            <a:r>
              <a:rPr kumimoji="0" lang="en-US" altLang="en-US" sz="3200" i="0" u="none" strike="noStrike" cap="none" normalizeH="0" baseline="0" dirty="0" err="1">
                <a:ln>
                  <a:noFill/>
                </a:ln>
                <a:solidFill>
                  <a:srgbClr val="333333"/>
                </a:solidFill>
                <a:effectLst/>
                <a:latin typeface="Courier New" panose="02070309020205020404" pitchFamily="49" charset="0"/>
                <a:cs typeface="Courier New" panose="02070309020205020404" pitchFamily="49" charset="0"/>
              </a:rPr>
              <a:t>Ctrl</a:t>
            </a:r>
            <a:r>
              <a:rPr kumimoji="0" lang="en-US" altLang="en-US" sz="3200" i="0" u="none" strike="noStrike" cap="none" normalizeH="0" baseline="0" dirty="0" err="1">
                <a:ln>
                  <a:noFill/>
                </a:ln>
                <a:solidFill>
                  <a:srgbClr val="1C1C1C"/>
                </a:solidFill>
                <a:effectLst/>
                <a:latin typeface="Open Sans" panose="020B0606030504020204" pitchFamily="34" charset="0"/>
                <a:cs typeface="Open Sans" panose="020B0606030504020204" pitchFamily="34" charset="0"/>
              </a:rPr>
              <a:t>+</a:t>
            </a:r>
            <a:r>
              <a:rPr kumimoji="0" lang="en-US" altLang="en-US" sz="3200" i="0" u="none" strike="noStrike" cap="none" normalizeH="0" baseline="0" dirty="0" err="1">
                <a:ln>
                  <a:noFill/>
                </a:ln>
                <a:solidFill>
                  <a:srgbClr val="333333"/>
                </a:solidFill>
                <a:effectLst/>
                <a:latin typeface="Courier New" panose="02070309020205020404" pitchFamily="49" charset="0"/>
                <a:cs typeface="Courier New" panose="02070309020205020404" pitchFamily="49" charset="0"/>
              </a:rPr>
              <a:t>Home</a:t>
            </a:r>
            <a:r>
              <a:rPr kumimoji="0" lang="en-US" altLang="en-US" sz="3200" i="0" u="none" strike="noStrike" cap="none" normalizeH="0" baseline="0" dirty="0">
                <a:ln>
                  <a:noFill/>
                </a:ln>
                <a:solidFill>
                  <a:srgbClr val="1C1C1C"/>
                </a:solidFill>
                <a:effectLst/>
                <a:latin typeface="Open Sans" panose="020B0606030504020204" pitchFamily="34" charset="0"/>
                <a:cs typeface="Open Sans" panose="020B0606030504020204" pitchFamily="34" charset="0"/>
              </a:rPr>
              <a:t>   </a:t>
            </a:r>
            <a:r>
              <a:rPr kumimoji="0" lang="en-US" altLang="en-US" b="0" i="0" u="none" strike="noStrike" cap="none" normalizeH="0" baseline="0" dirty="0">
                <a:ln>
                  <a:noFill/>
                </a:ln>
                <a:solidFill>
                  <a:srgbClr val="1C1C1C"/>
                </a:solidFill>
                <a:effectLst/>
                <a:latin typeface="Open Sans" panose="020B0606030504020204" pitchFamily="34" charset="0"/>
                <a:cs typeface="Open Sans" panose="020B0606030504020204" pitchFamily="34" charset="0"/>
              </a:rPr>
              <a:t>takes you to the first visible cell on the sheet.</a:t>
            </a:r>
            <a:r>
              <a:rPr kumimoji="0" lang="en-US" altLang="en-US" sz="1400" b="0" i="0" u="none" strike="noStrike" cap="none" normalizeH="0" baseline="0" dirty="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1"/>
                </a:solidFill>
                <a:effectLst/>
                <a:latin typeface="Arial" panose="020B0604020202020204" pitchFamily="34" charset="0"/>
              </a:rPr>
              <a:t>To add cells to the selected range: </a:t>
            </a:r>
            <a:r>
              <a:rPr kumimoji="0" lang="en-US" altLang="en-US" sz="3200" i="0" u="none" strike="noStrike" cap="none" normalizeH="0" baseline="0" dirty="0" err="1">
                <a:ln>
                  <a:noFill/>
                </a:ln>
                <a:solidFill>
                  <a:schemeClr val="tx1"/>
                </a:solidFill>
                <a:effectLst/>
                <a:latin typeface="Arial" panose="020B0604020202020204" pitchFamily="34" charset="0"/>
              </a:rPr>
              <a:t>Shift+Arrow</a:t>
            </a:r>
            <a:r>
              <a:rPr kumimoji="0" lang="en-US" altLang="en-US" sz="3200" i="0" u="none" strike="noStrike" cap="none" normalizeH="0" baseline="0" dirty="0">
                <a:ln>
                  <a:noFill/>
                </a:ln>
                <a:solidFill>
                  <a:schemeClr val="tx1"/>
                </a:solidFill>
                <a:effectLst/>
                <a:latin typeface="Arial" panose="020B0604020202020204" pitchFamily="34" charset="0"/>
              </a:rPr>
              <a:t> Key</a:t>
            </a:r>
          </a:p>
        </p:txBody>
      </p:sp>
      <p:pic>
        <p:nvPicPr>
          <p:cNvPr id="8" name="Picture 7">
            <a:extLst>
              <a:ext uri="{FF2B5EF4-FFF2-40B4-BE49-F238E27FC236}">
                <a16:creationId xmlns:a16="http://schemas.microsoft.com/office/drawing/2014/main" id="{A15D5B0C-5788-43D5-8D20-43DFE087F4A8}"/>
              </a:ext>
            </a:extLst>
          </p:cNvPr>
          <p:cNvPicPr>
            <a:picLocks noChangeAspect="1"/>
          </p:cNvPicPr>
          <p:nvPr/>
        </p:nvPicPr>
        <p:blipFill>
          <a:blip r:embed="rId3"/>
          <a:stretch>
            <a:fillRect/>
          </a:stretch>
        </p:blipFill>
        <p:spPr>
          <a:xfrm>
            <a:off x="8518405" y="4578472"/>
            <a:ext cx="3353268" cy="1714739"/>
          </a:xfrm>
          <a:prstGeom prst="rect">
            <a:avLst/>
          </a:prstGeom>
        </p:spPr>
      </p:pic>
      <p:sp>
        <p:nvSpPr>
          <p:cNvPr id="10" name="TextBox 9">
            <a:extLst>
              <a:ext uri="{FF2B5EF4-FFF2-40B4-BE49-F238E27FC236}">
                <a16:creationId xmlns:a16="http://schemas.microsoft.com/office/drawing/2014/main" id="{04EF61D2-7C08-478A-8CE1-7703889353A8}"/>
              </a:ext>
            </a:extLst>
          </p:cNvPr>
          <p:cNvSpPr txBox="1"/>
          <p:nvPr/>
        </p:nvSpPr>
        <p:spPr>
          <a:xfrm>
            <a:off x="5414335" y="5471614"/>
            <a:ext cx="3045507" cy="1200329"/>
          </a:xfrm>
          <a:prstGeom prst="rect">
            <a:avLst/>
          </a:prstGeom>
          <a:noFill/>
        </p:spPr>
        <p:txBody>
          <a:bodyPr wrap="square">
            <a:spAutoFit/>
          </a:bodyPr>
          <a:lstStyle/>
          <a:p>
            <a:r>
              <a:rPr lang="en-US" dirty="0">
                <a:hlinkClick r:id="rId4"/>
              </a:rPr>
              <a:t>https://www.excelcampus.com/keyboard-shortcuts/select-cells-ranges/</a:t>
            </a:r>
            <a:r>
              <a:rPr lang="en-US" dirty="0"/>
              <a:t> </a:t>
            </a:r>
          </a:p>
        </p:txBody>
      </p:sp>
    </p:spTree>
    <p:extLst>
      <p:ext uri="{BB962C8B-B14F-4D97-AF65-F5344CB8AC3E}">
        <p14:creationId xmlns:p14="http://schemas.microsoft.com/office/powerpoint/2010/main" val="3676625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6BCFC-1A7E-484F-8DDE-D3C6AA1DA708}"/>
              </a:ext>
            </a:extLst>
          </p:cNvPr>
          <p:cNvSpPr>
            <a:spLocks noGrp="1"/>
          </p:cNvSpPr>
          <p:nvPr>
            <p:ph type="title"/>
          </p:nvPr>
        </p:nvSpPr>
        <p:spPr/>
        <p:txBody>
          <a:bodyPr/>
          <a:lstStyle/>
          <a:p>
            <a:r>
              <a:rPr lang="en-US" dirty="0"/>
              <a:t>Select the Whole </a:t>
            </a:r>
            <a:r>
              <a:rPr lang="en-US" sz="3600" dirty="0">
                <a:solidFill>
                  <a:srgbClr val="C00000"/>
                </a:solidFill>
              </a:rPr>
              <a:t>Range</a:t>
            </a:r>
            <a:endParaRPr lang="en-US" dirty="0">
              <a:solidFill>
                <a:srgbClr val="C00000"/>
              </a:solidFill>
            </a:endParaRPr>
          </a:p>
        </p:txBody>
      </p:sp>
      <p:pic>
        <p:nvPicPr>
          <p:cNvPr id="5" name="Picture 4">
            <a:extLst>
              <a:ext uri="{FF2B5EF4-FFF2-40B4-BE49-F238E27FC236}">
                <a16:creationId xmlns:a16="http://schemas.microsoft.com/office/drawing/2014/main" id="{D0D1D067-5A18-45AA-B497-0477CF2B094B}"/>
              </a:ext>
            </a:extLst>
          </p:cNvPr>
          <p:cNvPicPr>
            <a:picLocks noChangeAspect="1"/>
          </p:cNvPicPr>
          <p:nvPr/>
        </p:nvPicPr>
        <p:blipFill>
          <a:blip r:embed="rId2"/>
          <a:stretch>
            <a:fillRect/>
          </a:stretch>
        </p:blipFill>
        <p:spPr>
          <a:xfrm>
            <a:off x="636457" y="1752669"/>
            <a:ext cx="9011908" cy="4867954"/>
          </a:xfrm>
          <a:prstGeom prst="rect">
            <a:avLst/>
          </a:prstGeom>
        </p:spPr>
      </p:pic>
      <p:sp>
        <p:nvSpPr>
          <p:cNvPr id="6" name="Rectangle 1">
            <a:extLst>
              <a:ext uri="{FF2B5EF4-FFF2-40B4-BE49-F238E27FC236}">
                <a16:creationId xmlns:a16="http://schemas.microsoft.com/office/drawing/2014/main" id="{CB56551E-1982-4AA8-BFA1-CB46F4602252}"/>
              </a:ext>
            </a:extLst>
          </p:cNvPr>
          <p:cNvSpPr>
            <a:spLocks noGrp="1" noChangeArrowheads="1"/>
          </p:cNvSpPr>
          <p:nvPr>
            <p:ph idx="1"/>
          </p:nvPr>
        </p:nvSpPr>
        <p:spPr bwMode="auto">
          <a:xfrm>
            <a:off x="-1" y="685800"/>
            <a:ext cx="11988800" cy="1031051"/>
          </a:xfrm>
          <a:prstGeom prst="rect">
            <a:avLst/>
          </a:prstGeom>
          <a:solidFill>
            <a:srgbClr val="EEEEE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The keyboard shortcut to select all cells in the current used range is:  </a:t>
            </a:r>
            <a:r>
              <a:rPr kumimoji="0" lang="en-US" altLang="en-US" sz="3200" i="0" u="none" strike="noStrike" cap="none" normalizeH="0" baseline="0" dirty="0" err="1">
                <a:ln>
                  <a:noFill/>
                </a:ln>
                <a:solidFill>
                  <a:srgbClr val="333333"/>
                </a:solidFill>
                <a:effectLst/>
                <a:latin typeface="Courier New" panose="02070309020205020404" pitchFamily="49" charset="0"/>
                <a:cs typeface="Courier New" panose="02070309020205020404" pitchFamily="49" charset="0"/>
              </a:rPr>
              <a:t>Ctrl</a:t>
            </a:r>
            <a:r>
              <a:rPr kumimoji="0" lang="en-US" altLang="en-US" sz="3200" i="0" u="none" strike="noStrike" cap="none" normalizeH="0" baseline="0" dirty="0" err="1">
                <a:ln>
                  <a:noFill/>
                </a:ln>
                <a:solidFill>
                  <a:srgbClr val="333333"/>
                </a:solidFill>
                <a:effectLst/>
                <a:latin typeface="Open Sans" panose="020B0606030504020204" pitchFamily="34" charset="0"/>
                <a:cs typeface="Open Sans" panose="020B0606030504020204" pitchFamily="34" charset="0"/>
              </a:rPr>
              <a:t>+</a:t>
            </a:r>
            <a:r>
              <a:rPr kumimoji="0" lang="en-US" altLang="en-US" sz="3200" i="0" u="none" strike="noStrike" cap="none" normalizeH="0" baseline="0" dirty="0" err="1">
                <a:ln>
                  <a:noFill/>
                </a:ln>
                <a:solidFill>
                  <a:srgbClr val="333333"/>
                </a:solidFill>
                <a:effectLst/>
                <a:latin typeface="Courier New" panose="02070309020205020404" pitchFamily="49" charset="0"/>
                <a:cs typeface="Courier New" panose="02070309020205020404" pitchFamily="49" charset="0"/>
              </a:rPr>
              <a:t>A</a:t>
            </a:r>
            <a:endParaRPr kumimoji="0" lang="en-US" altLang="en-US" sz="120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Press </a:t>
            </a:r>
            <a:r>
              <a:rPr lang="en-US" altLang="en-US" sz="3200" dirty="0" err="1">
                <a:solidFill>
                  <a:srgbClr val="333333"/>
                </a:solidFill>
                <a:latin typeface="Courier New" panose="02070309020205020404" pitchFamily="49" charset="0"/>
                <a:cs typeface="Courier New" panose="02070309020205020404" pitchFamily="49" charset="0"/>
              </a:rPr>
              <a:t>Ctrl+A</a:t>
            </a:r>
            <a:r>
              <a:rPr lang="en-US" altLang="en-US" sz="3200" dirty="0">
                <a:solidFill>
                  <a:srgbClr val="333333"/>
                </a:solidFill>
                <a:latin typeface="Courier New" panose="02070309020205020404" pitchFamily="49" charset="0"/>
                <a:cs typeface="Courier New" panose="02070309020205020404" pitchFamily="49" charset="0"/>
              </a:rPr>
              <a:t> </a:t>
            </a:r>
            <a:r>
              <a:rPr kumimoji="0" lang="en-US" altLang="en-US" sz="24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a second time to select all cells on the sheet.</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0BB7C437-7A2C-4C84-9372-2043A91706A0}"/>
              </a:ext>
            </a:extLst>
          </p:cNvPr>
          <p:cNvSpPr txBox="1"/>
          <p:nvPr/>
        </p:nvSpPr>
        <p:spPr>
          <a:xfrm>
            <a:off x="7073318" y="3586481"/>
            <a:ext cx="4915481" cy="646331"/>
          </a:xfrm>
          <a:prstGeom prst="rect">
            <a:avLst/>
          </a:prstGeom>
          <a:noFill/>
        </p:spPr>
        <p:txBody>
          <a:bodyPr wrap="square">
            <a:spAutoFit/>
          </a:bodyPr>
          <a:lstStyle/>
          <a:p>
            <a:r>
              <a:rPr lang="en-US" dirty="0">
                <a:hlinkClick r:id="rId3"/>
              </a:rPr>
              <a:t>https://www.excelcampus.com/keyboard-shortcuts/select-cells-ranges/</a:t>
            </a:r>
            <a:r>
              <a:rPr lang="en-US" dirty="0"/>
              <a:t> </a:t>
            </a:r>
          </a:p>
        </p:txBody>
      </p:sp>
    </p:spTree>
    <p:extLst>
      <p:ext uri="{BB962C8B-B14F-4D97-AF65-F5344CB8AC3E}">
        <p14:creationId xmlns:p14="http://schemas.microsoft.com/office/powerpoint/2010/main" val="4239265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A6EA0-3C69-4695-87D0-D6C9380785DC}"/>
              </a:ext>
            </a:extLst>
          </p:cNvPr>
          <p:cNvSpPr>
            <a:spLocks noGrp="1"/>
          </p:cNvSpPr>
          <p:nvPr>
            <p:ph type="title"/>
          </p:nvPr>
        </p:nvSpPr>
        <p:spPr/>
        <p:txBody>
          <a:bodyPr/>
          <a:lstStyle/>
          <a:p>
            <a:r>
              <a:rPr lang="en-US" dirty="0"/>
              <a:t>Simple &amp; Multiple Linear Regression and Logit Regression</a:t>
            </a:r>
          </a:p>
        </p:txBody>
      </p:sp>
      <p:sp>
        <p:nvSpPr>
          <p:cNvPr id="7" name="Content Placeholder 6">
            <a:extLst>
              <a:ext uri="{FF2B5EF4-FFF2-40B4-BE49-F238E27FC236}">
                <a16:creationId xmlns:a16="http://schemas.microsoft.com/office/drawing/2014/main" id="{DC71EFAE-6D4A-4A98-8F47-0F836F84F979}"/>
              </a:ext>
            </a:extLst>
          </p:cNvPr>
          <p:cNvSpPr>
            <a:spLocks noGrp="1"/>
          </p:cNvSpPr>
          <p:nvPr>
            <p:ph idx="1"/>
          </p:nvPr>
        </p:nvSpPr>
        <p:spPr>
          <a:xfrm>
            <a:off x="54591" y="685800"/>
            <a:ext cx="12078269" cy="5486400"/>
          </a:xfrm>
        </p:spPr>
        <p:txBody>
          <a:bodyPr/>
          <a:lstStyle/>
          <a:p>
            <a:pPr marL="0" indent="0">
              <a:buNone/>
            </a:pPr>
            <a:r>
              <a:rPr lang="en-US" u="sng" dirty="0"/>
              <a:t>Simple Linear Regression </a:t>
            </a:r>
          </a:p>
          <a:p>
            <a:pPr marL="0" indent="0">
              <a:buNone/>
            </a:pPr>
            <a:r>
              <a:rPr lang="en-US" dirty="0"/>
              <a:t>	</a:t>
            </a:r>
            <a:r>
              <a:rPr lang="en-US" sz="3200" dirty="0"/>
              <a:t>y = b</a:t>
            </a:r>
            <a:r>
              <a:rPr lang="en-US" sz="3200" baseline="-25000" dirty="0"/>
              <a:t>0</a:t>
            </a:r>
            <a:r>
              <a:rPr lang="en-US" sz="3200" dirty="0"/>
              <a:t> + b</a:t>
            </a:r>
            <a:r>
              <a:rPr lang="en-US" sz="3200" baseline="-25000" dirty="0"/>
              <a:t>1</a:t>
            </a:r>
            <a:r>
              <a:rPr lang="en-US" sz="3200" dirty="0"/>
              <a:t> * X</a:t>
            </a:r>
            <a:r>
              <a:rPr lang="en-US" sz="3200" baseline="-25000" dirty="0"/>
              <a:t>1</a:t>
            </a:r>
          </a:p>
          <a:p>
            <a:pPr marL="0" indent="0">
              <a:lnSpc>
                <a:spcPct val="100000"/>
              </a:lnSpc>
              <a:spcBef>
                <a:spcPts val="600"/>
              </a:spcBef>
              <a:spcAft>
                <a:spcPts val="1200"/>
              </a:spcAft>
              <a:buNone/>
            </a:pPr>
            <a:r>
              <a:rPr lang="en-US" sz="4000" u="sng" baseline="-25000" dirty="0"/>
              <a:t>Multiple Linear Regression </a:t>
            </a:r>
          </a:p>
          <a:p>
            <a:pPr marL="0" indent="0">
              <a:spcBef>
                <a:spcPts val="0"/>
              </a:spcBef>
              <a:spcAft>
                <a:spcPts val="0"/>
              </a:spcAft>
              <a:buNone/>
            </a:pPr>
            <a:r>
              <a:rPr lang="en-US" sz="3200" baseline="-25000" dirty="0"/>
              <a:t>	</a:t>
            </a:r>
            <a:r>
              <a:rPr lang="en-US" sz="2800" dirty="0"/>
              <a:t> y = b</a:t>
            </a:r>
            <a:r>
              <a:rPr lang="en-US" sz="2800" baseline="-25000" dirty="0"/>
              <a:t>0</a:t>
            </a:r>
            <a:r>
              <a:rPr lang="en-US" sz="2800" dirty="0"/>
              <a:t> + b</a:t>
            </a:r>
            <a:r>
              <a:rPr lang="en-US" sz="2800" baseline="-25000" dirty="0"/>
              <a:t>1</a:t>
            </a:r>
            <a:r>
              <a:rPr lang="en-US" sz="2800" dirty="0"/>
              <a:t> * X</a:t>
            </a:r>
            <a:r>
              <a:rPr lang="en-US" sz="2800" baseline="-25000" dirty="0"/>
              <a:t>1 </a:t>
            </a:r>
            <a:r>
              <a:rPr lang="en-US" dirty="0"/>
              <a:t>+ </a:t>
            </a:r>
            <a:r>
              <a:rPr lang="en-US" sz="2800" dirty="0"/>
              <a:t>b</a:t>
            </a:r>
            <a:r>
              <a:rPr lang="en-US" sz="2800" baseline="-25000" dirty="0"/>
              <a:t>2</a:t>
            </a:r>
            <a:r>
              <a:rPr lang="en-US" sz="2800" dirty="0"/>
              <a:t> * X</a:t>
            </a:r>
            <a:r>
              <a:rPr lang="en-US" sz="2800" baseline="-25000" dirty="0"/>
              <a:t>2 </a:t>
            </a:r>
            <a:r>
              <a:rPr lang="en-US" dirty="0"/>
              <a:t>+ …</a:t>
            </a:r>
            <a:r>
              <a:rPr lang="en-US" sz="2800" dirty="0"/>
              <a:t> b</a:t>
            </a:r>
            <a:r>
              <a:rPr lang="en-US" sz="2800" baseline="-25000" dirty="0"/>
              <a:t>n</a:t>
            </a:r>
            <a:r>
              <a:rPr lang="en-US" sz="2800" dirty="0"/>
              <a:t> * </a:t>
            </a:r>
            <a:r>
              <a:rPr lang="en-US" sz="2800" dirty="0" err="1"/>
              <a:t>X</a:t>
            </a:r>
            <a:r>
              <a:rPr lang="en-US" sz="2800" baseline="-25000" dirty="0" err="1"/>
              <a:t>n</a:t>
            </a:r>
            <a:r>
              <a:rPr lang="en-US" sz="2800" baseline="-25000" dirty="0"/>
              <a:t> </a:t>
            </a:r>
          </a:p>
          <a:p>
            <a:pPr marL="0" indent="0">
              <a:spcBef>
                <a:spcPts val="0"/>
              </a:spcBef>
              <a:spcAft>
                <a:spcPts val="0"/>
              </a:spcAft>
              <a:buNone/>
            </a:pPr>
            <a:endParaRPr lang="en-US" sz="3200"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endParaRPr>
          </a:p>
          <a:p>
            <a:pPr marL="0" indent="0">
              <a:spcBef>
                <a:spcPts val="0"/>
              </a:spcBef>
              <a:spcAft>
                <a:spcPts val="0"/>
              </a:spcAft>
              <a:buNone/>
            </a:pPr>
            <a:r>
              <a:rPr lang="en-US" sz="3200" u="sng"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rPr>
              <a:t>The Logistic Regression</a:t>
            </a:r>
            <a:r>
              <a:rPr lang="en-US" sz="3200"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rPr>
              <a:t> </a:t>
            </a:r>
            <a:r>
              <a:rPr lang="en-US" sz="3200"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sym typeface="Wingdings" panose="05000000000000000000" pitchFamily="2" charset="2"/>
              </a:rPr>
              <a:t> for binary classification</a:t>
            </a:r>
            <a:endParaRPr lang="en-US" sz="3200" u="sng"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endParaRPr>
          </a:p>
          <a:p>
            <a:pPr>
              <a:lnSpc>
                <a:spcPct val="107000"/>
              </a:lnSpc>
              <a:spcBef>
                <a:spcPts val="0"/>
              </a:spcBef>
              <a:spcAft>
                <a:spcPts val="800"/>
              </a:spcAft>
            </a:pPr>
            <a:r>
              <a:rPr lang="en-US" sz="3200" dirty="0">
                <a:solidFill>
                  <a:srgbClr val="232629"/>
                </a:solidFill>
                <a:latin typeface="MathJax_Math-italic"/>
                <a:ea typeface="Times New Roman" panose="02020603050405020304" pitchFamily="18" charset="0"/>
                <a:cs typeface="Segoe UI" panose="020B0502040204020203" pitchFamily="34" charset="0"/>
              </a:rPr>
              <a:t>L</a:t>
            </a:r>
            <a:r>
              <a:rPr lang="en-US"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rPr>
              <a:t> of a probability </a:t>
            </a:r>
            <a:r>
              <a:rPr lang="en-US" sz="3200" dirty="0">
                <a:solidFill>
                  <a:srgbClr val="232629"/>
                </a:solidFill>
                <a:latin typeface="MathJax_Math-italic"/>
                <a:ea typeface="Times New Roman" panose="02020603050405020304" pitchFamily="18" charset="0"/>
                <a:cs typeface="Segoe UI" panose="020B0502040204020203" pitchFamily="34" charset="0"/>
              </a:rPr>
              <a:t>p</a:t>
            </a:r>
            <a:r>
              <a:rPr lang="en-US"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rPr>
              <a:t> </a:t>
            </a:r>
            <a:r>
              <a:rPr lang="en-US" dirty="0">
                <a:solidFill>
                  <a:srgbClr val="111111"/>
                </a:solidFill>
                <a:latin typeface="Source Sans Pro" panose="020B0503030403020204" pitchFamily="34" charset="0"/>
                <a:cs typeface="Times New Roman" panose="02020603050405020304" pitchFamily="18" charset="0"/>
              </a:rPr>
              <a:t>when user responded </a:t>
            </a:r>
            <a:r>
              <a:rPr lang="en-US"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rPr>
              <a:t>(</a:t>
            </a:r>
            <a:r>
              <a:rPr lang="en-US" b="1" dirty="0">
                <a:solidFill>
                  <a:srgbClr val="111111"/>
                </a:solidFill>
                <a:effectLst/>
                <a:latin typeface="Source Sans Pro" panose="020B0503030403020204" pitchFamily="34" charset="0"/>
                <a:ea typeface="Times New Roman" panose="02020603050405020304" pitchFamily="18" charset="0"/>
                <a:cs typeface="Times New Roman" panose="02020603050405020304" pitchFamily="18" charset="0"/>
              </a:rPr>
              <a:t>0 ≤ </a:t>
            </a:r>
            <a:r>
              <a:rPr lang="en-US" b="1" i="1" dirty="0">
                <a:solidFill>
                  <a:srgbClr val="111111"/>
                </a:solidFill>
                <a:effectLst/>
                <a:latin typeface="Source Sans Pro" panose="020B0503030403020204" pitchFamily="34" charset="0"/>
                <a:ea typeface="Times New Roman" panose="02020603050405020304" pitchFamily="18" charset="0"/>
                <a:cs typeface="Times New Roman" panose="02020603050405020304" pitchFamily="18" charset="0"/>
              </a:rPr>
              <a:t>p</a:t>
            </a:r>
            <a:r>
              <a:rPr lang="en-US" b="1" dirty="0">
                <a:solidFill>
                  <a:srgbClr val="111111"/>
                </a:solidFill>
                <a:effectLst/>
                <a:latin typeface="Source Sans Pro" panose="020B0503030403020204" pitchFamily="34" charset="0"/>
                <a:ea typeface="Times New Roman" panose="02020603050405020304" pitchFamily="18" charset="0"/>
                <a:cs typeface="Times New Roman" panose="02020603050405020304" pitchFamily="18" charset="0"/>
              </a:rPr>
              <a:t> ≤ 1</a:t>
            </a:r>
            <a:r>
              <a:rPr lang="en-US" dirty="0">
                <a:solidFill>
                  <a:srgbClr val="111111"/>
                </a:solidFill>
                <a:latin typeface="Source Sans Pro" panose="020B0503030403020204" pitchFamily="34" charset="0"/>
                <a:cs typeface="Times New Roman" panose="02020603050405020304" pitchFamily="18" charset="0"/>
              </a:rPr>
              <a:t>) </a:t>
            </a:r>
            <a:r>
              <a:rPr lang="en-US"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rPr>
              <a:t>is defined as</a:t>
            </a:r>
            <a:r>
              <a:rPr lang="en-US" dirty="0">
                <a:solidFill>
                  <a:srgbClr val="232629"/>
                </a:solidFill>
                <a:latin typeface="Calibri" panose="020F0502020204030204" pitchFamily="34" charset="0"/>
                <a:ea typeface="DengXian" panose="02010600030101010101" pitchFamily="2" charset="-122"/>
                <a:cs typeface="Times New Roman" panose="02020603050405020304" pitchFamily="18" charset="0"/>
              </a:rPr>
              <a:t>   </a:t>
            </a:r>
            <a:r>
              <a:rPr lang="en-US" sz="4000" dirty="0">
                <a:latin typeface="MathJax_Math-italic"/>
                <a:ea typeface="Times New Roman" panose="02020603050405020304" pitchFamily="18" charset="0"/>
                <a:cs typeface="Times New Roman" panose="02020603050405020304" pitchFamily="18" charset="0"/>
              </a:rPr>
              <a:t>L</a:t>
            </a:r>
            <a:r>
              <a:rPr lang="en-US" sz="4000" dirty="0">
                <a:latin typeface="MathJax_Main"/>
                <a:ea typeface="Times New Roman" panose="02020603050405020304" pitchFamily="18" charset="0"/>
                <a:cs typeface="Times New Roman" panose="02020603050405020304" pitchFamily="18" charset="0"/>
              </a:rPr>
              <a:t>=ln(</a:t>
            </a:r>
            <a:r>
              <a:rPr lang="en-US" sz="4000" dirty="0">
                <a:latin typeface="MathJax_Math-italic"/>
                <a:ea typeface="Times New Roman" panose="02020603050405020304" pitchFamily="18" charset="0"/>
                <a:cs typeface="Times New Roman" panose="02020603050405020304" pitchFamily="18" charset="0"/>
              </a:rPr>
              <a:t>p/(</a:t>
            </a:r>
            <a:r>
              <a:rPr lang="en-US" sz="4000" dirty="0">
                <a:latin typeface="MathJax_Main"/>
                <a:ea typeface="Times New Roman" panose="02020603050405020304" pitchFamily="18" charset="0"/>
                <a:cs typeface="Times New Roman" panose="02020603050405020304" pitchFamily="18" charset="0"/>
              </a:rPr>
              <a:t>1−</a:t>
            </a:r>
            <a:r>
              <a:rPr lang="en-US" sz="4000" dirty="0">
                <a:latin typeface="MathJax_Math-italic"/>
                <a:ea typeface="Times New Roman" panose="02020603050405020304" pitchFamily="18" charset="0"/>
                <a:cs typeface="Times New Roman" panose="02020603050405020304" pitchFamily="18" charset="0"/>
              </a:rPr>
              <a:t>p))   </a:t>
            </a:r>
          </a:p>
          <a:p>
            <a:pPr>
              <a:lnSpc>
                <a:spcPct val="107000"/>
              </a:lnSpc>
              <a:spcBef>
                <a:spcPts val="0"/>
              </a:spcBef>
              <a:spcAft>
                <a:spcPts val="800"/>
              </a:spcAft>
            </a:pPr>
            <a:r>
              <a:rPr lang="en-US"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rPr>
              <a:t>The term </a:t>
            </a:r>
            <a:r>
              <a:rPr lang="en-US" dirty="0">
                <a:solidFill>
                  <a:srgbClr val="000000"/>
                </a:solidFill>
                <a:latin typeface="MathJax_Main"/>
                <a:ea typeface="Times New Roman" panose="02020603050405020304" pitchFamily="18" charset="0"/>
                <a:cs typeface="Times New Roman" panose="02020603050405020304" pitchFamily="18" charset="0"/>
              </a:rPr>
              <a:t>(</a:t>
            </a:r>
            <a:r>
              <a:rPr lang="en-US" dirty="0">
                <a:solidFill>
                  <a:srgbClr val="000000"/>
                </a:solidFill>
                <a:latin typeface="MathJax_Math-italic"/>
                <a:ea typeface="Times New Roman" panose="02020603050405020304" pitchFamily="18" charset="0"/>
                <a:cs typeface="Times New Roman" panose="02020603050405020304" pitchFamily="18" charset="0"/>
              </a:rPr>
              <a:t>p/(</a:t>
            </a:r>
            <a:r>
              <a:rPr lang="en-US" dirty="0">
                <a:solidFill>
                  <a:srgbClr val="000000"/>
                </a:solidFill>
                <a:latin typeface="MathJax_Main"/>
                <a:ea typeface="Times New Roman" panose="02020603050405020304" pitchFamily="18" charset="0"/>
                <a:cs typeface="Times New Roman" panose="02020603050405020304" pitchFamily="18" charset="0"/>
              </a:rPr>
              <a:t>1−</a:t>
            </a:r>
            <a:r>
              <a:rPr lang="en-US" dirty="0">
                <a:solidFill>
                  <a:srgbClr val="000000"/>
                </a:solidFill>
                <a:latin typeface="MathJax_Math-italic"/>
                <a:ea typeface="Times New Roman" panose="02020603050405020304" pitchFamily="18" charset="0"/>
                <a:cs typeface="Times New Roman" panose="02020603050405020304" pitchFamily="18" charset="0"/>
              </a:rPr>
              <a:t>p)) </a:t>
            </a:r>
            <a:r>
              <a:rPr lang="en-US"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rPr>
              <a:t>is called odds.  The natural logarithm of the odds is known as log-odds or </a:t>
            </a:r>
            <a:r>
              <a:rPr lang="en-US" i="1" dirty="0">
                <a:solidFill>
                  <a:srgbClr val="232629"/>
                </a:solidFill>
                <a:latin typeface="inherit"/>
                <a:ea typeface="Times New Roman" panose="02020603050405020304" pitchFamily="18" charset="0"/>
                <a:cs typeface="Segoe UI" panose="020B0502040204020203" pitchFamily="34" charset="0"/>
              </a:rPr>
              <a:t>logit</a:t>
            </a:r>
            <a:r>
              <a:rPr lang="en-US" dirty="0">
                <a:solidFill>
                  <a:srgbClr val="232629"/>
                </a:solidFill>
                <a:latin typeface="Segoe UI" panose="020B0502040204020203" pitchFamily="34" charset="0"/>
                <a:ea typeface="Times New Roman" panose="02020603050405020304" pitchFamily="18" charset="0"/>
                <a:cs typeface="Times New Roman" panose="02020603050405020304" pitchFamily="18" charset="0"/>
              </a:rPr>
              <a:t>.</a:t>
            </a:r>
          </a:p>
          <a:p>
            <a:pPr>
              <a:lnSpc>
                <a:spcPct val="107000"/>
              </a:lnSpc>
              <a:spcBef>
                <a:spcPts val="0"/>
              </a:spcBef>
              <a:spcAft>
                <a:spcPts val="800"/>
              </a:spcAft>
            </a:pPr>
            <a:r>
              <a:rPr lang="en-US" sz="4000" dirty="0">
                <a:latin typeface="MathJax_Math-italic"/>
                <a:ea typeface="Times New Roman" panose="02020603050405020304" pitchFamily="18" charset="0"/>
                <a:cs typeface="Times New Roman" panose="02020603050405020304" pitchFamily="18" charset="0"/>
              </a:rPr>
              <a:t>p</a:t>
            </a:r>
            <a:r>
              <a:rPr lang="en-US" sz="4000" dirty="0">
                <a:latin typeface="inherit"/>
                <a:ea typeface="Times New Roman" panose="02020603050405020304" pitchFamily="18" charset="0"/>
                <a:cs typeface="Times New Roman" panose="02020603050405020304" pitchFamily="18" charset="0"/>
              </a:rPr>
              <a:t> =1/(1+e</a:t>
            </a:r>
            <a:r>
              <a:rPr lang="en-US" sz="4000" baseline="30000" dirty="0">
                <a:latin typeface="inherit"/>
                <a:ea typeface="Times New Roman" panose="02020603050405020304" pitchFamily="18" charset="0"/>
                <a:cs typeface="Times New Roman" panose="02020603050405020304" pitchFamily="18" charset="0"/>
              </a:rPr>
              <a:t>−L</a:t>
            </a:r>
            <a:r>
              <a:rPr lang="en-US" sz="4000" dirty="0">
                <a:latin typeface="inherit"/>
                <a:ea typeface="Times New Roman" panose="02020603050405020304" pitchFamily="18" charset="0"/>
                <a:cs typeface="Times New Roman" panose="02020603050405020304" pitchFamily="18" charset="0"/>
              </a:rPr>
              <a:t>)</a:t>
            </a:r>
            <a:endParaRPr lang="en-US" sz="4000" dirty="0">
              <a:latin typeface="Calibri" panose="020F0502020204030204" pitchFamily="34" charset="0"/>
              <a:ea typeface="DengXian" panose="02010600030101010101" pitchFamily="2" charset="-122"/>
              <a:cs typeface="Times New Roman" panose="02020603050405020304" pitchFamily="18" charset="0"/>
            </a:endParaRPr>
          </a:p>
          <a:p>
            <a:pPr marL="0" indent="0">
              <a:buNone/>
            </a:pPr>
            <a:endParaRPr lang="en-US" dirty="0"/>
          </a:p>
        </p:txBody>
      </p:sp>
      <p:sp>
        <p:nvSpPr>
          <p:cNvPr id="6" name="TextBox 5">
            <a:extLst>
              <a:ext uri="{FF2B5EF4-FFF2-40B4-BE49-F238E27FC236}">
                <a16:creationId xmlns:a16="http://schemas.microsoft.com/office/drawing/2014/main" id="{E291F8C5-3611-4ACF-85AD-DD5F7D59F207}"/>
              </a:ext>
            </a:extLst>
          </p:cNvPr>
          <p:cNvSpPr txBox="1"/>
          <p:nvPr/>
        </p:nvSpPr>
        <p:spPr>
          <a:xfrm>
            <a:off x="5994400" y="865123"/>
            <a:ext cx="5336209" cy="954107"/>
          </a:xfrm>
          <a:prstGeom prst="rect">
            <a:avLst/>
          </a:prstGeom>
          <a:noFill/>
          <a:ln w="38100">
            <a:solidFill>
              <a:srgbClr val="C00000"/>
            </a:solidFill>
          </a:ln>
        </p:spPr>
        <p:txBody>
          <a:bodyPr wrap="square">
            <a:spAutoFit/>
          </a:bodyPr>
          <a:lstStyle/>
          <a:p>
            <a:r>
              <a:rPr lang="en-US" sz="2800" dirty="0"/>
              <a:t>b</a:t>
            </a:r>
            <a:r>
              <a:rPr lang="en-US" sz="2800" baseline="-25000" dirty="0"/>
              <a:t>i</a:t>
            </a:r>
            <a:r>
              <a:rPr lang="en-US" sz="2800" dirty="0"/>
              <a:t> is a coefficient   </a:t>
            </a:r>
            <a:br>
              <a:rPr lang="en-US" sz="2800" dirty="0"/>
            </a:br>
            <a:r>
              <a:rPr lang="en-US" sz="2800" dirty="0"/>
              <a:t>x</a:t>
            </a:r>
            <a:r>
              <a:rPr lang="en-US" sz="2800" baseline="-25000" dirty="0"/>
              <a:t>i</a:t>
            </a:r>
            <a:r>
              <a:rPr lang="en-US" sz="2800" dirty="0"/>
              <a:t> an independent variable</a:t>
            </a:r>
          </a:p>
        </p:txBody>
      </p:sp>
      <p:pic>
        <p:nvPicPr>
          <p:cNvPr id="9" name="Picture 8" descr="image2140">
            <a:hlinkClick r:id="rId2"/>
            <a:extLst>
              <a:ext uri="{FF2B5EF4-FFF2-40B4-BE49-F238E27FC236}">
                <a16:creationId xmlns:a16="http://schemas.microsoft.com/office/drawing/2014/main" id="{EB01AD26-BD2A-4474-91CA-BCF2E7F5ECD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204010" y="5492729"/>
            <a:ext cx="6599819" cy="889478"/>
          </a:xfrm>
          <a:prstGeom prst="rect">
            <a:avLst/>
          </a:prstGeom>
          <a:noFill/>
          <a:ln>
            <a:noFill/>
          </a:ln>
        </p:spPr>
      </p:pic>
    </p:spTree>
    <p:extLst>
      <p:ext uri="{BB962C8B-B14F-4D97-AF65-F5344CB8AC3E}">
        <p14:creationId xmlns:p14="http://schemas.microsoft.com/office/powerpoint/2010/main" val="3883333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6C911-0A73-4124-A300-D92B80526BE6}"/>
              </a:ext>
            </a:extLst>
          </p:cNvPr>
          <p:cNvSpPr>
            <a:spLocks noGrp="1"/>
          </p:cNvSpPr>
          <p:nvPr>
            <p:ph type="title"/>
          </p:nvPr>
        </p:nvSpPr>
        <p:spPr/>
        <p:txBody>
          <a:bodyPr/>
          <a:lstStyle/>
          <a:p>
            <a:r>
              <a:rPr lang="en-US" dirty="0"/>
              <a:t>Linear Regression</a:t>
            </a:r>
          </a:p>
        </p:txBody>
      </p:sp>
      <p:pic>
        <p:nvPicPr>
          <p:cNvPr id="5" name="Picture 4">
            <a:extLst>
              <a:ext uri="{FF2B5EF4-FFF2-40B4-BE49-F238E27FC236}">
                <a16:creationId xmlns:a16="http://schemas.microsoft.com/office/drawing/2014/main" id="{36E036D1-E89D-47F9-942D-0A5FA2CCDE6B}"/>
              </a:ext>
            </a:extLst>
          </p:cNvPr>
          <p:cNvPicPr>
            <a:picLocks noChangeAspect="1"/>
          </p:cNvPicPr>
          <p:nvPr/>
        </p:nvPicPr>
        <p:blipFill>
          <a:blip r:embed="rId2"/>
          <a:stretch>
            <a:fillRect/>
          </a:stretch>
        </p:blipFill>
        <p:spPr>
          <a:xfrm>
            <a:off x="0" y="1605533"/>
            <a:ext cx="12192000" cy="5252467"/>
          </a:xfrm>
          <a:prstGeom prst="rect">
            <a:avLst/>
          </a:prstGeom>
        </p:spPr>
      </p:pic>
      <p:cxnSp>
        <p:nvCxnSpPr>
          <p:cNvPr id="8" name="Straight Arrow Connector 7">
            <a:extLst>
              <a:ext uri="{FF2B5EF4-FFF2-40B4-BE49-F238E27FC236}">
                <a16:creationId xmlns:a16="http://schemas.microsoft.com/office/drawing/2014/main" id="{FFC71CA8-226E-4B4C-941F-2A4151335B0B}"/>
              </a:ext>
            </a:extLst>
          </p:cNvPr>
          <p:cNvCxnSpPr>
            <a:cxnSpLocks/>
          </p:cNvCxnSpPr>
          <p:nvPr/>
        </p:nvCxnSpPr>
        <p:spPr bwMode="auto">
          <a:xfrm>
            <a:off x="3710609" y="1245704"/>
            <a:ext cx="304801" cy="722244"/>
          </a:xfrm>
          <a:prstGeom prst="straightConnector1">
            <a:avLst/>
          </a:prstGeom>
          <a:noFill/>
          <a:ln w="38100" cap="flat" cmpd="sng" algn="ctr">
            <a:solidFill>
              <a:srgbClr val="C00000"/>
            </a:solidFill>
            <a:prstDash val="solid"/>
            <a:round/>
            <a:headEnd type="none" w="sm" len="sm"/>
            <a:tailEnd type="triangle"/>
          </a:ln>
          <a:effectLst/>
        </p:spPr>
      </p:cxnSp>
      <p:cxnSp>
        <p:nvCxnSpPr>
          <p:cNvPr id="9" name="Straight Arrow Connector 8">
            <a:extLst>
              <a:ext uri="{FF2B5EF4-FFF2-40B4-BE49-F238E27FC236}">
                <a16:creationId xmlns:a16="http://schemas.microsoft.com/office/drawing/2014/main" id="{7654C623-9483-4043-A0B7-27B34E753825}"/>
              </a:ext>
            </a:extLst>
          </p:cNvPr>
          <p:cNvCxnSpPr>
            <a:cxnSpLocks/>
          </p:cNvCxnSpPr>
          <p:nvPr/>
        </p:nvCxnSpPr>
        <p:spPr bwMode="auto">
          <a:xfrm flipH="1">
            <a:off x="6712226" y="1245704"/>
            <a:ext cx="1510748" cy="722244"/>
          </a:xfrm>
          <a:prstGeom prst="straightConnector1">
            <a:avLst/>
          </a:prstGeom>
          <a:noFill/>
          <a:ln w="38100" cap="flat" cmpd="sng" algn="ctr">
            <a:solidFill>
              <a:srgbClr val="C00000"/>
            </a:solidFill>
            <a:prstDash val="solid"/>
            <a:round/>
            <a:headEnd type="none" w="sm" len="sm"/>
            <a:tailEnd type="triangle"/>
          </a:ln>
          <a:effectLst/>
        </p:spPr>
      </p:cxnSp>
      <p:cxnSp>
        <p:nvCxnSpPr>
          <p:cNvPr id="13" name="Straight Arrow Connector 12">
            <a:extLst>
              <a:ext uri="{FF2B5EF4-FFF2-40B4-BE49-F238E27FC236}">
                <a16:creationId xmlns:a16="http://schemas.microsoft.com/office/drawing/2014/main" id="{CE0E78F4-F34C-44DE-B78A-BE3E0ABA34FD}"/>
              </a:ext>
            </a:extLst>
          </p:cNvPr>
          <p:cNvCxnSpPr>
            <a:cxnSpLocks/>
          </p:cNvCxnSpPr>
          <p:nvPr/>
        </p:nvCxnSpPr>
        <p:spPr bwMode="auto">
          <a:xfrm flipH="1">
            <a:off x="8289235" y="1245704"/>
            <a:ext cx="251791" cy="795131"/>
          </a:xfrm>
          <a:prstGeom prst="straightConnector1">
            <a:avLst/>
          </a:prstGeom>
          <a:noFill/>
          <a:ln w="38100" cap="flat" cmpd="sng" algn="ctr">
            <a:solidFill>
              <a:srgbClr val="C00000"/>
            </a:solidFill>
            <a:prstDash val="solid"/>
            <a:round/>
            <a:headEnd type="none" w="sm" len="sm"/>
            <a:tailEnd type="triangle"/>
          </a:ln>
          <a:effectLst/>
        </p:spPr>
      </p:cxnSp>
      <p:cxnSp>
        <p:nvCxnSpPr>
          <p:cNvPr id="16" name="Straight Arrow Connector 15">
            <a:extLst>
              <a:ext uri="{FF2B5EF4-FFF2-40B4-BE49-F238E27FC236}">
                <a16:creationId xmlns:a16="http://schemas.microsoft.com/office/drawing/2014/main" id="{58ADD5D8-7BAF-4123-901B-074711B14DC9}"/>
              </a:ext>
            </a:extLst>
          </p:cNvPr>
          <p:cNvCxnSpPr>
            <a:cxnSpLocks/>
          </p:cNvCxnSpPr>
          <p:nvPr/>
        </p:nvCxnSpPr>
        <p:spPr bwMode="auto">
          <a:xfrm>
            <a:off x="8772939" y="1245704"/>
            <a:ext cx="1583635" cy="722244"/>
          </a:xfrm>
          <a:prstGeom prst="straightConnector1">
            <a:avLst/>
          </a:prstGeom>
          <a:noFill/>
          <a:ln w="38100" cap="flat" cmpd="sng" algn="ctr">
            <a:solidFill>
              <a:srgbClr val="C00000"/>
            </a:solidFill>
            <a:prstDash val="solid"/>
            <a:round/>
            <a:headEnd type="none" w="sm" len="sm"/>
            <a:tailEnd type="triangle"/>
          </a:ln>
          <a:effectLst/>
        </p:spPr>
      </p:cxnSp>
      <p:sp>
        <p:nvSpPr>
          <p:cNvPr id="20" name="TextBox 19">
            <a:extLst>
              <a:ext uri="{FF2B5EF4-FFF2-40B4-BE49-F238E27FC236}">
                <a16:creationId xmlns:a16="http://schemas.microsoft.com/office/drawing/2014/main" id="{D36A16D7-80B4-4106-9AC8-0F35DD21B3B3}"/>
              </a:ext>
            </a:extLst>
          </p:cNvPr>
          <p:cNvSpPr txBox="1"/>
          <p:nvPr/>
        </p:nvSpPr>
        <p:spPr>
          <a:xfrm>
            <a:off x="672839" y="722484"/>
            <a:ext cx="11380014" cy="523220"/>
          </a:xfrm>
          <a:prstGeom prst="rect">
            <a:avLst/>
          </a:prstGeom>
          <a:noFill/>
        </p:spPr>
        <p:txBody>
          <a:bodyPr wrap="square" rtlCol="0">
            <a:spAutoFit/>
          </a:bodyPr>
          <a:lstStyle/>
          <a:p>
            <a:r>
              <a:rPr lang="en-US" sz="2800" dirty="0"/>
              <a:t>Independent Variable (IV)</a:t>
            </a:r>
            <a:r>
              <a:rPr lang="zh-CN" altLang="en-US" sz="2800" dirty="0">
                <a:solidFill>
                  <a:srgbClr val="4D5156"/>
                </a:solidFill>
                <a:latin typeface="Roboto" panose="02000000000000000000" pitchFamily="2" charset="0"/>
              </a:rPr>
              <a:t>自变量       </a:t>
            </a:r>
            <a:r>
              <a:rPr lang="en-US" sz="2800" dirty="0"/>
              <a:t>Dependent Variables (DV)</a:t>
            </a:r>
            <a:r>
              <a:rPr lang="zh-CN" altLang="en-US" sz="2800" dirty="0">
                <a:solidFill>
                  <a:srgbClr val="4D5156"/>
                </a:solidFill>
                <a:latin typeface="Roboto" panose="02000000000000000000" pitchFamily="2" charset="0"/>
              </a:rPr>
              <a:t>因变量</a:t>
            </a:r>
            <a:r>
              <a:rPr lang="en-US" sz="2800" dirty="0"/>
              <a:t> </a:t>
            </a:r>
          </a:p>
        </p:txBody>
      </p:sp>
      <p:sp>
        <p:nvSpPr>
          <p:cNvPr id="3" name="TextBox 2">
            <a:extLst>
              <a:ext uri="{FF2B5EF4-FFF2-40B4-BE49-F238E27FC236}">
                <a16:creationId xmlns:a16="http://schemas.microsoft.com/office/drawing/2014/main" id="{1F3F4292-58E5-430A-B1E7-3D08F997C9BB}"/>
              </a:ext>
            </a:extLst>
          </p:cNvPr>
          <p:cNvSpPr txBox="1"/>
          <p:nvPr/>
        </p:nvSpPr>
        <p:spPr>
          <a:xfrm>
            <a:off x="765436" y="6261903"/>
            <a:ext cx="1788503" cy="461665"/>
          </a:xfrm>
          <a:prstGeom prst="rect">
            <a:avLst/>
          </a:prstGeom>
          <a:solidFill>
            <a:srgbClr val="FFFF00"/>
          </a:solidFill>
        </p:spPr>
        <p:txBody>
          <a:bodyPr wrap="none" rtlCol="0">
            <a:spAutoFit/>
          </a:bodyPr>
          <a:lstStyle/>
          <a:p>
            <a:r>
              <a:rPr lang="en-US" sz="2400" dirty="0"/>
              <a:t>Coefficients</a:t>
            </a:r>
          </a:p>
        </p:txBody>
      </p:sp>
      <p:cxnSp>
        <p:nvCxnSpPr>
          <p:cNvPr id="6" name="Straight Arrow Connector 5">
            <a:extLst>
              <a:ext uri="{FF2B5EF4-FFF2-40B4-BE49-F238E27FC236}">
                <a16:creationId xmlns:a16="http://schemas.microsoft.com/office/drawing/2014/main" id="{21F009A6-4578-481F-8FAD-138E2344BD96}"/>
              </a:ext>
            </a:extLst>
          </p:cNvPr>
          <p:cNvCxnSpPr/>
          <p:nvPr/>
        </p:nvCxnSpPr>
        <p:spPr bwMode="auto">
          <a:xfrm flipV="1">
            <a:off x="2581154" y="6053559"/>
            <a:ext cx="2048719" cy="393540"/>
          </a:xfrm>
          <a:prstGeom prst="straightConnector1">
            <a:avLst/>
          </a:prstGeom>
          <a:noFill/>
          <a:ln w="57150" cap="flat" cmpd="sng" algn="ctr">
            <a:solidFill>
              <a:srgbClr val="C00000"/>
            </a:solidFill>
            <a:prstDash val="sysDash"/>
            <a:round/>
            <a:headEnd type="none" w="sm" len="sm"/>
            <a:tailEnd type="triangle"/>
          </a:ln>
          <a:effectLst/>
        </p:spPr>
      </p:cxnSp>
    </p:spTree>
    <p:extLst>
      <p:ext uri="{BB962C8B-B14F-4D97-AF65-F5344CB8AC3E}">
        <p14:creationId xmlns:p14="http://schemas.microsoft.com/office/powerpoint/2010/main" val="2113546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9559B-658E-4D90-8F8D-31CA70671F5A}"/>
              </a:ext>
            </a:extLst>
          </p:cNvPr>
          <p:cNvSpPr>
            <a:spLocks noGrp="1"/>
          </p:cNvSpPr>
          <p:nvPr>
            <p:ph type="title"/>
          </p:nvPr>
        </p:nvSpPr>
        <p:spPr/>
        <p:txBody>
          <a:bodyPr/>
          <a:lstStyle/>
          <a:p>
            <a:r>
              <a:rPr lang="en-US" altLang="zh-TW" sz="2800" b="0" i="0" dirty="0">
                <a:effectLst/>
                <a:latin typeface="Roboto" panose="02000000000000000000" pitchFamily="2" charset="0"/>
              </a:rPr>
              <a:t>Make Predictions Using Estimated </a:t>
            </a:r>
            <a:r>
              <a:rPr lang="en-US" sz="2800" b="0" i="0" dirty="0">
                <a:effectLst/>
                <a:latin typeface="Roboto" panose="02000000000000000000" pitchFamily="2" charset="0"/>
              </a:rPr>
              <a:t>Multiple Linear Regression Equation</a:t>
            </a:r>
            <a:endParaRPr lang="en-US" sz="2800" dirty="0"/>
          </a:p>
        </p:txBody>
      </p:sp>
      <p:sp>
        <p:nvSpPr>
          <p:cNvPr id="3" name="Content Placeholder 2">
            <a:extLst>
              <a:ext uri="{FF2B5EF4-FFF2-40B4-BE49-F238E27FC236}">
                <a16:creationId xmlns:a16="http://schemas.microsoft.com/office/drawing/2014/main" id="{581A61CC-025B-419F-88D3-99847FAD4DE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C81F8E9-4BCE-4ACC-9342-CC5941974410}"/>
              </a:ext>
            </a:extLst>
          </p:cNvPr>
          <p:cNvPicPr>
            <a:picLocks noChangeAspect="1"/>
          </p:cNvPicPr>
          <p:nvPr/>
        </p:nvPicPr>
        <p:blipFill>
          <a:blip r:embed="rId2"/>
          <a:stretch>
            <a:fillRect/>
          </a:stretch>
        </p:blipFill>
        <p:spPr>
          <a:xfrm>
            <a:off x="-101600" y="646043"/>
            <a:ext cx="12192000" cy="4715219"/>
          </a:xfrm>
          <a:prstGeom prst="rect">
            <a:avLst/>
          </a:prstGeom>
        </p:spPr>
      </p:pic>
      <p:sp>
        <p:nvSpPr>
          <p:cNvPr id="7" name="TextBox 6">
            <a:extLst>
              <a:ext uri="{FF2B5EF4-FFF2-40B4-BE49-F238E27FC236}">
                <a16:creationId xmlns:a16="http://schemas.microsoft.com/office/drawing/2014/main" id="{D6F3BA1F-CC30-41B9-864D-E82FAB10D589}"/>
              </a:ext>
            </a:extLst>
          </p:cNvPr>
          <p:cNvSpPr txBox="1"/>
          <p:nvPr/>
        </p:nvSpPr>
        <p:spPr>
          <a:xfrm>
            <a:off x="1183341" y="5689164"/>
            <a:ext cx="8791388" cy="369332"/>
          </a:xfrm>
          <a:prstGeom prst="rect">
            <a:avLst/>
          </a:prstGeom>
          <a:noFill/>
        </p:spPr>
        <p:txBody>
          <a:bodyPr wrap="square">
            <a:spAutoFit/>
          </a:bodyPr>
          <a:lstStyle/>
          <a:p>
            <a:r>
              <a:rPr lang="en-US" dirty="0">
                <a:hlinkClick r:id="rId3"/>
              </a:rPr>
              <a:t>Statistics 101: Multiple Linear Regression, The Very Basics 📈 - YouTube</a:t>
            </a:r>
            <a:endParaRPr lang="en-US" dirty="0"/>
          </a:p>
        </p:txBody>
      </p:sp>
      <p:sp>
        <p:nvSpPr>
          <p:cNvPr id="4" name="Rectangle: Rounded Corners 3">
            <a:extLst>
              <a:ext uri="{FF2B5EF4-FFF2-40B4-BE49-F238E27FC236}">
                <a16:creationId xmlns:a16="http://schemas.microsoft.com/office/drawing/2014/main" id="{E6E4996D-3D59-467C-AAB0-FCB481507A65}"/>
              </a:ext>
            </a:extLst>
          </p:cNvPr>
          <p:cNvSpPr/>
          <p:nvPr/>
        </p:nvSpPr>
        <p:spPr bwMode="auto">
          <a:xfrm>
            <a:off x="4419600" y="4664765"/>
            <a:ext cx="7129670" cy="523461"/>
          </a:xfrm>
          <a:prstGeom prst="roundRect">
            <a:avLst/>
          </a:prstGeom>
          <a:noFill/>
          <a:ln w="5715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8" name="Rectangle: Rounded Corners 7">
            <a:extLst>
              <a:ext uri="{FF2B5EF4-FFF2-40B4-BE49-F238E27FC236}">
                <a16:creationId xmlns:a16="http://schemas.microsoft.com/office/drawing/2014/main" id="{449DEED8-3FAF-4174-96AA-E512F44842DF}"/>
              </a:ext>
            </a:extLst>
          </p:cNvPr>
          <p:cNvSpPr/>
          <p:nvPr/>
        </p:nvSpPr>
        <p:spPr bwMode="auto">
          <a:xfrm>
            <a:off x="6692348" y="2544417"/>
            <a:ext cx="2213113" cy="523461"/>
          </a:xfrm>
          <a:prstGeom prst="roundRect">
            <a:avLst/>
          </a:prstGeom>
          <a:noFill/>
          <a:ln w="5715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163699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B7C44-EEA0-4976-9B21-A9B7A0ECC23D}"/>
              </a:ext>
            </a:extLst>
          </p:cNvPr>
          <p:cNvSpPr>
            <a:spLocks noGrp="1"/>
          </p:cNvSpPr>
          <p:nvPr>
            <p:ph type="title"/>
          </p:nvPr>
        </p:nvSpPr>
        <p:spPr/>
        <p:txBody>
          <a:bodyPr/>
          <a:lstStyle/>
          <a:p>
            <a:r>
              <a:rPr lang="en-US" dirty="0"/>
              <a:t>Interpreting Coefficients</a:t>
            </a:r>
          </a:p>
        </p:txBody>
      </p:sp>
      <p:sp>
        <p:nvSpPr>
          <p:cNvPr id="3" name="Content Placeholder 2">
            <a:extLst>
              <a:ext uri="{FF2B5EF4-FFF2-40B4-BE49-F238E27FC236}">
                <a16:creationId xmlns:a16="http://schemas.microsoft.com/office/drawing/2014/main" id="{FA28127C-6E6B-48C8-B8D9-31953A99189B}"/>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80937A43-E3A6-420A-AD41-1F5CAD8F83BA}"/>
              </a:ext>
            </a:extLst>
          </p:cNvPr>
          <p:cNvPicPr>
            <a:picLocks noChangeAspect="1"/>
          </p:cNvPicPr>
          <p:nvPr/>
        </p:nvPicPr>
        <p:blipFill>
          <a:blip r:embed="rId2"/>
          <a:stretch>
            <a:fillRect/>
          </a:stretch>
        </p:blipFill>
        <p:spPr>
          <a:xfrm>
            <a:off x="92765" y="746425"/>
            <a:ext cx="12192000" cy="5809097"/>
          </a:xfrm>
          <a:prstGeom prst="rect">
            <a:avLst/>
          </a:prstGeom>
        </p:spPr>
      </p:pic>
      <p:sp>
        <p:nvSpPr>
          <p:cNvPr id="5" name="Rectangle: Rounded Corners 4">
            <a:extLst>
              <a:ext uri="{FF2B5EF4-FFF2-40B4-BE49-F238E27FC236}">
                <a16:creationId xmlns:a16="http://schemas.microsoft.com/office/drawing/2014/main" id="{E5B6B345-43C8-442C-8D35-EFBD3F1E6EBF}"/>
              </a:ext>
            </a:extLst>
          </p:cNvPr>
          <p:cNvSpPr/>
          <p:nvPr/>
        </p:nvSpPr>
        <p:spPr bwMode="auto">
          <a:xfrm>
            <a:off x="304800" y="3650974"/>
            <a:ext cx="11887200" cy="1345096"/>
          </a:xfrm>
          <a:prstGeom prst="roundRect">
            <a:avLst/>
          </a:prstGeom>
          <a:noFill/>
          <a:ln w="5715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205619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985CE-C41F-44C6-9AA3-AAE317E014F3}"/>
              </a:ext>
            </a:extLst>
          </p:cNvPr>
          <p:cNvSpPr>
            <a:spLocks noGrp="1"/>
          </p:cNvSpPr>
          <p:nvPr>
            <p:ph type="title"/>
          </p:nvPr>
        </p:nvSpPr>
        <p:spPr/>
        <p:txBody>
          <a:bodyPr/>
          <a:lstStyle/>
          <a:p>
            <a:r>
              <a:rPr lang="en-US" dirty="0"/>
              <a:t>Multiple Regression: Key Points </a:t>
            </a:r>
          </a:p>
        </p:txBody>
      </p:sp>
      <p:sp>
        <p:nvSpPr>
          <p:cNvPr id="3" name="Content Placeholder 2">
            <a:extLst>
              <a:ext uri="{FF2B5EF4-FFF2-40B4-BE49-F238E27FC236}">
                <a16:creationId xmlns:a16="http://schemas.microsoft.com/office/drawing/2014/main" id="{142AF234-AC72-4DB4-A067-685FC98540A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26E62A8-4E71-4530-B71E-553350C5A6A3}"/>
              </a:ext>
            </a:extLst>
          </p:cNvPr>
          <p:cNvPicPr>
            <a:picLocks noChangeAspect="1"/>
          </p:cNvPicPr>
          <p:nvPr/>
        </p:nvPicPr>
        <p:blipFill>
          <a:blip r:embed="rId2"/>
          <a:stretch>
            <a:fillRect/>
          </a:stretch>
        </p:blipFill>
        <p:spPr>
          <a:xfrm>
            <a:off x="0" y="824277"/>
            <a:ext cx="12192000" cy="5209446"/>
          </a:xfrm>
          <a:prstGeom prst="rect">
            <a:avLst/>
          </a:prstGeom>
        </p:spPr>
      </p:pic>
    </p:spTree>
    <p:extLst>
      <p:ext uri="{BB962C8B-B14F-4D97-AF65-F5344CB8AC3E}">
        <p14:creationId xmlns:p14="http://schemas.microsoft.com/office/powerpoint/2010/main" val="2548937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1418D-1519-455F-AF17-34B57A4D2A0D}"/>
              </a:ext>
            </a:extLst>
          </p:cNvPr>
          <p:cNvSpPr>
            <a:spLocks noGrp="1"/>
          </p:cNvSpPr>
          <p:nvPr>
            <p:ph type="title"/>
          </p:nvPr>
        </p:nvSpPr>
        <p:spPr/>
        <p:txBody>
          <a:bodyPr/>
          <a:lstStyle/>
          <a:p>
            <a:r>
              <a:rPr lang="en-US" dirty="0"/>
              <a:t>Datasets  </a:t>
            </a:r>
          </a:p>
        </p:txBody>
      </p:sp>
      <p:sp>
        <p:nvSpPr>
          <p:cNvPr id="3" name="Content Placeholder 2">
            <a:extLst>
              <a:ext uri="{FF2B5EF4-FFF2-40B4-BE49-F238E27FC236}">
                <a16:creationId xmlns:a16="http://schemas.microsoft.com/office/drawing/2014/main" id="{88A8597D-2EA9-4AB9-9F81-DA4EBD04C063}"/>
              </a:ext>
            </a:extLst>
          </p:cNvPr>
          <p:cNvSpPr>
            <a:spLocks noGrp="1"/>
          </p:cNvSpPr>
          <p:nvPr>
            <p:ph idx="1"/>
          </p:nvPr>
        </p:nvSpPr>
        <p:spPr>
          <a:xfrm>
            <a:off x="0" y="533400"/>
            <a:ext cx="12192000" cy="6413500"/>
          </a:xfrm>
        </p:spPr>
        <p:txBody>
          <a:bodyPr/>
          <a:lstStyle/>
          <a:p>
            <a:r>
              <a:rPr lang="en-US" b="0" dirty="0">
                <a:solidFill>
                  <a:srgbClr val="000000"/>
                </a:solidFill>
              </a:rPr>
              <a:t>Note that for model development we </a:t>
            </a:r>
            <a:r>
              <a:rPr lang="en-US" i="1" dirty="0">
                <a:solidFill>
                  <a:srgbClr val="000000"/>
                </a:solidFill>
              </a:rPr>
              <a:t>over-sample favorable respondents to help us develop a robust understanding of what drives response</a:t>
            </a:r>
            <a:r>
              <a:rPr lang="en-US" b="0" dirty="0">
                <a:solidFill>
                  <a:srgbClr val="000000"/>
                </a:solidFill>
              </a:rPr>
              <a:t>, whereas the holdout data </a:t>
            </a:r>
            <a:r>
              <a:rPr lang="en-US" b="0" dirty="0"/>
              <a:t>typically has a proportion of favorable respondents that approximates the response rate in the entire target population. </a:t>
            </a:r>
            <a:endParaRPr lang="en-US" dirty="0"/>
          </a:p>
          <a:p>
            <a:r>
              <a:rPr lang="en-US" b="0" i="0" u="none" strike="noStrike" baseline="0" dirty="0">
                <a:solidFill>
                  <a:srgbClr val="000000"/>
                </a:solidFill>
              </a:rPr>
              <a:t>Entire target population of the pilot study is N = 20,000. </a:t>
            </a:r>
          </a:p>
          <a:p>
            <a:r>
              <a:rPr lang="en-US" b="0" dirty="0">
                <a:solidFill>
                  <a:srgbClr val="000000"/>
                </a:solidFill>
              </a:rPr>
              <a:t>Training dataset: Size: 1600 and 400 responded (</a:t>
            </a:r>
            <a:r>
              <a:rPr lang="en-US" b="0" dirty="0">
                <a:solidFill>
                  <a:srgbClr val="000000"/>
                </a:solidFill>
                <a:hlinkClick r:id="rId3"/>
              </a:rPr>
              <a:t>over-sampled</a:t>
            </a:r>
            <a:r>
              <a:rPr lang="en-US" b="0" dirty="0">
                <a:solidFill>
                  <a:srgbClr val="000000"/>
                </a:solidFill>
              </a:rPr>
              <a:t>) </a:t>
            </a:r>
          </a:p>
          <a:p>
            <a:r>
              <a:rPr lang="en-US" b="0" i="0" u="none" strike="noStrike" baseline="0" dirty="0">
                <a:solidFill>
                  <a:srgbClr val="000000"/>
                </a:solidFill>
              </a:rPr>
              <a:t>Testing (hold-out) dataset: Size: 2300 and 204 responded; base response rate = 204/2300 = </a:t>
            </a:r>
            <a:r>
              <a:rPr lang="en-US" b="1" i="0" u="none" strike="noStrike" dirty="0">
                <a:solidFill>
                  <a:srgbClr val="000000"/>
                </a:solidFill>
                <a:effectLst/>
              </a:rPr>
              <a:t>8.87%</a:t>
            </a:r>
            <a:r>
              <a:rPr lang="en-US" dirty="0"/>
              <a:t> </a:t>
            </a:r>
            <a:r>
              <a:rPr lang="en-US" b="0" i="0" u="none" strike="noStrike" baseline="0" dirty="0">
                <a:solidFill>
                  <a:srgbClr val="000000"/>
                </a:solidFill>
                <a:sym typeface="Wingdings" panose="05000000000000000000" pitchFamily="2" charset="2"/>
              </a:rPr>
              <a:t> </a:t>
            </a:r>
            <a:r>
              <a:rPr lang="en-US" i="0" u="none" strike="noStrike" baseline="0" dirty="0">
                <a:solidFill>
                  <a:srgbClr val="000000"/>
                </a:solidFill>
                <a:sym typeface="Wingdings" panose="05000000000000000000" pitchFamily="2" charset="2"/>
              </a:rPr>
              <a:t>Apply the model to </a:t>
            </a:r>
            <a:r>
              <a:rPr lang="en-US" i="0" u="none" strike="noStrike" baseline="0" dirty="0">
                <a:solidFill>
                  <a:srgbClr val="C00000"/>
                </a:solidFill>
                <a:sym typeface="Wingdings" panose="05000000000000000000" pitchFamily="2" charset="2"/>
              </a:rPr>
              <a:t>score subjects </a:t>
            </a:r>
            <a:r>
              <a:rPr lang="en-US" i="0" u="none" strike="noStrike" baseline="0" dirty="0">
                <a:solidFill>
                  <a:srgbClr val="000000"/>
                </a:solidFill>
                <a:sym typeface="Wingdings" panose="05000000000000000000" pitchFamily="2" charset="2"/>
              </a:rPr>
              <a:t>for better response rate (hit rate). </a:t>
            </a:r>
            <a:endParaRPr lang="en-US" i="0" u="none" strike="noStrike" baseline="0" dirty="0">
              <a:solidFill>
                <a:srgbClr val="000000"/>
              </a:solidFill>
              <a:highlight>
                <a:srgbClr val="FFFF00"/>
              </a:highlight>
            </a:endParaRPr>
          </a:p>
          <a:p>
            <a:r>
              <a:rPr lang="en-US" b="0" dirty="0">
                <a:solidFill>
                  <a:srgbClr val="000000"/>
                </a:solidFill>
              </a:rPr>
              <a:t>N=20000 &gt; 1600 + 2300 </a:t>
            </a:r>
          </a:p>
          <a:p>
            <a:r>
              <a:rPr lang="en-US" b="0" i="0" u="none" strike="noStrike" baseline="0" dirty="0"/>
              <a:t>The company has a database of 50,000 readers in the Midwest.  It plans to target a subset of </a:t>
            </a:r>
            <a:r>
              <a:rPr lang="en-US" b="0" dirty="0"/>
              <a:t>them for a similar mail campaign using the predictive model</a:t>
            </a:r>
            <a:r>
              <a:rPr lang="en-US" b="0" i="0" u="none" strike="noStrike" baseline="0" dirty="0"/>
              <a:t>.</a:t>
            </a:r>
            <a:r>
              <a:rPr lang="en-US" b="0" i="0" u="none" strike="noStrike" baseline="0" dirty="0">
                <a:sym typeface="Wingdings" panose="05000000000000000000" pitchFamily="2" charset="2"/>
              </a:rPr>
              <a:t> The response rate should be better than </a:t>
            </a:r>
            <a:r>
              <a:rPr lang="en-US" b="1" i="0" u="none" strike="noStrike" dirty="0">
                <a:solidFill>
                  <a:srgbClr val="000000"/>
                </a:solidFill>
                <a:effectLst/>
              </a:rPr>
              <a:t>8.87%</a:t>
            </a:r>
            <a:r>
              <a:rPr lang="en-US" dirty="0"/>
              <a:t> </a:t>
            </a:r>
            <a:r>
              <a:rPr lang="en-US" b="0" dirty="0">
                <a:solidFill>
                  <a:srgbClr val="000000"/>
                </a:solidFill>
                <a:sym typeface="Wingdings" panose="05000000000000000000" pitchFamily="2" charset="2"/>
              </a:rPr>
              <a:t> </a:t>
            </a:r>
            <a:endParaRPr lang="en-US" b="0" dirty="0">
              <a:solidFill>
                <a:srgbClr val="000000"/>
              </a:solidFill>
            </a:endParaRPr>
          </a:p>
          <a:p>
            <a:pPr marL="0" indent="0">
              <a:buNone/>
            </a:pPr>
            <a:endParaRPr lang="en-US" sz="4400" b="0" dirty="0">
              <a:solidFill>
                <a:srgbClr val="000000"/>
              </a:solidFill>
              <a:latin typeface="Open Sans" panose="020B0606030504020204" pitchFamily="34" charset="0"/>
            </a:endParaRPr>
          </a:p>
          <a:p>
            <a:pPr marL="0" indent="0">
              <a:buNone/>
            </a:pPr>
            <a:endParaRPr lang="en-US" b="0" dirty="0">
              <a:solidFill>
                <a:srgbClr val="000000"/>
              </a:solidFill>
              <a:latin typeface="Open Sans" panose="020B0606030504020204" pitchFamily="34" charset="0"/>
            </a:endParaRPr>
          </a:p>
          <a:p>
            <a:endParaRPr lang="en-US" b="0" i="0" u="none" strike="noStrike" baseline="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3651856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Google Shape;550;p45">
            <a:extLst>
              <a:ext uri="{FF2B5EF4-FFF2-40B4-BE49-F238E27FC236}">
                <a16:creationId xmlns:a16="http://schemas.microsoft.com/office/drawing/2014/main" id="{5356D468-CB19-4C48-84F6-57FE666AEDA6}"/>
              </a:ext>
            </a:extLst>
          </p:cNvPr>
          <p:cNvSpPr>
            <a:spLocks noGrp="1" noChangeArrowheads="1"/>
          </p:cNvSpPr>
          <p:nvPr>
            <p:ph type="title"/>
          </p:nvPr>
        </p:nvSpPr>
        <p:spPr/>
        <p:txBody>
          <a:bodyPr lIns="91425" tIns="91425" rIns="91425" bIns="91425"/>
          <a:lstStyle/>
          <a:p>
            <a:r>
              <a:rPr lang="en-US" altLang="en-US" dirty="0">
                <a:ea typeface="Montserrat" panose="02000505000000020004" pitchFamily="2" charset="0"/>
                <a:cs typeface="Montserrat" panose="02000505000000020004" pitchFamily="2" charset="0"/>
                <a:sym typeface="Montserrat" panose="02000505000000020004" pitchFamily="2" charset="0"/>
              </a:rPr>
              <a:t>Model Training, Validation, and Deployment</a:t>
            </a:r>
          </a:p>
        </p:txBody>
      </p:sp>
      <p:sp>
        <p:nvSpPr>
          <p:cNvPr id="125955" name="Content Placeholder 1">
            <a:extLst>
              <a:ext uri="{FF2B5EF4-FFF2-40B4-BE49-F238E27FC236}">
                <a16:creationId xmlns:a16="http://schemas.microsoft.com/office/drawing/2014/main" id="{45FCD34C-DB22-4495-9090-5ECD53DB3252}"/>
              </a:ext>
            </a:extLst>
          </p:cNvPr>
          <p:cNvSpPr>
            <a:spLocks noGrp="1" noChangeArrowheads="1"/>
          </p:cNvSpPr>
          <p:nvPr>
            <p:ph idx="1"/>
          </p:nvPr>
        </p:nvSpPr>
        <p:spPr>
          <a:xfrm>
            <a:off x="112624" y="681030"/>
            <a:ext cx="10404931" cy="5478470"/>
          </a:xfrm>
          <a:ln w="28575"/>
        </p:spPr>
        <p:txBody>
          <a:bodyPr/>
          <a:lstStyle/>
          <a:p>
            <a:pPr marL="0" indent="0">
              <a:buFontTx/>
              <a:buNone/>
            </a:pPr>
            <a:r>
              <a:rPr lang="en-US" altLang="en-US" dirty="0"/>
              <a:t>Statistical Learning/Machine Learning/Deep Learning</a:t>
            </a:r>
          </a:p>
        </p:txBody>
      </p:sp>
      <p:sp>
        <p:nvSpPr>
          <p:cNvPr id="125956" name="Google Shape;553;p45">
            <a:extLst>
              <a:ext uri="{FF2B5EF4-FFF2-40B4-BE49-F238E27FC236}">
                <a16:creationId xmlns:a16="http://schemas.microsoft.com/office/drawing/2014/main" id="{B112B391-5EC6-426B-8297-4D631A9FD9FA}"/>
              </a:ext>
            </a:extLst>
          </p:cNvPr>
          <p:cNvSpPr>
            <a:spLocks noChangeArrowheads="1"/>
          </p:cNvSpPr>
          <p:nvPr/>
        </p:nvSpPr>
        <p:spPr bwMode="auto">
          <a:xfrm>
            <a:off x="112624" y="2567928"/>
            <a:ext cx="1252538" cy="741362"/>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sz="180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Acquire Data</a:t>
            </a:r>
          </a:p>
        </p:txBody>
      </p:sp>
      <p:cxnSp>
        <p:nvCxnSpPr>
          <p:cNvPr id="125957" name="Google Shape;554;p45">
            <a:extLst>
              <a:ext uri="{FF2B5EF4-FFF2-40B4-BE49-F238E27FC236}">
                <a16:creationId xmlns:a16="http://schemas.microsoft.com/office/drawing/2014/main" id="{62DBA2AA-8BE5-4AB5-A1C6-7940C9840EF4}"/>
              </a:ext>
            </a:extLst>
          </p:cNvPr>
          <p:cNvCxnSpPr>
            <a:cxnSpLocks/>
            <a:stCxn id="125956" idx="2"/>
            <a:endCxn id="125958" idx="0"/>
          </p:cNvCxnSpPr>
          <p:nvPr/>
        </p:nvCxnSpPr>
        <p:spPr bwMode="auto">
          <a:xfrm flipH="1">
            <a:off x="714772" y="3309290"/>
            <a:ext cx="24121" cy="777016"/>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58" name="Google Shape;557;p45">
            <a:extLst>
              <a:ext uri="{FF2B5EF4-FFF2-40B4-BE49-F238E27FC236}">
                <a16:creationId xmlns:a16="http://schemas.microsoft.com/office/drawing/2014/main" id="{97C8AA44-7436-4C66-A5ED-B37262B8BBC7}"/>
              </a:ext>
            </a:extLst>
          </p:cNvPr>
          <p:cNvSpPr>
            <a:spLocks noChangeArrowheads="1"/>
          </p:cNvSpPr>
          <p:nvPr/>
        </p:nvSpPr>
        <p:spPr bwMode="auto">
          <a:xfrm>
            <a:off x="55195" y="4086306"/>
            <a:ext cx="1319153" cy="1229018"/>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dirty="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Clean/Prepare Data</a:t>
            </a:r>
          </a:p>
        </p:txBody>
      </p:sp>
      <p:cxnSp>
        <p:nvCxnSpPr>
          <p:cNvPr id="125959" name="Google Shape;563;p45">
            <a:extLst>
              <a:ext uri="{FF2B5EF4-FFF2-40B4-BE49-F238E27FC236}">
                <a16:creationId xmlns:a16="http://schemas.microsoft.com/office/drawing/2014/main" id="{30BD96FD-008F-42E1-9427-B7D1D5BF7991}"/>
              </a:ext>
            </a:extLst>
          </p:cNvPr>
          <p:cNvCxnSpPr>
            <a:cxnSpLocks noChangeShapeType="1"/>
            <a:stCxn id="125969" idx="0"/>
            <a:endCxn id="125967" idx="2"/>
          </p:cNvCxnSpPr>
          <p:nvPr/>
        </p:nvCxnSpPr>
        <p:spPr bwMode="auto">
          <a:xfrm rot="5400000" flipH="1" flipV="1">
            <a:off x="1477709" y="3229560"/>
            <a:ext cx="1810623" cy="487362"/>
          </a:xfrm>
          <a:prstGeom prst="curvedConnector2">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60" name="Google Shape;566;p45">
            <a:extLst>
              <a:ext uri="{FF2B5EF4-FFF2-40B4-BE49-F238E27FC236}">
                <a16:creationId xmlns:a16="http://schemas.microsoft.com/office/drawing/2014/main" id="{A59B9D4D-3B43-45F1-B720-A8255365AF2E}"/>
              </a:ext>
            </a:extLst>
          </p:cNvPr>
          <p:cNvSpPr txBox="1">
            <a:spLocks noChangeArrowheads="1"/>
          </p:cNvSpPr>
          <p:nvPr/>
        </p:nvSpPr>
        <p:spPr bwMode="auto">
          <a:xfrm>
            <a:off x="4656138" y="4367213"/>
            <a:ext cx="13335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sz="1800">
                <a:solidFill>
                  <a:srgbClr val="FFFFFF"/>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Train</a:t>
            </a:r>
          </a:p>
          <a:p>
            <a:pPr algn="ctr"/>
            <a:r>
              <a:rPr lang="en-US" altLang="en-US" sz="1800">
                <a:solidFill>
                  <a:srgbClr val="FFFFFF"/>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a:t>
            </a:r>
          </a:p>
        </p:txBody>
      </p:sp>
      <p:cxnSp>
        <p:nvCxnSpPr>
          <p:cNvPr id="125961" name="Google Shape;567;p45">
            <a:extLst>
              <a:ext uri="{FF2B5EF4-FFF2-40B4-BE49-F238E27FC236}">
                <a16:creationId xmlns:a16="http://schemas.microsoft.com/office/drawing/2014/main" id="{CF04BF7F-0111-4F86-9F80-C051CA3F77CE}"/>
              </a:ext>
            </a:extLst>
          </p:cNvPr>
          <p:cNvCxnSpPr>
            <a:cxnSpLocks noChangeShapeType="1"/>
            <a:stCxn id="125969" idx="3"/>
            <a:endCxn id="125972" idx="1"/>
          </p:cNvCxnSpPr>
          <p:nvPr/>
        </p:nvCxnSpPr>
        <p:spPr bwMode="auto">
          <a:xfrm flipV="1">
            <a:off x="2626701" y="4683285"/>
            <a:ext cx="809967" cy="17530"/>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cxnSp>
        <p:nvCxnSpPr>
          <p:cNvPr id="125962" name="Google Shape;571;p45">
            <a:extLst>
              <a:ext uri="{FF2B5EF4-FFF2-40B4-BE49-F238E27FC236}">
                <a16:creationId xmlns:a16="http://schemas.microsoft.com/office/drawing/2014/main" id="{AA51C42B-D4D2-4085-915F-00023230C7BB}"/>
              </a:ext>
            </a:extLst>
          </p:cNvPr>
          <p:cNvCxnSpPr>
            <a:cxnSpLocks noChangeShapeType="1"/>
            <a:stCxn id="125967" idx="4"/>
            <a:endCxn id="125974" idx="0"/>
          </p:cNvCxnSpPr>
          <p:nvPr/>
        </p:nvCxnSpPr>
        <p:spPr bwMode="auto">
          <a:xfrm>
            <a:off x="3934280" y="2567929"/>
            <a:ext cx="1877558" cy="1792934"/>
          </a:xfrm>
          <a:prstGeom prst="curvedConnector2">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cxnSp>
        <p:nvCxnSpPr>
          <p:cNvPr id="125963" name="Google Shape;572;p45">
            <a:extLst>
              <a:ext uri="{FF2B5EF4-FFF2-40B4-BE49-F238E27FC236}">
                <a16:creationId xmlns:a16="http://schemas.microsoft.com/office/drawing/2014/main" id="{245C1774-DB2E-4D5A-B45B-4A5ACB951C40}"/>
              </a:ext>
            </a:extLst>
          </p:cNvPr>
          <p:cNvCxnSpPr>
            <a:cxnSpLocks noChangeShapeType="1"/>
          </p:cNvCxnSpPr>
          <p:nvPr/>
        </p:nvCxnSpPr>
        <p:spPr bwMode="auto">
          <a:xfrm rot="5400000">
            <a:off x="5252244" y="4244182"/>
            <a:ext cx="12700" cy="1522412"/>
          </a:xfrm>
          <a:prstGeom prst="curvedConnector3">
            <a:avLst>
              <a:gd name="adj1" fmla="val 4725000"/>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64" name="Google Shape;573;p45">
            <a:extLst>
              <a:ext uri="{FF2B5EF4-FFF2-40B4-BE49-F238E27FC236}">
                <a16:creationId xmlns:a16="http://schemas.microsoft.com/office/drawing/2014/main" id="{41D7A715-FE21-4BEC-B4BC-E0EEDCE8FBDA}"/>
              </a:ext>
            </a:extLst>
          </p:cNvPr>
          <p:cNvSpPr txBox="1">
            <a:spLocks noChangeArrowheads="1"/>
          </p:cNvSpPr>
          <p:nvPr/>
        </p:nvSpPr>
        <p:spPr bwMode="auto">
          <a:xfrm>
            <a:off x="4148138" y="5641975"/>
            <a:ext cx="1804987" cy="784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dirty="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Adjust Models</a:t>
            </a:r>
          </a:p>
        </p:txBody>
      </p:sp>
      <p:cxnSp>
        <p:nvCxnSpPr>
          <p:cNvPr id="125965" name="Google Shape;574;p45">
            <a:extLst>
              <a:ext uri="{FF2B5EF4-FFF2-40B4-BE49-F238E27FC236}">
                <a16:creationId xmlns:a16="http://schemas.microsoft.com/office/drawing/2014/main" id="{0B1E08D6-81A2-4F2E-B7A2-4CB457A37A59}"/>
              </a:ext>
            </a:extLst>
          </p:cNvPr>
          <p:cNvCxnSpPr>
            <a:cxnSpLocks noChangeShapeType="1"/>
            <a:stCxn id="125974" idx="3"/>
            <a:endCxn id="125976" idx="1"/>
          </p:cNvCxnSpPr>
          <p:nvPr/>
        </p:nvCxnSpPr>
        <p:spPr bwMode="auto">
          <a:xfrm>
            <a:off x="6507955" y="4683126"/>
            <a:ext cx="504033" cy="5323"/>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66" name="Google Shape;576;p45">
            <a:extLst>
              <a:ext uri="{FF2B5EF4-FFF2-40B4-BE49-F238E27FC236}">
                <a16:creationId xmlns:a16="http://schemas.microsoft.com/office/drawing/2014/main" id="{D8CA089F-D341-4F93-AA8F-AF2D09FA0A4C}"/>
              </a:ext>
            </a:extLst>
          </p:cNvPr>
          <p:cNvSpPr txBox="1">
            <a:spLocks noChangeArrowheads="1"/>
          </p:cNvSpPr>
          <p:nvPr/>
        </p:nvSpPr>
        <p:spPr bwMode="auto">
          <a:xfrm>
            <a:off x="7639050" y="4389438"/>
            <a:ext cx="13335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sz="1800" dirty="0">
                <a:solidFill>
                  <a:srgbClr val="FFFFFF"/>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Deploy </a:t>
            </a:r>
          </a:p>
          <a:p>
            <a:pPr algn="ctr"/>
            <a:r>
              <a:rPr lang="en-US" altLang="en-US" sz="1800" dirty="0">
                <a:solidFill>
                  <a:srgbClr val="FFFFFF"/>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a:t>
            </a:r>
          </a:p>
        </p:txBody>
      </p:sp>
      <p:sp>
        <p:nvSpPr>
          <p:cNvPr id="125967" name="Flowchart: Magnetic Disk 35">
            <a:extLst>
              <a:ext uri="{FF2B5EF4-FFF2-40B4-BE49-F238E27FC236}">
                <a16:creationId xmlns:a16="http://schemas.microsoft.com/office/drawing/2014/main" id="{5707E16B-6A5A-4EF6-8248-0AF425087BA9}"/>
              </a:ext>
            </a:extLst>
          </p:cNvPr>
          <p:cNvSpPr>
            <a:spLocks noChangeArrowheads="1"/>
          </p:cNvSpPr>
          <p:nvPr/>
        </p:nvSpPr>
        <p:spPr bwMode="auto">
          <a:xfrm>
            <a:off x="2626701" y="2060722"/>
            <a:ext cx="1307579" cy="1014413"/>
          </a:xfrm>
          <a:prstGeom prst="flowChartMagneticDisk">
            <a:avLst/>
          </a:prstGeom>
          <a:solidFill>
            <a:schemeClr val="bg1"/>
          </a:solidFill>
          <a:ln w="28575" algn="ctr">
            <a:solidFill>
              <a:schemeClr val="tx1"/>
            </a:solidFill>
            <a:miter lim="800000"/>
            <a:headEnd/>
            <a:tailEnd/>
          </a:ln>
        </p:spPr>
        <p:txBody>
          <a:bodyPr wrap="none"/>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ea typeface="PMingLiU" panose="02020500000000000000" pitchFamily="18" charset="-120"/>
              </a:rPr>
              <a:t>Testing </a:t>
            </a:r>
          </a:p>
          <a:p>
            <a:pPr algn="ctr"/>
            <a:r>
              <a:rPr lang="en-US" altLang="en-US">
                <a:ea typeface="PMingLiU" panose="02020500000000000000" pitchFamily="18" charset="-120"/>
              </a:rPr>
              <a:t>Data</a:t>
            </a:r>
          </a:p>
        </p:txBody>
      </p:sp>
      <p:sp>
        <p:nvSpPr>
          <p:cNvPr id="125968" name="Flowchart: Magnetic Disk 36">
            <a:extLst>
              <a:ext uri="{FF2B5EF4-FFF2-40B4-BE49-F238E27FC236}">
                <a16:creationId xmlns:a16="http://schemas.microsoft.com/office/drawing/2014/main" id="{325CF937-9625-4379-9E4C-3CC0815EE102}"/>
              </a:ext>
            </a:extLst>
          </p:cNvPr>
          <p:cNvSpPr>
            <a:spLocks noChangeArrowheads="1"/>
          </p:cNvSpPr>
          <p:nvPr/>
        </p:nvSpPr>
        <p:spPr bwMode="auto">
          <a:xfrm>
            <a:off x="2343780" y="5259472"/>
            <a:ext cx="1498068" cy="963611"/>
          </a:xfrm>
          <a:prstGeom prst="flowChartMagneticDisk">
            <a:avLst/>
          </a:prstGeom>
          <a:solidFill>
            <a:schemeClr val="bg1"/>
          </a:solidFill>
          <a:ln w="28575" algn="ctr">
            <a:solidFill>
              <a:schemeClr val="tx1"/>
            </a:solidFill>
            <a:miter lim="800000"/>
            <a:headEnd/>
            <a:tailEnd/>
          </a:ln>
        </p:spPr>
        <p:txBody>
          <a:bodyPr wrap="none"/>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ea typeface="PMingLiU" panose="02020500000000000000" pitchFamily="18" charset="-120"/>
              </a:rPr>
              <a:t>Training </a:t>
            </a:r>
          </a:p>
          <a:p>
            <a:pPr algn="ctr"/>
            <a:r>
              <a:rPr lang="en-US" altLang="en-US">
                <a:ea typeface="PMingLiU" panose="02020500000000000000" pitchFamily="18" charset="-120"/>
              </a:rPr>
              <a:t>Data</a:t>
            </a:r>
          </a:p>
        </p:txBody>
      </p:sp>
      <p:sp>
        <p:nvSpPr>
          <p:cNvPr id="125969" name="Google Shape;557;p45">
            <a:extLst>
              <a:ext uri="{FF2B5EF4-FFF2-40B4-BE49-F238E27FC236}">
                <a16:creationId xmlns:a16="http://schemas.microsoft.com/office/drawing/2014/main" id="{09F2D259-57C0-44F2-B74D-A93B719D79A4}"/>
              </a:ext>
            </a:extLst>
          </p:cNvPr>
          <p:cNvSpPr>
            <a:spLocks noChangeArrowheads="1"/>
          </p:cNvSpPr>
          <p:nvPr/>
        </p:nvSpPr>
        <p:spPr bwMode="auto">
          <a:xfrm>
            <a:off x="1651976" y="4378552"/>
            <a:ext cx="974725" cy="644525"/>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Split</a:t>
            </a:r>
          </a:p>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Data</a:t>
            </a:r>
          </a:p>
        </p:txBody>
      </p:sp>
      <p:cxnSp>
        <p:nvCxnSpPr>
          <p:cNvPr id="125970" name="Google Shape;554;p45">
            <a:extLst>
              <a:ext uri="{FF2B5EF4-FFF2-40B4-BE49-F238E27FC236}">
                <a16:creationId xmlns:a16="http://schemas.microsoft.com/office/drawing/2014/main" id="{C4B99EAB-691C-4435-BE1F-10168E270236}"/>
              </a:ext>
            </a:extLst>
          </p:cNvPr>
          <p:cNvCxnSpPr>
            <a:cxnSpLocks noChangeShapeType="1"/>
            <a:stCxn id="125958" idx="3"/>
            <a:endCxn id="125969" idx="1"/>
          </p:cNvCxnSpPr>
          <p:nvPr/>
        </p:nvCxnSpPr>
        <p:spPr bwMode="auto">
          <a:xfrm>
            <a:off x="1374348" y="4700815"/>
            <a:ext cx="277628" cy="0"/>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cxnSp>
        <p:nvCxnSpPr>
          <p:cNvPr id="125971" name="Google Shape;563;p45">
            <a:extLst>
              <a:ext uri="{FF2B5EF4-FFF2-40B4-BE49-F238E27FC236}">
                <a16:creationId xmlns:a16="http://schemas.microsoft.com/office/drawing/2014/main" id="{0CC6C74A-B5AB-49ED-8F5A-6B161495C8D5}"/>
              </a:ext>
            </a:extLst>
          </p:cNvPr>
          <p:cNvCxnSpPr>
            <a:cxnSpLocks noChangeShapeType="1"/>
            <a:stCxn id="125969" idx="2"/>
            <a:endCxn id="125968" idx="2"/>
          </p:cNvCxnSpPr>
          <p:nvPr/>
        </p:nvCxnSpPr>
        <p:spPr bwMode="auto">
          <a:xfrm rot="16200000" flipH="1">
            <a:off x="1882459" y="5279956"/>
            <a:ext cx="718201" cy="204441"/>
          </a:xfrm>
          <a:prstGeom prst="curvedConnector2">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72" name="Google Shape;557;p45">
            <a:extLst>
              <a:ext uri="{FF2B5EF4-FFF2-40B4-BE49-F238E27FC236}">
                <a16:creationId xmlns:a16="http://schemas.microsoft.com/office/drawing/2014/main" id="{CA9B66D5-7C02-490C-BCE2-AF87E45EA796}"/>
              </a:ext>
            </a:extLst>
          </p:cNvPr>
          <p:cNvSpPr>
            <a:spLocks noChangeArrowheads="1"/>
          </p:cNvSpPr>
          <p:nvPr/>
        </p:nvSpPr>
        <p:spPr bwMode="auto">
          <a:xfrm>
            <a:off x="3436668" y="4367531"/>
            <a:ext cx="1138110" cy="631507"/>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Train</a:t>
            </a:r>
          </a:p>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a:t>
            </a:r>
          </a:p>
        </p:txBody>
      </p:sp>
      <p:cxnSp>
        <p:nvCxnSpPr>
          <p:cNvPr id="125973" name="Google Shape;563;p45">
            <a:extLst>
              <a:ext uri="{FF2B5EF4-FFF2-40B4-BE49-F238E27FC236}">
                <a16:creationId xmlns:a16="http://schemas.microsoft.com/office/drawing/2014/main" id="{D643A49B-3910-4DAD-BE2C-E809C37E789C}"/>
              </a:ext>
            </a:extLst>
          </p:cNvPr>
          <p:cNvCxnSpPr>
            <a:cxnSpLocks noChangeShapeType="1"/>
            <a:stCxn id="125968" idx="4"/>
            <a:endCxn id="125972" idx="2"/>
          </p:cNvCxnSpPr>
          <p:nvPr/>
        </p:nvCxnSpPr>
        <p:spPr bwMode="auto">
          <a:xfrm flipV="1">
            <a:off x="3841848" y="4999038"/>
            <a:ext cx="163875" cy="742240"/>
          </a:xfrm>
          <a:prstGeom prst="curvedConnector2">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74" name="Google Shape;557;p45">
            <a:extLst>
              <a:ext uri="{FF2B5EF4-FFF2-40B4-BE49-F238E27FC236}">
                <a16:creationId xmlns:a16="http://schemas.microsoft.com/office/drawing/2014/main" id="{D62D5E11-04BC-43F6-B277-F061B9F7F84D}"/>
              </a:ext>
            </a:extLst>
          </p:cNvPr>
          <p:cNvSpPr>
            <a:spLocks noChangeArrowheads="1"/>
          </p:cNvSpPr>
          <p:nvPr/>
        </p:nvSpPr>
        <p:spPr bwMode="auto">
          <a:xfrm>
            <a:off x="5115721" y="4360863"/>
            <a:ext cx="1392234" cy="644525"/>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dirty="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Validate</a:t>
            </a:r>
          </a:p>
          <a:p>
            <a:pPr algn="ctr"/>
            <a:r>
              <a:rPr lang="en-US" altLang="en-US" dirty="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a:t>
            </a:r>
          </a:p>
        </p:txBody>
      </p:sp>
      <p:cxnSp>
        <p:nvCxnSpPr>
          <p:cNvPr id="125975" name="Google Shape;567;p45">
            <a:extLst>
              <a:ext uri="{FF2B5EF4-FFF2-40B4-BE49-F238E27FC236}">
                <a16:creationId xmlns:a16="http://schemas.microsoft.com/office/drawing/2014/main" id="{AD3CA82D-D0FD-496B-9E88-33B5B1C4FE17}"/>
              </a:ext>
            </a:extLst>
          </p:cNvPr>
          <p:cNvCxnSpPr>
            <a:cxnSpLocks noChangeShapeType="1"/>
            <a:stCxn id="125972" idx="3"/>
            <a:endCxn id="125974" idx="1"/>
          </p:cNvCxnSpPr>
          <p:nvPr/>
        </p:nvCxnSpPr>
        <p:spPr bwMode="auto">
          <a:xfrm flipV="1">
            <a:off x="4574778" y="4683126"/>
            <a:ext cx="540943" cy="159"/>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76" name="Google Shape;557;p45">
            <a:extLst>
              <a:ext uri="{FF2B5EF4-FFF2-40B4-BE49-F238E27FC236}">
                <a16:creationId xmlns:a16="http://schemas.microsoft.com/office/drawing/2014/main" id="{CF318DB7-A39C-467F-AEF5-5FA7A1761D3A}"/>
              </a:ext>
            </a:extLst>
          </p:cNvPr>
          <p:cNvSpPr>
            <a:spLocks noChangeArrowheads="1"/>
          </p:cNvSpPr>
          <p:nvPr/>
        </p:nvSpPr>
        <p:spPr bwMode="auto">
          <a:xfrm>
            <a:off x="7011988" y="4171844"/>
            <a:ext cx="1541957" cy="1033210"/>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Deploy Validated</a:t>
            </a:r>
          </a:p>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a:t>
            </a:r>
          </a:p>
        </p:txBody>
      </p:sp>
      <p:sp>
        <p:nvSpPr>
          <p:cNvPr id="125977" name="Flowchart: Magnetic Disk 83">
            <a:extLst>
              <a:ext uri="{FF2B5EF4-FFF2-40B4-BE49-F238E27FC236}">
                <a16:creationId xmlns:a16="http://schemas.microsoft.com/office/drawing/2014/main" id="{30A70687-A0C4-4244-84D6-2F88DAD20CC2}"/>
              </a:ext>
            </a:extLst>
          </p:cNvPr>
          <p:cNvSpPr>
            <a:spLocks noChangeArrowheads="1"/>
          </p:cNvSpPr>
          <p:nvPr/>
        </p:nvSpPr>
        <p:spPr bwMode="auto">
          <a:xfrm>
            <a:off x="6167310" y="1381726"/>
            <a:ext cx="1118394" cy="1232693"/>
          </a:xfrm>
          <a:prstGeom prst="flowChartMagneticDisk">
            <a:avLst/>
          </a:prstGeom>
          <a:solidFill>
            <a:schemeClr val="bg1"/>
          </a:solidFill>
          <a:ln w="28575" algn="ctr">
            <a:solidFill>
              <a:schemeClr val="tx1"/>
            </a:solidFill>
            <a:miter lim="800000"/>
            <a:headEnd/>
            <a:tailEnd/>
          </a:ln>
        </p:spPr>
        <p:txBody>
          <a:bodyPr wrap="none"/>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ea typeface="PMingLiU" panose="02020500000000000000" pitchFamily="18" charset="-120"/>
              </a:rPr>
              <a:t>New</a:t>
            </a:r>
          </a:p>
          <a:p>
            <a:pPr algn="ctr"/>
            <a:r>
              <a:rPr lang="en-US" altLang="en-US">
                <a:ea typeface="PMingLiU" panose="02020500000000000000" pitchFamily="18" charset="-120"/>
              </a:rPr>
              <a:t>Data</a:t>
            </a:r>
          </a:p>
        </p:txBody>
      </p:sp>
      <p:cxnSp>
        <p:nvCxnSpPr>
          <p:cNvPr id="125978" name="Google Shape;571;p45">
            <a:extLst>
              <a:ext uri="{FF2B5EF4-FFF2-40B4-BE49-F238E27FC236}">
                <a16:creationId xmlns:a16="http://schemas.microsoft.com/office/drawing/2014/main" id="{44F9EAC6-BC74-4379-8F3F-24999206F1C2}"/>
              </a:ext>
            </a:extLst>
          </p:cNvPr>
          <p:cNvCxnSpPr>
            <a:cxnSpLocks noChangeShapeType="1"/>
            <a:stCxn id="125977" idx="4"/>
          </p:cNvCxnSpPr>
          <p:nvPr/>
        </p:nvCxnSpPr>
        <p:spPr bwMode="auto">
          <a:xfrm>
            <a:off x="7285704" y="1998073"/>
            <a:ext cx="752664" cy="2173771"/>
          </a:xfrm>
          <a:prstGeom prst="curvedConnector2">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79" name="Flowchart: Multidocument 1">
            <a:extLst>
              <a:ext uri="{FF2B5EF4-FFF2-40B4-BE49-F238E27FC236}">
                <a16:creationId xmlns:a16="http://schemas.microsoft.com/office/drawing/2014/main" id="{CE871D65-B8F2-4CD6-B832-86DDAA95B08E}"/>
              </a:ext>
            </a:extLst>
          </p:cNvPr>
          <p:cNvSpPr>
            <a:spLocks noChangeArrowheads="1"/>
          </p:cNvSpPr>
          <p:nvPr/>
        </p:nvSpPr>
        <p:spPr bwMode="auto">
          <a:xfrm>
            <a:off x="6019800" y="5410199"/>
            <a:ext cx="3089476" cy="1386533"/>
          </a:xfrm>
          <a:prstGeom prst="flowChartMultidocument">
            <a:avLst/>
          </a:prstGeom>
          <a:solidFill>
            <a:schemeClr val="bg1"/>
          </a:solidFill>
          <a:ln w="28575" algn="ctr">
            <a:solidFill>
              <a:schemeClr val="tx1"/>
            </a:solidFill>
            <a:miter lim="800000"/>
            <a:headEnd type="oval" w="lg" len="lg"/>
            <a:tailEnd type="triangle" w="lg" len="lg"/>
          </a:ln>
        </p:spPr>
        <p:txBody>
          <a:bodyPr wrap="none"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n-US" altLang="en-US" dirty="0">
                <a:ea typeface="PMingLiU" panose="02020500000000000000" pitchFamily="18" charset="-120"/>
              </a:rPr>
              <a:t>Recommendation</a:t>
            </a:r>
          </a:p>
          <a:p>
            <a:r>
              <a:rPr lang="en-US" altLang="en-US" dirty="0">
                <a:ea typeface="PMingLiU" panose="02020500000000000000" pitchFamily="18" charset="-120"/>
              </a:rPr>
              <a:t>Decision</a:t>
            </a:r>
          </a:p>
          <a:p>
            <a:r>
              <a:rPr lang="en-US" altLang="en-US" sz="2400" dirty="0">
                <a:solidFill>
                  <a:srgbClr val="FF0000"/>
                </a:solidFill>
                <a:ea typeface="PMingLiU" panose="02020500000000000000" pitchFamily="18" charset="-120"/>
              </a:rPr>
              <a:t>Prediction</a:t>
            </a:r>
          </a:p>
        </p:txBody>
      </p:sp>
      <p:cxnSp>
        <p:nvCxnSpPr>
          <p:cNvPr id="125980" name="Google Shape;574;p45">
            <a:extLst>
              <a:ext uri="{FF2B5EF4-FFF2-40B4-BE49-F238E27FC236}">
                <a16:creationId xmlns:a16="http://schemas.microsoft.com/office/drawing/2014/main" id="{64D02B36-1AE9-4627-BE4A-45E9D6562BBC}"/>
              </a:ext>
            </a:extLst>
          </p:cNvPr>
          <p:cNvCxnSpPr>
            <a:cxnSpLocks/>
            <a:stCxn id="125976" idx="2"/>
            <a:endCxn id="125979" idx="0"/>
          </p:cNvCxnSpPr>
          <p:nvPr/>
        </p:nvCxnSpPr>
        <p:spPr bwMode="auto">
          <a:xfrm flipH="1">
            <a:off x="7777083" y="5205054"/>
            <a:ext cx="5884" cy="205145"/>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pic>
        <p:nvPicPr>
          <p:cNvPr id="125981" name="Picture 2">
            <a:extLst>
              <a:ext uri="{FF2B5EF4-FFF2-40B4-BE49-F238E27FC236}">
                <a16:creationId xmlns:a16="http://schemas.microsoft.com/office/drawing/2014/main" id="{39475DFB-A9AF-403E-A1E3-714AE43F44D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10029" y="587975"/>
            <a:ext cx="3830274" cy="405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Google Shape;573;p45">
            <a:extLst>
              <a:ext uri="{FF2B5EF4-FFF2-40B4-BE49-F238E27FC236}">
                <a16:creationId xmlns:a16="http://schemas.microsoft.com/office/drawing/2014/main" id="{F243978D-D746-483A-8DE7-BFE34FEF0E9E}"/>
              </a:ext>
            </a:extLst>
          </p:cNvPr>
          <p:cNvSpPr txBox="1">
            <a:spLocks noChangeArrowheads="1"/>
          </p:cNvSpPr>
          <p:nvPr/>
        </p:nvSpPr>
        <p:spPr bwMode="auto">
          <a:xfrm>
            <a:off x="3139030" y="3577950"/>
            <a:ext cx="3708645" cy="76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n-US" altLang="en-US" dirty="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Infer Model </a:t>
            </a:r>
          </a:p>
          <a:p>
            <a:r>
              <a:rPr lang="en-US" altLang="en-US" dirty="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Parameters</a:t>
            </a:r>
            <a:r>
              <a:rPr lang="en-US" altLang="zh-TW" dirty="0">
                <a:latin typeface="Montserrat" panose="02000505000000020004" pitchFamily="2" charset="0"/>
                <a:ea typeface="Montserrat" panose="02000505000000020004" pitchFamily="2" charset="0"/>
                <a:cs typeface="Montserrat" panose="02000505000000020004" pitchFamily="2" charset="0"/>
                <a:sym typeface="Wingdings" panose="05000000000000000000" pitchFamily="2" charset="2"/>
              </a:rPr>
              <a:t></a:t>
            </a:r>
            <a:r>
              <a:rPr lang="zh-TW" altLang="en-US" dirty="0">
                <a:latin typeface="Montserrat" panose="02000505000000020004" pitchFamily="2" charset="0"/>
                <a:ea typeface="Montserrat" panose="02000505000000020004" pitchFamily="2" charset="0"/>
                <a:cs typeface="Montserrat" panose="02000505000000020004" pitchFamily="2" charset="0"/>
                <a:sym typeface="Wingdings" panose="05000000000000000000" pitchFamily="2" charset="2"/>
              </a:rPr>
              <a:t> </a:t>
            </a:r>
            <a:r>
              <a:rPr lang="en-US" altLang="zh-TW" i="1" dirty="0">
                <a:solidFill>
                  <a:srgbClr val="FF0000"/>
                </a:solidFill>
                <a:effectLst>
                  <a:outerShdw blurRad="38100" dist="38100" dir="2700000" algn="tl">
                    <a:srgbClr val="000000">
                      <a:alpha val="43137"/>
                    </a:srgbClr>
                  </a:outerShdw>
                </a:effectLst>
                <a:latin typeface="Montserrat" panose="02000505000000020004" pitchFamily="2" charset="0"/>
                <a:ea typeface="Montserrat" panose="02000505000000020004" pitchFamily="2" charset="0"/>
                <a:cs typeface="Montserrat" panose="02000505000000020004" pitchFamily="2" charset="0"/>
                <a:sym typeface="Wingdings" panose="05000000000000000000" pitchFamily="2" charset="2"/>
              </a:rPr>
              <a:t>Coefficients</a:t>
            </a:r>
            <a:endParaRPr lang="en-US" altLang="en-US" i="1" dirty="0">
              <a:solidFill>
                <a:srgbClr val="FF0000"/>
              </a:solidFill>
              <a:effectLst>
                <a:outerShdw blurRad="38100" dist="38100" dir="2700000" algn="tl">
                  <a:srgbClr val="000000">
                    <a:alpha val="43137"/>
                  </a:srgbClr>
                </a:outerShdw>
              </a:effectLst>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endParaRPr>
          </a:p>
        </p:txBody>
      </p:sp>
      <p:sp>
        <p:nvSpPr>
          <p:cNvPr id="2" name="TextBox 1">
            <a:extLst>
              <a:ext uri="{FF2B5EF4-FFF2-40B4-BE49-F238E27FC236}">
                <a16:creationId xmlns:a16="http://schemas.microsoft.com/office/drawing/2014/main" id="{EFC1ED52-9B4D-42E6-BD7A-C711A189C0EE}"/>
              </a:ext>
            </a:extLst>
          </p:cNvPr>
          <p:cNvSpPr txBox="1"/>
          <p:nvPr/>
        </p:nvSpPr>
        <p:spPr>
          <a:xfrm>
            <a:off x="2132599" y="3899198"/>
            <a:ext cx="870751" cy="461665"/>
          </a:xfrm>
          <a:prstGeom prst="rect">
            <a:avLst/>
          </a:prstGeom>
          <a:noFill/>
        </p:spPr>
        <p:txBody>
          <a:bodyPr wrap="none" rtlCol="0">
            <a:spAutoFit/>
          </a:bodyPr>
          <a:lstStyle/>
          <a:p>
            <a:r>
              <a:rPr lang="en-US" sz="2400" b="1" dirty="0">
                <a:solidFill>
                  <a:srgbClr val="FF0000"/>
                </a:solidFill>
              </a:rPr>
              <a:t>3900</a:t>
            </a:r>
          </a:p>
        </p:txBody>
      </p:sp>
      <p:sp>
        <p:nvSpPr>
          <p:cNvPr id="32" name="TextBox 31">
            <a:extLst>
              <a:ext uri="{FF2B5EF4-FFF2-40B4-BE49-F238E27FC236}">
                <a16:creationId xmlns:a16="http://schemas.microsoft.com/office/drawing/2014/main" id="{59EBE206-A795-4E2B-83F2-243F3C63E751}"/>
              </a:ext>
            </a:extLst>
          </p:cNvPr>
          <p:cNvSpPr txBox="1"/>
          <p:nvPr/>
        </p:nvSpPr>
        <p:spPr>
          <a:xfrm>
            <a:off x="738893" y="5736187"/>
            <a:ext cx="1633872" cy="830997"/>
          </a:xfrm>
          <a:prstGeom prst="rect">
            <a:avLst/>
          </a:prstGeom>
          <a:noFill/>
        </p:spPr>
        <p:txBody>
          <a:bodyPr wrap="square" rtlCol="0">
            <a:spAutoFit/>
          </a:bodyPr>
          <a:lstStyle/>
          <a:p>
            <a:pPr algn="r"/>
            <a:r>
              <a:rPr lang="en-US" sz="2400" b="1" dirty="0">
                <a:solidFill>
                  <a:srgbClr val="FF0000"/>
                </a:solidFill>
              </a:rPr>
              <a:t>1600(400)</a:t>
            </a:r>
          </a:p>
          <a:p>
            <a:endParaRPr lang="en-US" sz="2400" b="1" dirty="0">
              <a:solidFill>
                <a:srgbClr val="FF0000"/>
              </a:solidFill>
            </a:endParaRPr>
          </a:p>
        </p:txBody>
      </p:sp>
      <p:sp>
        <p:nvSpPr>
          <p:cNvPr id="33" name="TextBox 32">
            <a:extLst>
              <a:ext uri="{FF2B5EF4-FFF2-40B4-BE49-F238E27FC236}">
                <a16:creationId xmlns:a16="http://schemas.microsoft.com/office/drawing/2014/main" id="{1E9243A4-1124-4748-ABE4-CEC685FCA479}"/>
              </a:ext>
            </a:extLst>
          </p:cNvPr>
          <p:cNvSpPr txBox="1"/>
          <p:nvPr/>
        </p:nvSpPr>
        <p:spPr>
          <a:xfrm>
            <a:off x="3894627" y="2154813"/>
            <a:ext cx="1590500" cy="461665"/>
          </a:xfrm>
          <a:prstGeom prst="rect">
            <a:avLst/>
          </a:prstGeom>
          <a:noFill/>
        </p:spPr>
        <p:txBody>
          <a:bodyPr wrap="none" rtlCol="0">
            <a:spAutoFit/>
          </a:bodyPr>
          <a:lstStyle/>
          <a:p>
            <a:r>
              <a:rPr lang="en-US" sz="2400" b="1" dirty="0">
                <a:solidFill>
                  <a:srgbClr val="FF0000"/>
                </a:solidFill>
              </a:rPr>
              <a:t>2300(204)</a:t>
            </a:r>
          </a:p>
        </p:txBody>
      </p:sp>
      <p:sp>
        <p:nvSpPr>
          <p:cNvPr id="34" name="TextBox 33">
            <a:extLst>
              <a:ext uri="{FF2B5EF4-FFF2-40B4-BE49-F238E27FC236}">
                <a16:creationId xmlns:a16="http://schemas.microsoft.com/office/drawing/2014/main" id="{1E8A1B3A-CC15-4A23-AC62-2CA544C278A1}"/>
              </a:ext>
            </a:extLst>
          </p:cNvPr>
          <p:cNvSpPr txBox="1"/>
          <p:nvPr/>
        </p:nvSpPr>
        <p:spPr>
          <a:xfrm>
            <a:off x="7340774" y="1513315"/>
            <a:ext cx="1127232" cy="461665"/>
          </a:xfrm>
          <a:prstGeom prst="rect">
            <a:avLst/>
          </a:prstGeom>
          <a:noFill/>
        </p:spPr>
        <p:txBody>
          <a:bodyPr wrap="none" rtlCol="0">
            <a:spAutoFit/>
          </a:bodyPr>
          <a:lstStyle/>
          <a:p>
            <a:r>
              <a:rPr lang="en-US" sz="2400" b="1" dirty="0">
                <a:solidFill>
                  <a:srgbClr val="FF0000"/>
                </a:solidFill>
              </a:rPr>
              <a:t>50,000</a:t>
            </a:r>
          </a:p>
        </p:txBody>
      </p:sp>
      <p:sp>
        <p:nvSpPr>
          <p:cNvPr id="37" name="Google Shape;573;p45">
            <a:extLst>
              <a:ext uri="{FF2B5EF4-FFF2-40B4-BE49-F238E27FC236}">
                <a16:creationId xmlns:a16="http://schemas.microsoft.com/office/drawing/2014/main" id="{A0B1A74F-1BB1-4F7C-8A7C-204BFD70784E}"/>
              </a:ext>
            </a:extLst>
          </p:cNvPr>
          <p:cNvSpPr txBox="1">
            <a:spLocks noChangeArrowheads="1"/>
          </p:cNvSpPr>
          <p:nvPr/>
        </p:nvSpPr>
        <p:spPr bwMode="auto">
          <a:xfrm>
            <a:off x="5426793" y="2746761"/>
            <a:ext cx="2477597" cy="1105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sz="1800" dirty="0">
                <a:solidFill>
                  <a:srgbClr val="C00000"/>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 &amp; estimated</a:t>
            </a:r>
          </a:p>
          <a:p>
            <a:pPr algn="ctr"/>
            <a:r>
              <a:rPr lang="en-US" altLang="en-US" sz="1800" dirty="0">
                <a:solidFill>
                  <a:srgbClr val="C00000"/>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 parameters,</a:t>
            </a:r>
          </a:p>
          <a:p>
            <a:pPr algn="ctr"/>
            <a:r>
              <a:rPr lang="en-US" altLang="en-US" sz="1800" i="1" dirty="0">
                <a:solidFill>
                  <a:srgbClr val="C00000"/>
                </a:solidFill>
                <a:effectLst>
                  <a:outerShdw blurRad="38100" dist="38100" dir="2700000" algn="tl">
                    <a:srgbClr val="000000">
                      <a:alpha val="43137"/>
                    </a:srgbClr>
                  </a:outerShdw>
                </a:effectLst>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estimated model hit rates</a:t>
            </a:r>
          </a:p>
        </p:txBody>
      </p:sp>
      <p:sp>
        <p:nvSpPr>
          <p:cNvPr id="36" name="TextBox 35">
            <a:extLst>
              <a:ext uri="{FF2B5EF4-FFF2-40B4-BE49-F238E27FC236}">
                <a16:creationId xmlns:a16="http://schemas.microsoft.com/office/drawing/2014/main" id="{D63A76CF-0FBC-44F1-8AFE-4AB463D2A115}"/>
              </a:ext>
            </a:extLst>
          </p:cNvPr>
          <p:cNvSpPr txBox="1"/>
          <p:nvPr/>
        </p:nvSpPr>
        <p:spPr>
          <a:xfrm>
            <a:off x="149423" y="1274543"/>
            <a:ext cx="3371017" cy="461665"/>
          </a:xfrm>
          <a:prstGeom prst="rect">
            <a:avLst/>
          </a:prstGeom>
          <a:noFill/>
        </p:spPr>
        <p:txBody>
          <a:bodyPr wrap="square" rtlCol="0">
            <a:spAutoFit/>
          </a:bodyPr>
          <a:lstStyle/>
          <a:p>
            <a:r>
              <a:rPr lang="en-US" sz="2400" b="1" dirty="0">
                <a:solidFill>
                  <a:srgbClr val="FF0000"/>
                </a:solidFill>
              </a:rPr>
              <a:t>N=20,000  &gt; 3,900</a:t>
            </a:r>
          </a:p>
        </p:txBody>
      </p:sp>
      <p:cxnSp>
        <p:nvCxnSpPr>
          <p:cNvPr id="41" name="Straight Arrow Connector 40">
            <a:extLst>
              <a:ext uri="{FF2B5EF4-FFF2-40B4-BE49-F238E27FC236}">
                <a16:creationId xmlns:a16="http://schemas.microsoft.com/office/drawing/2014/main" id="{217B66D4-D7B5-4097-BD92-741794442392}"/>
              </a:ext>
            </a:extLst>
          </p:cNvPr>
          <p:cNvCxnSpPr>
            <a:cxnSpLocks/>
          </p:cNvCxnSpPr>
          <p:nvPr/>
        </p:nvCxnSpPr>
        <p:spPr bwMode="auto">
          <a:xfrm>
            <a:off x="6761458" y="3985133"/>
            <a:ext cx="0" cy="666317"/>
          </a:xfrm>
          <a:prstGeom prst="straightConnector1">
            <a:avLst/>
          </a:prstGeom>
          <a:noFill/>
          <a:ln w="38100" cap="flat" cmpd="sng" algn="ctr">
            <a:solidFill>
              <a:srgbClr val="C00000"/>
            </a:solidFill>
            <a:prstDash val="sysDash"/>
            <a:round/>
            <a:headEnd type="none" w="sm" len="sm"/>
            <a:tailEnd type="triangle" w="lg" len="lg"/>
          </a:ln>
          <a:effectLst/>
        </p:spPr>
      </p:cxnSp>
      <p:sp>
        <p:nvSpPr>
          <p:cNvPr id="4" name="TextBox 3">
            <a:extLst>
              <a:ext uri="{FF2B5EF4-FFF2-40B4-BE49-F238E27FC236}">
                <a16:creationId xmlns:a16="http://schemas.microsoft.com/office/drawing/2014/main" id="{80BA2A63-A037-4B5C-B4FE-7DB45C7DA28D}"/>
              </a:ext>
            </a:extLst>
          </p:cNvPr>
          <p:cNvSpPr txBox="1"/>
          <p:nvPr/>
        </p:nvSpPr>
        <p:spPr>
          <a:xfrm>
            <a:off x="9438974" y="5661656"/>
            <a:ext cx="1939955" cy="584775"/>
          </a:xfrm>
          <a:prstGeom prst="rect">
            <a:avLst/>
          </a:prstGeom>
          <a:noFill/>
        </p:spPr>
        <p:txBody>
          <a:bodyPr wrap="none" rtlCol="0">
            <a:spAutoFit/>
          </a:bodyPr>
          <a:lstStyle/>
          <a:p>
            <a:r>
              <a:rPr lang="zh-TW" altLang="en-US" sz="3200" b="1" dirty="0">
                <a:solidFill>
                  <a:schemeClr val="accent5">
                    <a:lumMod val="50000"/>
                  </a:schemeClr>
                </a:solidFill>
              </a:rPr>
              <a:t>精準營銷 </a:t>
            </a:r>
            <a:endParaRPr lang="en-US" sz="3200" b="1" dirty="0">
              <a:solidFill>
                <a:schemeClr val="accent5">
                  <a:lumMod val="50000"/>
                </a:schemeClr>
              </a:solidFill>
            </a:endParaRPr>
          </a:p>
        </p:txBody>
      </p:sp>
      <p:sp>
        <p:nvSpPr>
          <p:cNvPr id="46" name="TextBox 45">
            <a:extLst>
              <a:ext uri="{FF2B5EF4-FFF2-40B4-BE49-F238E27FC236}">
                <a16:creationId xmlns:a16="http://schemas.microsoft.com/office/drawing/2014/main" id="{A5877D68-0E94-4B5C-9B01-3ED19DA43088}"/>
              </a:ext>
            </a:extLst>
          </p:cNvPr>
          <p:cNvSpPr txBox="1"/>
          <p:nvPr/>
        </p:nvSpPr>
        <p:spPr>
          <a:xfrm>
            <a:off x="0" y="6254531"/>
            <a:ext cx="3656124" cy="646331"/>
          </a:xfrm>
          <a:prstGeom prst="rect">
            <a:avLst/>
          </a:prstGeom>
          <a:noFill/>
        </p:spPr>
        <p:txBody>
          <a:bodyPr wrap="square">
            <a:spAutoFit/>
          </a:bodyPr>
          <a:lstStyle/>
          <a:p>
            <a:r>
              <a:rPr lang="en-US" sz="1800" b="1" dirty="0">
                <a:solidFill>
                  <a:srgbClr val="FF0000"/>
                </a:solidFill>
                <a:highlight>
                  <a:srgbClr val="FFFF00"/>
                </a:highlight>
              </a:rPr>
              <a:t>over-sampling of positive cases </a:t>
            </a:r>
          </a:p>
          <a:p>
            <a:r>
              <a:rPr lang="en-US" b="1" dirty="0">
                <a:solidFill>
                  <a:srgbClr val="FF0000"/>
                </a:solidFill>
                <a:highlight>
                  <a:srgbClr val="FFFF00"/>
                </a:highlight>
              </a:rPr>
              <a:t>b</a:t>
            </a:r>
            <a:r>
              <a:rPr lang="en-US" sz="1800" b="1" dirty="0">
                <a:solidFill>
                  <a:srgbClr val="FF0000"/>
                </a:solidFill>
                <a:highlight>
                  <a:srgbClr val="FFFF00"/>
                </a:highlight>
              </a:rPr>
              <a:t>ecause of imbalance data     </a:t>
            </a:r>
          </a:p>
        </p:txBody>
      </p:sp>
    </p:spTree>
    <p:extLst>
      <p:ext uri="{BB962C8B-B14F-4D97-AF65-F5344CB8AC3E}">
        <p14:creationId xmlns:p14="http://schemas.microsoft.com/office/powerpoint/2010/main" val="4107522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16E27-8FE2-43A2-AA18-22136155A3D0}"/>
              </a:ext>
            </a:extLst>
          </p:cNvPr>
          <p:cNvSpPr>
            <a:spLocks noGrp="1"/>
          </p:cNvSpPr>
          <p:nvPr>
            <p:ph type="title"/>
          </p:nvPr>
        </p:nvSpPr>
        <p:spPr/>
        <p:txBody>
          <a:bodyPr/>
          <a:lstStyle/>
          <a:p>
            <a:r>
              <a:rPr lang="en-US" dirty="0"/>
              <a:t>Analytical </a:t>
            </a:r>
            <a:r>
              <a:rPr lang="en-US"/>
              <a:t>Report </a:t>
            </a:r>
            <a:r>
              <a:rPr lang="en-US" altLang="zh-TW"/>
              <a:t>Template</a:t>
            </a:r>
            <a:endParaRPr lang="en-US" dirty="0"/>
          </a:p>
        </p:txBody>
      </p:sp>
      <p:sp>
        <p:nvSpPr>
          <p:cNvPr id="3" name="Content Placeholder 2">
            <a:extLst>
              <a:ext uri="{FF2B5EF4-FFF2-40B4-BE49-F238E27FC236}">
                <a16:creationId xmlns:a16="http://schemas.microsoft.com/office/drawing/2014/main" id="{93B1D547-3051-417D-B0D4-D098B848C005}"/>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D0B9CD39-F6A6-4D3F-B58C-DD6CF699ECB4}"/>
              </a:ext>
            </a:extLst>
          </p:cNvPr>
          <p:cNvSpPr txBox="1"/>
          <p:nvPr/>
        </p:nvSpPr>
        <p:spPr>
          <a:xfrm>
            <a:off x="2630905" y="6498358"/>
            <a:ext cx="6096000" cy="369332"/>
          </a:xfrm>
          <a:prstGeom prst="rect">
            <a:avLst/>
          </a:prstGeom>
          <a:noFill/>
        </p:spPr>
        <p:txBody>
          <a:bodyPr wrap="square">
            <a:spAutoFit/>
          </a:bodyPr>
          <a:lstStyle/>
          <a:p>
            <a:r>
              <a:rPr lang="en-US" b="0" i="0" dirty="0">
                <a:effectLst/>
                <a:latin typeface="Roboto" panose="02000000000000000000" pitchFamily="2" charset="0"/>
                <a:hlinkClick r:id="rId2"/>
              </a:rPr>
              <a:t>Video at 1:14:55</a:t>
            </a:r>
            <a:r>
              <a:rPr lang="en-US" b="0" i="0" dirty="0">
                <a:solidFill>
                  <a:srgbClr val="030303"/>
                </a:solidFill>
                <a:effectLst/>
                <a:latin typeface="Roboto" panose="02000000000000000000" pitchFamily="2" charset="0"/>
              </a:rPr>
              <a:t> Analytical report</a:t>
            </a:r>
            <a:endParaRPr lang="en-US" dirty="0"/>
          </a:p>
        </p:txBody>
      </p:sp>
      <p:pic>
        <p:nvPicPr>
          <p:cNvPr id="7" name="Picture 6">
            <a:extLst>
              <a:ext uri="{FF2B5EF4-FFF2-40B4-BE49-F238E27FC236}">
                <a16:creationId xmlns:a16="http://schemas.microsoft.com/office/drawing/2014/main" id="{372DECC4-880E-4B2C-80AF-571F1F1ED986}"/>
              </a:ext>
            </a:extLst>
          </p:cNvPr>
          <p:cNvPicPr>
            <a:picLocks noChangeAspect="1"/>
          </p:cNvPicPr>
          <p:nvPr/>
        </p:nvPicPr>
        <p:blipFill>
          <a:blip r:embed="rId3"/>
          <a:stretch>
            <a:fillRect/>
          </a:stretch>
        </p:blipFill>
        <p:spPr>
          <a:xfrm>
            <a:off x="0" y="512042"/>
            <a:ext cx="12192000" cy="5833916"/>
          </a:xfrm>
          <a:prstGeom prst="rect">
            <a:avLst/>
          </a:prstGeom>
        </p:spPr>
      </p:pic>
    </p:spTree>
    <p:extLst>
      <p:ext uri="{BB962C8B-B14F-4D97-AF65-F5344CB8AC3E}">
        <p14:creationId xmlns:p14="http://schemas.microsoft.com/office/powerpoint/2010/main" val="337311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CD108-98A1-41BB-8EDA-0D7C0BDAD5B1}"/>
              </a:ext>
            </a:extLst>
          </p:cNvPr>
          <p:cNvSpPr>
            <a:spLocks noGrp="1"/>
          </p:cNvSpPr>
          <p:nvPr>
            <p:ph type="title"/>
          </p:nvPr>
        </p:nvSpPr>
        <p:spPr/>
        <p:txBody>
          <a:bodyPr/>
          <a:lstStyle/>
          <a:p>
            <a:r>
              <a:rPr lang="en-US" dirty="0"/>
              <a:t>Linear Regression in </a:t>
            </a:r>
            <a:r>
              <a:rPr lang="en-US" dirty="0" err="1"/>
              <a:t>Enginius</a:t>
            </a:r>
            <a:r>
              <a:rPr lang="en-US" dirty="0"/>
              <a:t> or Excel </a:t>
            </a:r>
          </a:p>
        </p:txBody>
      </p:sp>
      <p:pic>
        <p:nvPicPr>
          <p:cNvPr id="11" name="Picture 10">
            <a:extLst>
              <a:ext uri="{FF2B5EF4-FFF2-40B4-BE49-F238E27FC236}">
                <a16:creationId xmlns:a16="http://schemas.microsoft.com/office/drawing/2014/main" id="{1482CD82-00C1-4C27-B110-02FFDC269C03}"/>
              </a:ext>
            </a:extLst>
          </p:cNvPr>
          <p:cNvPicPr>
            <a:picLocks noChangeAspect="1"/>
          </p:cNvPicPr>
          <p:nvPr/>
        </p:nvPicPr>
        <p:blipFill>
          <a:blip r:embed="rId2"/>
          <a:stretch>
            <a:fillRect/>
          </a:stretch>
        </p:blipFill>
        <p:spPr>
          <a:xfrm>
            <a:off x="6160008" y="2343912"/>
            <a:ext cx="4544059" cy="3962953"/>
          </a:xfrm>
          <a:prstGeom prst="rect">
            <a:avLst/>
          </a:prstGeom>
        </p:spPr>
      </p:pic>
      <p:pic>
        <p:nvPicPr>
          <p:cNvPr id="4" name="Picture 3">
            <a:extLst>
              <a:ext uri="{FF2B5EF4-FFF2-40B4-BE49-F238E27FC236}">
                <a16:creationId xmlns:a16="http://schemas.microsoft.com/office/drawing/2014/main" id="{85C94CFB-256C-4AB5-9BBA-0280C40AC6BC}"/>
              </a:ext>
            </a:extLst>
          </p:cNvPr>
          <p:cNvPicPr>
            <a:picLocks noChangeAspect="1"/>
          </p:cNvPicPr>
          <p:nvPr/>
        </p:nvPicPr>
        <p:blipFill>
          <a:blip r:embed="rId3"/>
          <a:stretch>
            <a:fillRect/>
          </a:stretch>
        </p:blipFill>
        <p:spPr>
          <a:xfrm>
            <a:off x="261394" y="644033"/>
            <a:ext cx="5407886" cy="6213967"/>
          </a:xfrm>
          <a:prstGeom prst="rect">
            <a:avLst/>
          </a:prstGeom>
          <a:ln w="228600" cap="sq" cmpd="thickThin">
            <a:solidFill>
              <a:srgbClr val="C00000"/>
            </a:solidFill>
            <a:prstDash val="solid"/>
            <a:miter lim="800000"/>
          </a:ln>
          <a:effectLst>
            <a:innerShdw blurRad="76200">
              <a:srgbClr val="000000"/>
            </a:innerShdw>
          </a:effectLst>
        </p:spPr>
      </p:pic>
    </p:spTree>
    <p:extLst>
      <p:ext uri="{BB962C8B-B14F-4D97-AF65-F5344CB8AC3E}">
        <p14:creationId xmlns:p14="http://schemas.microsoft.com/office/powerpoint/2010/main" val="1373984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94AB8-80DE-47A8-90EE-4FAFB42A9263}"/>
              </a:ext>
            </a:extLst>
          </p:cNvPr>
          <p:cNvSpPr>
            <a:spLocks noGrp="1"/>
          </p:cNvSpPr>
          <p:nvPr>
            <p:ph type="title"/>
          </p:nvPr>
        </p:nvSpPr>
        <p:spPr/>
        <p:txBody>
          <a:bodyPr/>
          <a:lstStyle/>
          <a:p>
            <a:r>
              <a:rPr lang="en-US" dirty="0"/>
              <a:t>How to handle the Error message for Out-Of-Sample </a:t>
            </a:r>
          </a:p>
        </p:txBody>
      </p:sp>
      <p:pic>
        <p:nvPicPr>
          <p:cNvPr id="4" name="Picture 3">
            <a:extLst>
              <a:ext uri="{FF2B5EF4-FFF2-40B4-BE49-F238E27FC236}">
                <a16:creationId xmlns:a16="http://schemas.microsoft.com/office/drawing/2014/main" id="{9B35DFB2-5A23-4BD5-B13D-A98CFC61ADC6}"/>
              </a:ext>
            </a:extLst>
          </p:cNvPr>
          <p:cNvPicPr>
            <a:picLocks noChangeAspect="1"/>
          </p:cNvPicPr>
          <p:nvPr/>
        </p:nvPicPr>
        <p:blipFill>
          <a:blip r:embed="rId2"/>
          <a:stretch>
            <a:fillRect/>
          </a:stretch>
        </p:blipFill>
        <p:spPr>
          <a:xfrm>
            <a:off x="1125949" y="2247352"/>
            <a:ext cx="4505954" cy="3924848"/>
          </a:xfrm>
          <a:prstGeom prst="rect">
            <a:avLst/>
          </a:prstGeom>
        </p:spPr>
      </p:pic>
      <p:sp>
        <p:nvSpPr>
          <p:cNvPr id="5" name="Arrow: Left 4">
            <a:extLst>
              <a:ext uri="{FF2B5EF4-FFF2-40B4-BE49-F238E27FC236}">
                <a16:creationId xmlns:a16="http://schemas.microsoft.com/office/drawing/2014/main" id="{52005340-E512-4165-B033-DBA61746BE01}"/>
              </a:ext>
            </a:extLst>
          </p:cNvPr>
          <p:cNvSpPr/>
          <p:nvPr/>
        </p:nvSpPr>
        <p:spPr bwMode="auto">
          <a:xfrm>
            <a:off x="5148217" y="4255681"/>
            <a:ext cx="731520" cy="362665"/>
          </a:xfrm>
          <a:prstGeom prst="leftArrow">
            <a:avLst/>
          </a:prstGeom>
          <a:solidFill>
            <a:schemeClr val="accent2">
              <a:lumMod val="60000"/>
              <a:lumOff val="4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6" name="Arrow: Left 5">
            <a:extLst>
              <a:ext uri="{FF2B5EF4-FFF2-40B4-BE49-F238E27FC236}">
                <a16:creationId xmlns:a16="http://schemas.microsoft.com/office/drawing/2014/main" id="{EBE1BCC0-5210-4406-8DFB-8E72B40CA60C}"/>
              </a:ext>
            </a:extLst>
          </p:cNvPr>
          <p:cNvSpPr/>
          <p:nvPr/>
        </p:nvSpPr>
        <p:spPr bwMode="auto">
          <a:xfrm rot="5400000">
            <a:off x="2655992" y="3445770"/>
            <a:ext cx="731520" cy="362665"/>
          </a:xfrm>
          <a:prstGeom prst="leftArrow">
            <a:avLst/>
          </a:prstGeom>
          <a:solidFill>
            <a:schemeClr val="accent2">
              <a:lumMod val="60000"/>
              <a:lumOff val="4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pic>
        <p:nvPicPr>
          <p:cNvPr id="7" name="Picture 6">
            <a:extLst>
              <a:ext uri="{FF2B5EF4-FFF2-40B4-BE49-F238E27FC236}">
                <a16:creationId xmlns:a16="http://schemas.microsoft.com/office/drawing/2014/main" id="{2444CB3C-69C5-4C7F-A634-20124982715B}"/>
              </a:ext>
            </a:extLst>
          </p:cNvPr>
          <p:cNvPicPr>
            <a:picLocks noChangeAspect="1"/>
          </p:cNvPicPr>
          <p:nvPr/>
        </p:nvPicPr>
        <p:blipFill>
          <a:blip r:embed="rId3"/>
          <a:stretch>
            <a:fillRect/>
          </a:stretch>
        </p:blipFill>
        <p:spPr>
          <a:xfrm>
            <a:off x="1125948" y="685801"/>
            <a:ext cx="9855996" cy="1575618"/>
          </a:xfrm>
          <a:prstGeom prst="rect">
            <a:avLst/>
          </a:prstGeom>
        </p:spPr>
      </p:pic>
      <p:sp>
        <p:nvSpPr>
          <p:cNvPr id="8" name="TextBox 7">
            <a:extLst>
              <a:ext uri="{FF2B5EF4-FFF2-40B4-BE49-F238E27FC236}">
                <a16:creationId xmlns:a16="http://schemas.microsoft.com/office/drawing/2014/main" id="{E2460B04-2920-4B8D-B4FD-30FF212681FE}"/>
              </a:ext>
            </a:extLst>
          </p:cNvPr>
          <p:cNvSpPr txBox="1"/>
          <p:nvPr/>
        </p:nvSpPr>
        <p:spPr>
          <a:xfrm>
            <a:off x="6479540" y="2960227"/>
            <a:ext cx="5501132" cy="2246769"/>
          </a:xfrm>
          <a:prstGeom prst="rect">
            <a:avLst/>
          </a:prstGeom>
          <a:noFill/>
        </p:spPr>
        <p:txBody>
          <a:bodyPr wrap="square" rtlCol="0">
            <a:spAutoFit/>
          </a:bodyPr>
          <a:lstStyle/>
          <a:p>
            <a:r>
              <a:rPr lang="en-US" sz="2800" dirty="0"/>
              <a:t>We still need the target variable (Choice) for model validation. </a:t>
            </a:r>
            <a:r>
              <a:rPr lang="en-US" sz="2800" dirty="0">
                <a:sym typeface="Wingdings" panose="05000000000000000000" pitchFamily="2" charset="2"/>
              </a:rPr>
              <a:t></a:t>
            </a:r>
          </a:p>
          <a:p>
            <a:r>
              <a:rPr lang="en-US" sz="2800" dirty="0">
                <a:sym typeface="Wingdings" panose="05000000000000000000" pitchFamily="2" charset="2"/>
              </a:rPr>
              <a:t>Compare the predictive model's score of each observation with the actual choice. </a:t>
            </a:r>
            <a:endParaRPr lang="en-US" sz="2800" dirty="0"/>
          </a:p>
        </p:txBody>
      </p:sp>
    </p:spTree>
    <p:extLst>
      <p:ext uri="{BB962C8B-B14F-4D97-AF65-F5344CB8AC3E}">
        <p14:creationId xmlns:p14="http://schemas.microsoft.com/office/powerpoint/2010/main" val="764764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0AB80-28C4-43CE-842B-6BBD59E4CF0E}"/>
              </a:ext>
            </a:extLst>
          </p:cNvPr>
          <p:cNvSpPr>
            <a:spLocks noGrp="1"/>
          </p:cNvSpPr>
          <p:nvPr>
            <p:ph type="title"/>
          </p:nvPr>
        </p:nvSpPr>
        <p:spPr/>
        <p:txBody>
          <a:bodyPr/>
          <a:lstStyle/>
          <a:p>
            <a:r>
              <a:rPr lang="en-US" dirty="0"/>
              <a:t>Excel Analysis Pack Regression Model</a:t>
            </a:r>
          </a:p>
        </p:txBody>
      </p:sp>
      <p:sp>
        <p:nvSpPr>
          <p:cNvPr id="3" name="Content Placeholder 2">
            <a:extLst>
              <a:ext uri="{FF2B5EF4-FFF2-40B4-BE49-F238E27FC236}">
                <a16:creationId xmlns:a16="http://schemas.microsoft.com/office/drawing/2014/main" id="{B3AEDD6D-2A7C-463B-AD0D-D48D56E117E0}"/>
              </a:ext>
            </a:extLst>
          </p:cNvPr>
          <p:cNvSpPr>
            <a:spLocks noGrp="1"/>
          </p:cNvSpPr>
          <p:nvPr>
            <p:ph idx="1"/>
          </p:nvPr>
        </p:nvSpPr>
        <p:spPr>
          <a:xfrm>
            <a:off x="-1" y="685800"/>
            <a:ext cx="5106075" cy="5486400"/>
          </a:xfrm>
        </p:spPr>
        <p:txBody>
          <a:bodyPr/>
          <a:lstStyle/>
          <a:p>
            <a:pPr marL="0" indent="0">
              <a:buNone/>
            </a:pPr>
            <a:r>
              <a:rPr lang="en-US" dirty="0"/>
              <a:t>Using Training Data Set   The first 1600 observations</a:t>
            </a:r>
          </a:p>
          <a:p>
            <a:pPr marL="0" indent="0">
              <a:buNone/>
            </a:pPr>
            <a:r>
              <a:rPr lang="en-US" dirty="0"/>
              <a:t>We can use Excel Analysis Pack to Solve the </a:t>
            </a:r>
            <a:r>
              <a:rPr lang="en-US" dirty="0">
                <a:solidFill>
                  <a:srgbClr val="FF0000"/>
                </a:solidFill>
              </a:rPr>
              <a:t>Linear Regression Problem</a:t>
            </a:r>
            <a:r>
              <a:rPr lang="en-US" dirty="0"/>
              <a:t>. </a:t>
            </a:r>
            <a:r>
              <a:rPr lang="en-US" dirty="0">
                <a:sym typeface="Wingdings" panose="05000000000000000000" pitchFamily="2" charset="2"/>
              </a:rPr>
              <a:t> </a:t>
            </a:r>
            <a:r>
              <a:rPr lang="en-US" sz="3200" dirty="0">
                <a:solidFill>
                  <a:srgbClr val="C00000"/>
                </a:solidFill>
                <a:sym typeface="Wingdings" panose="05000000000000000000" pitchFamily="2" charset="2"/>
              </a:rPr>
              <a:t>Infer coefficients</a:t>
            </a:r>
            <a:r>
              <a:rPr lang="en-US" sz="2400" dirty="0">
                <a:latin typeface="Segoe UI Web (West European)"/>
                <a:sym typeface="Wingdings" panose="05000000000000000000" pitchFamily="2" charset="2"/>
              </a:rPr>
              <a:t>(</a:t>
            </a:r>
            <a:r>
              <a:rPr lang="zh-TW" altLang="en-US" sz="2400" dirty="0">
                <a:latin typeface="Segoe UI Web (West European)"/>
              </a:rPr>
              <a:t>推斷係數</a:t>
            </a:r>
            <a:r>
              <a:rPr lang="en-US" sz="2400" dirty="0">
                <a:latin typeface="Segoe UI Web (West European)"/>
                <a:sym typeface="Wingdings" panose="05000000000000000000" pitchFamily="2" charset="2"/>
              </a:rPr>
              <a:t>)</a:t>
            </a:r>
            <a:endParaRPr lang="en-US" sz="2400" dirty="0">
              <a:latin typeface="Segoe UI Web (West European)"/>
            </a:endParaRPr>
          </a:p>
          <a:p>
            <a:pPr marL="0" indent="0">
              <a:buNone/>
            </a:pPr>
            <a:endParaRPr lang="en-US" dirty="0"/>
          </a:p>
          <a:p>
            <a:pPr marL="0" indent="0">
              <a:buNone/>
            </a:pPr>
            <a:r>
              <a:rPr lang="en-US" dirty="0"/>
              <a:t>Use </a:t>
            </a:r>
            <a:r>
              <a:rPr lang="en-US" dirty="0" err="1"/>
              <a:t>Enginius</a:t>
            </a:r>
            <a:r>
              <a:rPr lang="en-US" dirty="0"/>
              <a:t> to infer coefficients for </a:t>
            </a:r>
            <a:r>
              <a:rPr lang="en-US" dirty="0">
                <a:solidFill>
                  <a:srgbClr val="FF0000"/>
                </a:solidFill>
              </a:rPr>
              <a:t>both Linear and Logistic Regression </a:t>
            </a:r>
          </a:p>
          <a:p>
            <a:pPr marL="0" indent="0">
              <a:buNone/>
            </a:pPr>
            <a:endParaRPr lang="en-US" dirty="0">
              <a:solidFill>
                <a:srgbClr val="FF0000"/>
              </a:solidFill>
            </a:endParaRPr>
          </a:p>
          <a:p>
            <a:pPr marL="0" indent="0">
              <a:buNone/>
            </a:pPr>
            <a:endParaRPr lang="en-US" dirty="0">
              <a:solidFill>
                <a:srgbClr val="FF0000"/>
              </a:solidFill>
            </a:endParaRPr>
          </a:p>
        </p:txBody>
      </p:sp>
      <p:pic>
        <p:nvPicPr>
          <p:cNvPr id="5" name="Picture 4">
            <a:extLst>
              <a:ext uri="{FF2B5EF4-FFF2-40B4-BE49-F238E27FC236}">
                <a16:creationId xmlns:a16="http://schemas.microsoft.com/office/drawing/2014/main" id="{D46B1D1A-2D23-4540-AB0C-CBC14D23F34F}"/>
              </a:ext>
            </a:extLst>
          </p:cNvPr>
          <p:cNvPicPr>
            <a:picLocks noChangeAspect="1"/>
          </p:cNvPicPr>
          <p:nvPr/>
        </p:nvPicPr>
        <p:blipFill>
          <a:blip r:embed="rId2"/>
          <a:stretch>
            <a:fillRect/>
          </a:stretch>
        </p:blipFill>
        <p:spPr>
          <a:xfrm>
            <a:off x="4944713" y="685800"/>
            <a:ext cx="7044087" cy="6073201"/>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136248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901B6-9311-4B60-85DF-A47A604A9174}"/>
              </a:ext>
            </a:extLst>
          </p:cNvPr>
          <p:cNvSpPr>
            <a:spLocks noGrp="1"/>
          </p:cNvSpPr>
          <p:nvPr>
            <p:ph type="title"/>
          </p:nvPr>
        </p:nvSpPr>
        <p:spPr/>
        <p:txBody>
          <a:bodyPr/>
          <a:lstStyle/>
          <a:p>
            <a:r>
              <a:rPr lang="en-US" dirty="0"/>
              <a:t>Coefficients and P-Value</a:t>
            </a:r>
          </a:p>
        </p:txBody>
      </p:sp>
      <p:graphicFrame>
        <p:nvGraphicFramePr>
          <p:cNvPr id="4" name="Content Placeholder 3">
            <a:extLst>
              <a:ext uri="{FF2B5EF4-FFF2-40B4-BE49-F238E27FC236}">
                <a16:creationId xmlns:a16="http://schemas.microsoft.com/office/drawing/2014/main" id="{751D12C7-3F9D-404A-A5CC-F57841A181DC}"/>
              </a:ext>
            </a:extLst>
          </p:cNvPr>
          <p:cNvGraphicFramePr>
            <a:graphicFrameLocks noGrp="1"/>
          </p:cNvGraphicFramePr>
          <p:nvPr>
            <p:ph idx="1"/>
          </p:nvPr>
        </p:nvGraphicFramePr>
        <p:xfrm>
          <a:off x="333260" y="766398"/>
          <a:ext cx="11520887" cy="4680284"/>
        </p:xfrm>
        <a:graphic>
          <a:graphicData uri="http://schemas.openxmlformats.org/drawingml/2006/table">
            <a:tbl>
              <a:tblPr>
                <a:tableStyleId>{5C22544A-7EE6-4342-B048-85BDC9FD1C3A}</a:tableStyleId>
              </a:tblPr>
              <a:tblGrid>
                <a:gridCol w="2144657">
                  <a:extLst>
                    <a:ext uri="{9D8B030D-6E8A-4147-A177-3AD203B41FA5}">
                      <a16:colId xmlns:a16="http://schemas.microsoft.com/office/drawing/2014/main" val="1117235858"/>
                    </a:ext>
                  </a:extLst>
                </a:gridCol>
                <a:gridCol w="1542027">
                  <a:extLst>
                    <a:ext uri="{9D8B030D-6E8A-4147-A177-3AD203B41FA5}">
                      <a16:colId xmlns:a16="http://schemas.microsoft.com/office/drawing/2014/main" val="2808907727"/>
                    </a:ext>
                  </a:extLst>
                </a:gridCol>
                <a:gridCol w="1276160">
                  <a:extLst>
                    <a:ext uri="{9D8B030D-6E8A-4147-A177-3AD203B41FA5}">
                      <a16:colId xmlns:a16="http://schemas.microsoft.com/office/drawing/2014/main" val="630360480"/>
                    </a:ext>
                  </a:extLst>
                </a:gridCol>
                <a:gridCol w="850773">
                  <a:extLst>
                    <a:ext uri="{9D8B030D-6E8A-4147-A177-3AD203B41FA5}">
                      <a16:colId xmlns:a16="http://schemas.microsoft.com/office/drawing/2014/main" val="3963670327"/>
                    </a:ext>
                  </a:extLst>
                </a:gridCol>
                <a:gridCol w="1133584">
                  <a:extLst>
                    <a:ext uri="{9D8B030D-6E8A-4147-A177-3AD203B41FA5}">
                      <a16:colId xmlns:a16="http://schemas.microsoft.com/office/drawing/2014/main" val="2819569912"/>
                    </a:ext>
                  </a:extLst>
                </a:gridCol>
                <a:gridCol w="1347837">
                  <a:extLst>
                    <a:ext uri="{9D8B030D-6E8A-4147-A177-3AD203B41FA5}">
                      <a16:colId xmlns:a16="http://schemas.microsoft.com/office/drawing/2014/main" val="3530478482"/>
                    </a:ext>
                  </a:extLst>
                </a:gridCol>
                <a:gridCol w="1063467">
                  <a:extLst>
                    <a:ext uri="{9D8B030D-6E8A-4147-A177-3AD203B41FA5}">
                      <a16:colId xmlns:a16="http://schemas.microsoft.com/office/drawing/2014/main" val="2248670365"/>
                    </a:ext>
                  </a:extLst>
                </a:gridCol>
                <a:gridCol w="1098915">
                  <a:extLst>
                    <a:ext uri="{9D8B030D-6E8A-4147-A177-3AD203B41FA5}">
                      <a16:colId xmlns:a16="http://schemas.microsoft.com/office/drawing/2014/main" val="1813803689"/>
                    </a:ext>
                  </a:extLst>
                </a:gridCol>
                <a:gridCol w="1063467">
                  <a:extLst>
                    <a:ext uri="{9D8B030D-6E8A-4147-A177-3AD203B41FA5}">
                      <a16:colId xmlns:a16="http://schemas.microsoft.com/office/drawing/2014/main" val="448522784"/>
                    </a:ext>
                  </a:extLst>
                </a:gridCol>
              </a:tblGrid>
              <a:tr h="536283">
                <a:tc>
                  <a:txBody>
                    <a:bodyPr/>
                    <a:lstStyle/>
                    <a:p>
                      <a:pPr algn="ctr" fontAlgn="b"/>
                      <a:r>
                        <a:rPr lang="en-US" sz="1800" b="1" u="none" strike="noStrike" dirty="0">
                          <a:effectLst/>
                        </a:rPr>
                        <a:t> </a:t>
                      </a:r>
                      <a:endParaRPr lang="en-US" sz="1800" b="1" i="1"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800" b="1" u="none" strike="noStrike" dirty="0">
                          <a:effectLst/>
                        </a:rPr>
                        <a:t>Coefficients</a:t>
                      </a:r>
                      <a:endParaRPr lang="en-US" sz="1800" b="1" i="1"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b="1" u="none" strike="noStrike" dirty="0">
                          <a:effectLst/>
                        </a:rPr>
                        <a:t>Standard Error</a:t>
                      </a:r>
                      <a:endParaRPr lang="en-US" sz="1200" b="1" i="1"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b="1" u="none" strike="noStrike" dirty="0">
                          <a:effectLst/>
                        </a:rPr>
                        <a:t>t Stat</a:t>
                      </a:r>
                      <a:endParaRPr lang="en-US" sz="1200" b="1" i="1"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600" b="1" i="1" u="none" strike="noStrike" dirty="0">
                          <a:effectLst/>
                        </a:rPr>
                        <a:t>P-value</a:t>
                      </a:r>
                      <a:endParaRPr lang="en-US" sz="1600" b="1" i="1"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b="1" u="none" strike="noStrike" dirty="0">
                          <a:effectLst/>
                        </a:rPr>
                        <a:t>Lower 95%</a:t>
                      </a:r>
                      <a:endParaRPr lang="en-US" sz="1200" b="1" i="1"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b="1" u="none" strike="noStrike" dirty="0">
                          <a:effectLst/>
                        </a:rPr>
                        <a:t>Upper 95%</a:t>
                      </a:r>
                      <a:endParaRPr lang="en-US" sz="1200" b="1" i="1"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b="1" u="none" strike="noStrike" dirty="0">
                          <a:effectLst/>
                        </a:rPr>
                        <a:t>Lower 95.0%</a:t>
                      </a:r>
                      <a:endParaRPr lang="en-US" sz="1200" b="1" i="1"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b="1" u="none" strike="noStrike" dirty="0">
                          <a:effectLst/>
                        </a:rPr>
                        <a:t>Upper 95.0%</a:t>
                      </a:r>
                      <a:endParaRPr lang="en-US" sz="1200" b="1"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8324885"/>
                  </a:ext>
                </a:extLst>
              </a:tr>
              <a:tr h="375804">
                <a:tc>
                  <a:txBody>
                    <a:bodyPr/>
                    <a:lstStyle/>
                    <a:p>
                      <a:pPr algn="l" fontAlgn="b"/>
                      <a:r>
                        <a:rPr lang="en-US" sz="1800" b="1" u="none" strike="noStrike" dirty="0">
                          <a:effectLst/>
                        </a:rPr>
                        <a:t>Intercept</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0.363775141</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0.030715567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11.84335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1" i="1" u="none" strike="noStrike" dirty="0">
                          <a:effectLst/>
                        </a:rPr>
                        <a:t>4.53E-31</a:t>
                      </a:r>
                      <a:endParaRPr lang="en-US" sz="1600" b="1" i="1"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0.303527846</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0.42402244</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0.30352785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0.42402244</a:t>
                      </a:r>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92296874"/>
                  </a:ext>
                </a:extLst>
              </a:tr>
              <a:tr h="375804">
                <a:tc>
                  <a:txBody>
                    <a:bodyPr/>
                    <a:lstStyle/>
                    <a:p>
                      <a:pPr algn="l" fontAlgn="b"/>
                      <a:r>
                        <a:rPr lang="en-US" sz="1800" b="1" u="none" strike="noStrike" dirty="0">
                          <a:effectLst/>
                        </a:rPr>
                        <a:t>Gender</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-0.131015366</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0.020017289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-6.54511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1" i="1" u="none" strike="noStrike" dirty="0">
                          <a:effectLst/>
                        </a:rPr>
                        <a:t>8E-11</a:t>
                      </a:r>
                      <a:endParaRPr lang="en-US" sz="1600" b="1" i="1"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-0.170278437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-0.0917523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-0.1702784</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-0.0917523</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47157837"/>
                  </a:ext>
                </a:extLst>
              </a:tr>
              <a:tr h="375804">
                <a:tc>
                  <a:txBody>
                    <a:bodyPr/>
                    <a:lstStyle/>
                    <a:p>
                      <a:pPr algn="l" fontAlgn="b"/>
                      <a:r>
                        <a:rPr lang="en-US" sz="1800" b="1" u="none" strike="noStrike" dirty="0">
                          <a:effectLst/>
                        </a:rPr>
                        <a:t>Amount purchased</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a:effectLst/>
                        </a:rPr>
                        <a:t>0.000277372</a:t>
                      </a:r>
                      <a:endParaRPr lang="en-US" sz="18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0.000110973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2.49945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1" i="1" u="none" strike="noStrike" dirty="0">
                          <a:effectLst/>
                        </a:rPr>
                        <a:t>0.012539</a:t>
                      </a:r>
                      <a:endParaRPr lang="en-US" sz="1600" b="1" i="1"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5.97027E-05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0.00049504</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5.9703E-05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0.00049504</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67079600"/>
                  </a:ext>
                </a:extLst>
              </a:tr>
              <a:tr h="375804">
                <a:tc>
                  <a:txBody>
                    <a:bodyPr/>
                    <a:lstStyle/>
                    <a:p>
                      <a:pPr algn="l" fontAlgn="b"/>
                      <a:r>
                        <a:rPr lang="en-US" sz="1800" b="1" u="none" strike="noStrike" dirty="0">
                          <a:effectLst/>
                        </a:rPr>
                        <a:t>Frequency</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a:effectLst/>
                        </a:rPr>
                        <a:t>-0.009091958</a:t>
                      </a:r>
                      <a:endParaRPr lang="en-US" sz="18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0.002177586</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-4.17525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1" i="1" u="none" strike="noStrike" dirty="0">
                          <a:effectLst/>
                        </a:rPr>
                        <a:t>3.14E-05</a:t>
                      </a:r>
                      <a:endParaRPr lang="en-US" sz="1600" b="1" i="1"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-0.013363201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-0.0048207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-0.0133632</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-0.0048207</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22360709"/>
                  </a:ext>
                </a:extLst>
              </a:tr>
              <a:tr h="375804">
                <a:tc>
                  <a:txBody>
                    <a:bodyPr/>
                    <a:lstStyle/>
                    <a:p>
                      <a:pPr algn="l" fontAlgn="b"/>
                      <a:r>
                        <a:rPr lang="en-US" sz="1800" b="1" u="none" strike="noStrike" dirty="0">
                          <a:effectLst/>
                        </a:rPr>
                        <a:t>Last purchase</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0.098444731</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0.01354546</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7.267729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1" i="1" u="none" strike="noStrike" dirty="0">
                          <a:effectLst/>
                        </a:rPr>
                        <a:t>5.71E-13</a:t>
                      </a:r>
                      <a:endParaRPr lang="en-US" sz="1600" b="1" i="1"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0.071875879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0.12501358</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0.07187588</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0.12501358</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53060755"/>
                  </a:ext>
                </a:extLst>
              </a:tr>
              <a:tr h="375804">
                <a:tc>
                  <a:txBody>
                    <a:bodyPr/>
                    <a:lstStyle/>
                    <a:p>
                      <a:pPr algn="l" fontAlgn="b"/>
                      <a:r>
                        <a:rPr lang="en-US" sz="1800" b="1" u="none" strike="noStrike" dirty="0">
                          <a:effectLst/>
                        </a:rPr>
                        <a:t>First purchase</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-0.001993394</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0.00181476</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-1.09843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800" b="1" i="1" u="none" strike="noStrike" dirty="0">
                          <a:solidFill>
                            <a:srgbClr val="C00000"/>
                          </a:solidFill>
                          <a:effectLst/>
                        </a:rPr>
                        <a:t>0.272181</a:t>
                      </a:r>
                      <a:endParaRPr lang="en-US" sz="1800" b="1" i="1" u="none" strike="noStrike" dirty="0">
                        <a:solidFill>
                          <a:srgbClr val="C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-0.005552969</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0.00156618</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-0.005553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0.00156618</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54468078"/>
                  </a:ext>
                </a:extLst>
              </a:tr>
              <a:tr h="375804">
                <a:tc>
                  <a:txBody>
                    <a:bodyPr/>
                    <a:lstStyle/>
                    <a:p>
                      <a:pPr algn="l" fontAlgn="b"/>
                      <a:r>
                        <a:rPr lang="en-US" sz="1800" b="1" u="none" strike="noStrike" dirty="0" err="1">
                          <a:effectLst/>
                        </a:rPr>
                        <a:t>P_Child</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a:effectLst/>
                        </a:rPr>
                        <a:t>-0.128095601</a:t>
                      </a:r>
                      <a:endParaRPr lang="en-US" sz="18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0.016412581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-7.80472</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1" i="1" u="none" strike="noStrike" dirty="0">
                          <a:effectLst/>
                        </a:rPr>
                        <a:t>1.07E-14</a:t>
                      </a:r>
                      <a:endParaRPr lang="en-US" sz="1600" b="1" i="1"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-0.160288191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-0.095903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-0.1602882</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-0.095903</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56814550"/>
                  </a:ext>
                </a:extLst>
              </a:tr>
              <a:tr h="375804">
                <a:tc>
                  <a:txBody>
                    <a:bodyPr/>
                    <a:lstStyle/>
                    <a:p>
                      <a:pPr algn="l" fontAlgn="b"/>
                      <a:r>
                        <a:rPr lang="en-US" sz="1800" b="1" u="none" strike="noStrike" dirty="0" err="1">
                          <a:effectLst/>
                        </a:rPr>
                        <a:t>P_Youth</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-0.101173332</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0.020214915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-5.00489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1" i="1" u="none" strike="noStrike" dirty="0">
                          <a:effectLst/>
                        </a:rPr>
                        <a:t>6.21E-07</a:t>
                      </a:r>
                      <a:endParaRPr lang="en-US" sz="1600" b="1" i="1"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-0.14082404</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-0.0615226</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-0.140824</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-0.0615226</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6899455"/>
                  </a:ext>
                </a:extLst>
              </a:tr>
              <a:tr h="375804">
                <a:tc>
                  <a:txBody>
                    <a:bodyPr/>
                    <a:lstStyle/>
                    <a:p>
                      <a:pPr algn="l" fontAlgn="b"/>
                      <a:r>
                        <a:rPr lang="en-US" sz="1800" b="1" u="none" strike="noStrike" dirty="0" err="1">
                          <a:effectLst/>
                        </a:rPr>
                        <a:t>P_Cook</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-0.142684831</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0.016559075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-8.61672</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1" i="1" u="none" strike="noStrike" dirty="0">
                          <a:effectLst/>
                        </a:rPr>
                        <a:t>1.63E-17</a:t>
                      </a:r>
                      <a:endParaRPr lang="en-US" sz="1600" b="1" i="1"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-0.175164762</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-0.1102049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-0.1751648</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-0.1102049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28066514"/>
                  </a:ext>
                </a:extLst>
              </a:tr>
              <a:tr h="375804">
                <a:tc>
                  <a:txBody>
                    <a:bodyPr/>
                    <a:lstStyle/>
                    <a:p>
                      <a:pPr algn="l" fontAlgn="b"/>
                      <a:r>
                        <a:rPr lang="en-US" sz="1800" b="1" u="none" strike="noStrike" dirty="0">
                          <a:effectLst/>
                        </a:rPr>
                        <a:t>P_DIY</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-0.136165796</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0.019741327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-6.8975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1" i="1" u="none" strike="noStrike" dirty="0">
                          <a:effectLst/>
                        </a:rPr>
                        <a:t>7.61E-12</a:t>
                      </a:r>
                      <a:endParaRPr lang="en-US" sz="1600" b="1" i="1"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-0.174887579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-0.097444</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-0.1748876</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-0.097444</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913306"/>
                  </a:ext>
                </a:extLst>
              </a:tr>
              <a:tr h="385961">
                <a:tc>
                  <a:txBody>
                    <a:bodyPr/>
                    <a:lstStyle/>
                    <a:p>
                      <a:pPr algn="l" fontAlgn="b"/>
                      <a:r>
                        <a:rPr lang="en-US" sz="1800" b="1" u="none" strike="noStrike" dirty="0" err="1">
                          <a:effectLst/>
                        </a:rPr>
                        <a:t>P_Art</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2000" b="1" u="none" strike="noStrike" dirty="0">
                          <a:solidFill>
                            <a:srgbClr val="C00000"/>
                          </a:solidFill>
                          <a:effectLst/>
                        </a:rPr>
                        <a:t>0.115869454</a:t>
                      </a:r>
                      <a:endParaRPr lang="en-US" sz="2000" b="1" i="0" u="none" strike="noStrike" dirty="0">
                        <a:solidFill>
                          <a:srgbClr val="C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0.019455996</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5.955463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1" i="1" u="none" strike="noStrike" dirty="0">
                          <a:effectLst/>
                        </a:rPr>
                        <a:t>3.19E-09</a:t>
                      </a:r>
                      <a:endParaRPr lang="en-US" sz="1600" b="1" i="1"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0.077707334</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0.15403157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0.07770733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0.15403157</a:t>
                      </a:r>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0003594"/>
                  </a:ext>
                </a:extLst>
              </a:tr>
            </a:tbl>
          </a:graphicData>
        </a:graphic>
      </p:graphicFrame>
      <p:sp>
        <p:nvSpPr>
          <p:cNvPr id="5" name="TextBox 4">
            <a:extLst>
              <a:ext uri="{FF2B5EF4-FFF2-40B4-BE49-F238E27FC236}">
                <a16:creationId xmlns:a16="http://schemas.microsoft.com/office/drawing/2014/main" id="{815B33C2-ECB0-45F0-8F2C-8584C0D90458}"/>
              </a:ext>
            </a:extLst>
          </p:cNvPr>
          <p:cNvSpPr txBox="1"/>
          <p:nvPr/>
        </p:nvSpPr>
        <p:spPr>
          <a:xfrm>
            <a:off x="333260" y="5583770"/>
            <a:ext cx="11520889" cy="1015663"/>
          </a:xfrm>
          <a:prstGeom prst="rect">
            <a:avLst/>
          </a:prstGeom>
          <a:noFill/>
        </p:spPr>
        <p:txBody>
          <a:bodyPr wrap="square">
            <a:spAutoFit/>
          </a:bodyPr>
          <a:lstStyle/>
          <a:p>
            <a:r>
              <a:rPr lang="en-US" sz="2400" b="1" i="0" dirty="0">
                <a:effectLst/>
                <a:latin typeface="droid sans"/>
              </a:rPr>
              <a:t>the overall F-test can find that the coefficients are significant </a:t>
            </a:r>
            <a:r>
              <a:rPr lang="en-US" sz="2400" b="1" i="1" dirty="0">
                <a:effectLst/>
                <a:latin typeface="droid sans"/>
              </a:rPr>
              <a:t>jointly </a:t>
            </a:r>
          </a:p>
          <a:p>
            <a:r>
              <a:rPr lang="en-US" b="1" i="0" dirty="0">
                <a:effectLst/>
                <a:latin typeface="droid sans"/>
              </a:rPr>
              <a:t>while the t-tests can fail to find significance </a:t>
            </a:r>
            <a:r>
              <a:rPr lang="en-US" b="1" i="1" dirty="0">
                <a:effectLst/>
                <a:latin typeface="droid sans"/>
              </a:rPr>
              <a:t>individually</a:t>
            </a:r>
            <a:r>
              <a:rPr lang="en-US" b="1" i="0" dirty="0">
                <a:effectLst/>
                <a:latin typeface="droid sans"/>
              </a:rPr>
              <a:t>.</a:t>
            </a:r>
          </a:p>
          <a:p>
            <a:r>
              <a:rPr lang="en-US" b="1" dirty="0">
                <a:hlinkClick r:id="rId2"/>
              </a:rPr>
              <a:t>https://statisticsbyjim.com/regression/interpret-coefficients-p-values-regression/</a:t>
            </a:r>
            <a:r>
              <a:rPr lang="en-US" b="1" dirty="0">
                <a:latin typeface="droid sans"/>
              </a:rPr>
              <a:t>   with a video</a:t>
            </a:r>
            <a:endParaRPr lang="en-US" b="1" dirty="0"/>
          </a:p>
        </p:txBody>
      </p:sp>
    </p:spTree>
    <p:extLst>
      <p:ext uri="{BB962C8B-B14F-4D97-AF65-F5344CB8AC3E}">
        <p14:creationId xmlns:p14="http://schemas.microsoft.com/office/powerpoint/2010/main" val="685913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596F1-6750-4946-BF7A-32BFE10183A9}"/>
              </a:ext>
            </a:extLst>
          </p:cNvPr>
          <p:cNvSpPr>
            <a:spLocks noGrp="1"/>
          </p:cNvSpPr>
          <p:nvPr>
            <p:ph type="title"/>
          </p:nvPr>
        </p:nvSpPr>
        <p:spPr>
          <a:xfrm>
            <a:off x="-287149" y="0"/>
            <a:ext cx="11988800" cy="533400"/>
          </a:xfrm>
        </p:spPr>
        <p:txBody>
          <a:bodyPr/>
          <a:lstStyle/>
          <a:p>
            <a:r>
              <a:rPr lang="en-US" dirty="0"/>
              <a:t>P-Value Range </a:t>
            </a:r>
          </a:p>
        </p:txBody>
      </p:sp>
      <p:pic>
        <p:nvPicPr>
          <p:cNvPr id="4" name="Picture 2">
            <a:extLst>
              <a:ext uri="{FF2B5EF4-FFF2-40B4-BE49-F238E27FC236}">
                <a16:creationId xmlns:a16="http://schemas.microsoft.com/office/drawing/2014/main" id="{A63416C0-C4A5-4C2F-9762-362BF84973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7" y="533400"/>
            <a:ext cx="10662243" cy="441542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1E4D63C5-43D7-490A-A962-564B456A4251}"/>
                  </a:ext>
                </a:extLst>
              </p14:cNvPr>
              <p14:cNvContentPartPr/>
              <p14:nvPr/>
            </p14:nvContentPartPr>
            <p14:xfrm>
              <a:off x="8920643" y="3547728"/>
              <a:ext cx="1850040" cy="360"/>
            </p14:xfrm>
          </p:contentPart>
        </mc:Choice>
        <mc:Fallback>
          <p:pic>
            <p:nvPicPr>
              <p:cNvPr id="5" name="Ink 4">
                <a:extLst>
                  <a:ext uri="{FF2B5EF4-FFF2-40B4-BE49-F238E27FC236}">
                    <a16:creationId xmlns:a16="http://schemas.microsoft.com/office/drawing/2014/main" id="{1E4D63C5-43D7-490A-A962-564B456A4251}"/>
                  </a:ext>
                </a:extLst>
              </p:cNvPr>
              <p:cNvPicPr/>
              <p:nvPr/>
            </p:nvPicPr>
            <p:blipFill>
              <a:blip r:embed="rId4"/>
              <a:stretch>
                <a:fillRect/>
              </a:stretch>
            </p:blipFill>
            <p:spPr>
              <a:xfrm>
                <a:off x="8885003" y="3475728"/>
                <a:ext cx="192168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6" name="Ink 5">
                <a:extLst>
                  <a:ext uri="{FF2B5EF4-FFF2-40B4-BE49-F238E27FC236}">
                    <a16:creationId xmlns:a16="http://schemas.microsoft.com/office/drawing/2014/main" id="{0BA9F37C-8D36-476A-8B5F-BFCA76C723EC}"/>
                  </a:ext>
                </a:extLst>
              </p14:cNvPr>
              <p14:cNvContentPartPr/>
              <p14:nvPr/>
            </p14:nvContentPartPr>
            <p14:xfrm>
              <a:off x="6625427" y="3913200"/>
              <a:ext cx="1335240" cy="19440"/>
            </p14:xfrm>
          </p:contentPart>
        </mc:Choice>
        <mc:Fallback>
          <p:pic>
            <p:nvPicPr>
              <p:cNvPr id="6" name="Ink 5">
                <a:extLst>
                  <a:ext uri="{FF2B5EF4-FFF2-40B4-BE49-F238E27FC236}">
                    <a16:creationId xmlns:a16="http://schemas.microsoft.com/office/drawing/2014/main" id="{0BA9F37C-8D36-476A-8B5F-BFCA76C723EC}"/>
                  </a:ext>
                </a:extLst>
              </p:cNvPr>
              <p:cNvPicPr/>
              <p:nvPr/>
            </p:nvPicPr>
            <p:blipFill>
              <a:blip r:embed="rId6"/>
              <a:stretch>
                <a:fillRect/>
              </a:stretch>
            </p:blipFill>
            <p:spPr>
              <a:xfrm>
                <a:off x="6589787" y="3841200"/>
                <a:ext cx="1406880" cy="163080"/>
              </a:xfrm>
              <a:prstGeom prst="rect">
                <a:avLst/>
              </a:prstGeom>
            </p:spPr>
          </p:pic>
        </mc:Fallback>
      </mc:AlternateContent>
      <p:sp>
        <p:nvSpPr>
          <p:cNvPr id="7" name="TextBox 6">
            <a:extLst>
              <a:ext uri="{FF2B5EF4-FFF2-40B4-BE49-F238E27FC236}">
                <a16:creationId xmlns:a16="http://schemas.microsoft.com/office/drawing/2014/main" id="{55236FD2-81FC-47A5-B6DD-5DBAE5F556B2}"/>
              </a:ext>
            </a:extLst>
          </p:cNvPr>
          <p:cNvSpPr txBox="1"/>
          <p:nvPr/>
        </p:nvSpPr>
        <p:spPr>
          <a:xfrm>
            <a:off x="116203" y="5416627"/>
            <a:ext cx="11585448" cy="830997"/>
          </a:xfrm>
          <a:prstGeom prst="rect">
            <a:avLst/>
          </a:prstGeom>
          <a:noFill/>
        </p:spPr>
        <p:txBody>
          <a:bodyPr wrap="square" rtlCol="0">
            <a:spAutoFit/>
          </a:bodyPr>
          <a:lstStyle/>
          <a:p>
            <a:r>
              <a:rPr lang="en-US" sz="2400" dirty="0"/>
              <a:t>When a coefficient of an independent variable's P&lt;0.05 (5%)  means that changes of this independent variable contributes to the changes in the dependent variable.  </a:t>
            </a:r>
          </a:p>
        </p:txBody>
      </p:sp>
      <mc:AlternateContent xmlns:mc="http://schemas.openxmlformats.org/markup-compatibility/2006">
        <mc:Choice xmlns:p14="http://schemas.microsoft.com/office/powerpoint/2010/main" Requires="p14">
          <p:contentPart p14:bwMode="auto" r:id="rId7">
            <p14:nvContentPartPr>
              <p14:cNvPr id="8" name="Ink 7">
                <a:extLst>
                  <a:ext uri="{FF2B5EF4-FFF2-40B4-BE49-F238E27FC236}">
                    <a16:creationId xmlns:a16="http://schemas.microsoft.com/office/drawing/2014/main" id="{10AC00B1-8177-449A-80D0-07FA6530063E}"/>
                  </a:ext>
                </a:extLst>
              </p14:cNvPr>
              <p14:cNvContentPartPr/>
              <p14:nvPr/>
            </p14:nvContentPartPr>
            <p14:xfrm>
              <a:off x="7485035" y="2659896"/>
              <a:ext cx="1682280" cy="28440"/>
            </p14:xfrm>
          </p:contentPart>
        </mc:Choice>
        <mc:Fallback>
          <p:pic>
            <p:nvPicPr>
              <p:cNvPr id="8" name="Ink 7">
                <a:extLst>
                  <a:ext uri="{FF2B5EF4-FFF2-40B4-BE49-F238E27FC236}">
                    <a16:creationId xmlns:a16="http://schemas.microsoft.com/office/drawing/2014/main" id="{10AC00B1-8177-449A-80D0-07FA6530063E}"/>
                  </a:ext>
                </a:extLst>
              </p:cNvPr>
              <p:cNvPicPr/>
              <p:nvPr/>
            </p:nvPicPr>
            <p:blipFill>
              <a:blip r:embed="rId8"/>
              <a:stretch>
                <a:fillRect/>
              </a:stretch>
            </p:blipFill>
            <p:spPr>
              <a:xfrm>
                <a:off x="7449395" y="2587896"/>
                <a:ext cx="1753920" cy="172080"/>
              </a:xfrm>
              <a:prstGeom prst="rect">
                <a:avLst/>
              </a:prstGeom>
            </p:spPr>
          </p:pic>
        </mc:Fallback>
      </mc:AlternateContent>
      <p:sp>
        <p:nvSpPr>
          <p:cNvPr id="9" name="TextBox 8">
            <a:extLst>
              <a:ext uri="{FF2B5EF4-FFF2-40B4-BE49-F238E27FC236}">
                <a16:creationId xmlns:a16="http://schemas.microsoft.com/office/drawing/2014/main" id="{2ED89D27-8A71-4E4A-A9C0-96E3E1F3A8B2}"/>
              </a:ext>
            </a:extLst>
          </p:cNvPr>
          <p:cNvSpPr txBox="1"/>
          <p:nvPr/>
        </p:nvSpPr>
        <p:spPr>
          <a:xfrm>
            <a:off x="736979" y="4764158"/>
            <a:ext cx="2345514" cy="400110"/>
          </a:xfrm>
          <a:prstGeom prst="rect">
            <a:avLst/>
          </a:prstGeom>
          <a:noFill/>
        </p:spPr>
        <p:txBody>
          <a:bodyPr wrap="none" rtlCol="0">
            <a:spAutoFit/>
          </a:bodyPr>
          <a:lstStyle/>
          <a:p>
            <a:r>
              <a:rPr lang="en-US" sz="2000" b="1" dirty="0">
                <a:solidFill>
                  <a:srgbClr val="C00000"/>
                </a:solidFill>
              </a:rPr>
              <a:t>(significant level) </a:t>
            </a:r>
          </a:p>
        </p:txBody>
      </p:sp>
      <p:sp>
        <p:nvSpPr>
          <p:cNvPr id="10" name="TextBox 9">
            <a:extLst>
              <a:ext uri="{FF2B5EF4-FFF2-40B4-BE49-F238E27FC236}">
                <a16:creationId xmlns:a16="http://schemas.microsoft.com/office/drawing/2014/main" id="{7376DFBA-B6CD-46A8-833E-34D4811DB08D}"/>
              </a:ext>
            </a:extLst>
          </p:cNvPr>
          <p:cNvSpPr txBox="1"/>
          <p:nvPr/>
        </p:nvSpPr>
        <p:spPr>
          <a:xfrm>
            <a:off x="1130171" y="3028890"/>
            <a:ext cx="2345514" cy="400110"/>
          </a:xfrm>
          <a:prstGeom prst="rect">
            <a:avLst/>
          </a:prstGeom>
          <a:noFill/>
        </p:spPr>
        <p:txBody>
          <a:bodyPr wrap="none" rtlCol="0">
            <a:spAutoFit/>
          </a:bodyPr>
          <a:lstStyle/>
          <a:p>
            <a:r>
              <a:rPr lang="en-US" sz="2000" b="1" dirty="0">
                <a:solidFill>
                  <a:srgbClr val="C00000"/>
                </a:solidFill>
              </a:rPr>
              <a:t>(significant level) </a:t>
            </a:r>
          </a:p>
        </p:txBody>
      </p:sp>
      <p:sp>
        <p:nvSpPr>
          <p:cNvPr id="11" name="TextBox 10">
            <a:extLst>
              <a:ext uri="{FF2B5EF4-FFF2-40B4-BE49-F238E27FC236}">
                <a16:creationId xmlns:a16="http://schemas.microsoft.com/office/drawing/2014/main" id="{C6A16E3E-991B-44C5-A4B1-0FE8C2D5BEDF}"/>
              </a:ext>
            </a:extLst>
          </p:cNvPr>
          <p:cNvSpPr txBox="1"/>
          <p:nvPr/>
        </p:nvSpPr>
        <p:spPr>
          <a:xfrm>
            <a:off x="6998169" y="1237326"/>
            <a:ext cx="4583306" cy="369332"/>
          </a:xfrm>
          <a:prstGeom prst="rect">
            <a:avLst/>
          </a:prstGeom>
          <a:noFill/>
        </p:spPr>
        <p:txBody>
          <a:bodyPr wrap="none" rtlCol="0">
            <a:spAutoFit/>
          </a:bodyPr>
          <a:lstStyle/>
          <a:p>
            <a:r>
              <a:rPr lang="en-US" b="1" dirty="0">
                <a:solidFill>
                  <a:srgbClr val="C00000"/>
                </a:solidFill>
              </a:rPr>
              <a:t>(IV does do not help in prediction of DV)</a:t>
            </a:r>
          </a:p>
        </p:txBody>
      </p:sp>
      <p:sp>
        <p:nvSpPr>
          <p:cNvPr id="13" name="TextBox 12">
            <a:extLst>
              <a:ext uri="{FF2B5EF4-FFF2-40B4-BE49-F238E27FC236}">
                <a16:creationId xmlns:a16="http://schemas.microsoft.com/office/drawing/2014/main" id="{16CD18F1-94DD-49D7-9266-A0D906BAB240}"/>
              </a:ext>
            </a:extLst>
          </p:cNvPr>
          <p:cNvSpPr txBox="1"/>
          <p:nvPr/>
        </p:nvSpPr>
        <p:spPr>
          <a:xfrm>
            <a:off x="21298" y="6484476"/>
            <a:ext cx="10153597" cy="369332"/>
          </a:xfrm>
          <a:prstGeom prst="rect">
            <a:avLst/>
          </a:prstGeom>
          <a:solidFill>
            <a:schemeClr val="bg1"/>
          </a:solidFill>
        </p:spPr>
        <p:txBody>
          <a:bodyPr wrap="square">
            <a:spAutoFit/>
          </a:bodyPr>
          <a:lstStyle/>
          <a:p>
            <a:r>
              <a:rPr lang="en-US" dirty="0">
                <a:hlinkClick r:id="rId9"/>
              </a:rPr>
              <a:t>https://statisticsbyjim.com/regression/interpret-coefficients-p-values-regression/</a:t>
            </a:r>
            <a:r>
              <a:rPr lang="en-US" dirty="0"/>
              <a:t> </a:t>
            </a:r>
          </a:p>
        </p:txBody>
      </p:sp>
    </p:spTree>
    <p:extLst>
      <p:ext uri="{BB962C8B-B14F-4D97-AF65-F5344CB8AC3E}">
        <p14:creationId xmlns:p14="http://schemas.microsoft.com/office/powerpoint/2010/main" val="517413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901B6-9311-4B60-85DF-A47A604A9174}"/>
              </a:ext>
            </a:extLst>
          </p:cNvPr>
          <p:cNvSpPr>
            <a:spLocks noGrp="1"/>
          </p:cNvSpPr>
          <p:nvPr>
            <p:ph type="title"/>
          </p:nvPr>
        </p:nvSpPr>
        <p:spPr/>
        <p:txBody>
          <a:bodyPr/>
          <a:lstStyle/>
          <a:p>
            <a:pPr algn="l"/>
            <a:r>
              <a:rPr lang="en-US" sz="2000" dirty="0"/>
              <a:t>Interpretating coefficients</a:t>
            </a:r>
          </a:p>
        </p:txBody>
      </p:sp>
      <p:graphicFrame>
        <p:nvGraphicFramePr>
          <p:cNvPr id="4" name="Content Placeholder 3">
            <a:extLst>
              <a:ext uri="{FF2B5EF4-FFF2-40B4-BE49-F238E27FC236}">
                <a16:creationId xmlns:a16="http://schemas.microsoft.com/office/drawing/2014/main" id="{751D12C7-3F9D-404A-A5CC-F57841A181DC}"/>
              </a:ext>
            </a:extLst>
          </p:cNvPr>
          <p:cNvGraphicFramePr>
            <a:graphicFrameLocks noGrp="1"/>
          </p:cNvGraphicFramePr>
          <p:nvPr>
            <p:ph idx="1"/>
            <p:extLst>
              <p:ext uri="{D42A27DB-BD31-4B8C-83A1-F6EECF244321}">
                <p14:modId xmlns:p14="http://schemas.microsoft.com/office/powerpoint/2010/main" val="1566455385"/>
              </p:ext>
            </p:extLst>
          </p:nvPr>
        </p:nvGraphicFramePr>
        <p:xfrm>
          <a:off x="113804" y="912702"/>
          <a:ext cx="3686684" cy="4680284"/>
        </p:xfrm>
        <a:graphic>
          <a:graphicData uri="http://schemas.openxmlformats.org/drawingml/2006/table">
            <a:tbl>
              <a:tblPr>
                <a:tableStyleId>{5C22544A-7EE6-4342-B048-85BDC9FD1C3A}</a:tableStyleId>
              </a:tblPr>
              <a:tblGrid>
                <a:gridCol w="2144657">
                  <a:extLst>
                    <a:ext uri="{9D8B030D-6E8A-4147-A177-3AD203B41FA5}">
                      <a16:colId xmlns:a16="http://schemas.microsoft.com/office/drawing/2014/main" val="1117235858"/>
                    </a:ext>
                  </a:extLst>
                </a:gridCol>
                <a:gridCol w="1542027">
                  <a:extLst>
                    <a:ext uri="{9D8B030D-6E8A-4147-A177-3AD203B41FA5}">
                      <a16:colId xmlns:a16="http://schemas.microsoft.com/office/drawing/2014/main" val="2808907727"/>
                    </a:ext>
                  </a:extLst>
                </a:gridCol>
              </a:tblGrid>
              <a:tr h="536283">
                <a:tc>
                  <a:txBody>
                    <a:bodyPr/>
                    <a:lstStyle/>
                    <a:p>
                      <a:pPr algn="ctr" fontAlgn="b"/>
                      <a:r>
                        <a:rPr lang="en-US" sz="1800" b="1" u="none" strike="noStrike" dirty="0">
                          <a:effectLst/>
                        </a:rPr>
                        <a:t> </a:t>
                      </a:r>
                      <a:endParaRPr lang="en-US" sz="1800" b="1" i="1"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800" b="1" u="none" strike="noStrike" dirty="0">
                          <a:effectLst/>
                        </a:rPr>
                        <a:t>Coefficients</a:t>
                      </a:r>
                      <a:endParaRPr lang="en-US" sz="1800" b="1" i="1"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8324885"/>
                  </a:ext>
                </a:extLst>
              </a:tr>
              <a:tr h="375804">
                <a:tc>
                  <a:txBody>
                    <a:bodyPr/>
                    <a:lstStyle/>
                    <a:p>
                      <a:pPr algn="l" fontAlgn="b"/>
                      <a:r>
                        <a:rPr lang="en-US" sz="1800" b="1" u="none" strike="noStrike" dirty="0">
                          <a:effectLst/>
                        </a:rPr>
                        <a:t>Intercept</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0.363775141</a:t>
                      </a:r>
                      <a:endParaRPr lang="en-US" sz="18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92296874"/>
                  </a:ext>
                </a:extLst>
              </a:tr>
              <a:tr h="375804">
                <a:tc>
                  <a:txBody>
                    <a:bodyPr/>
                    <a:lstStyle/>
                    <a:p>
                      <a:pPr algn="l" fontAlgn="b"/>
                      <a:r>
                        <a:rPr lang="en-US" sz="1800" b="1" u="none" strike="noStrike" dirty="0">
                          <a:effectLst/>
                        </a:rPr>
                        <a:t>Gender</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solidFill>
                            <a:srgbClr val="C00000"/>
                          </a:solidFill>
                          <a:effectLst/>
                        </a:rPr>
                        <a:t>-0.131015366</a:t>
                      </a:r>
                      <a:endParaRPr lang="en-US" sz="1800" b="1" i="0" u="none" strike="noStrike" dirty="0">
                        <a:solidFill>
                          <a:srgbClr val="C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47157837"/>
                  </a:ext>
                </a:extLst>
              </a:tr>
              <a:tr h="375804">
                <a:tc>
                  <a:txBody>
                    <a:bodyPr/>
                    <a:lstStyle/>
                    <a:p>
                      <a:pPr algn="l" fontAlgn="b"/>
                      <a:r>
                        <a:rPr lang="en-US" sz="1800" b="1" u="none" strike="noStrike" dirty="0">
                          <a:effectLst/>
                        </a:rPr>
                        <a:t>Amount purchased</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marL="0" algn="r" defTabSz="914400" rtl="0" eaLnBrk="1" fontAlgn="b" latinLnBrk="0" hangingPunct="1"/>
                      <a:r>
                        <a:rPr lang="en-US" sz="1800" b="1" u="none" strike="noStrike" kern="1200" dirty="0">
                          <a:solidFill>
                            <a:srgbClr val="C00000"/>
                          </a:solidFill>
                          <a:effectLst/>
                          <a:latin typeface="+mn-lt"/>
                          <a:ea typeface="+mn-ea"/>
                          <a:cs typeface="+mn-cs"/>
                        </a:rPr>
                        <a:t>0.000277372</a:t>
                      </a:r>
                    </a:p>
                  </a:txBody>
                  <a:tcPr marL="0" marR="0" marT="0" marB="0" anchor="b"/>
                </a:tc>
                <a:extLst>
                  <a:ext uri="{0D108BD9-81ED-4DB2-BD59-A6C34878D82A}">
                    <a16:rowId xmlns:a16="http://schemas.microsoft.com/office/drawing/2014/main" val="3067079600"/>
                  </a:ext>
                </a:extLst>
              </a:tr>
              <a:tr h="375804">
                <a:tc>
                  <a:txBody>
                    <a:bodyPr/>
                    <a:lstStyle/>
                    <a:p>
                      <a:pPr algn="l" fontAlgn="b"/>
                      <a:r>
                        <a:rPr lang="en-US" sz="1800" b="1" u="none" strike="noStrike" dirty="0">
                          <a:effectLst/>
                        </a:rPr>
                        <a:t>Frequency</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marL="0" algn="r" defTabSz="914400" rtl="0" eaLnBrk="1" fontAlgn="b" latinLnBrk="0" hangingPunct="1"/>
                      <a:r>
                        <a:rPr lang="en-US" sz="1800" b="1" u="none" strike="noStrike" kern="1200" dirty="0">
                          <a:solidFill>
                            <a:srgbClr val="C00000"/>
                          </a:solidFill>
                          <a:effectLst/>
                          <a:latin typeface="+mn-lt"/>
                          <a:ea typeface="+mn-ea"/>
                          <a:cs typeface="+mn-cs"/>
                        </a:rPr>
                        <a:t>-0.009091958</a:t>
                      </a:r>
                    </a:p>
                  </a:txBody>
                  <a:tcPr marL="0" marR="0" marT="0" marB="0" anchor="b"/>
                </a:tc>
                <a:extLst>
                  <a:ext uri="{0D108BD9-81ED-4DB2-BD59-A6C34878D82A}">
                    <a16:rowId xmlns:a16="http://schemas.microsoft.com/office/drawing/2014/main" val="4022360709"/>
                  </a:ext>
                </a:extLst>
              </a:tr>
              <a:tr h="375804">
                <a:tc>
                  <a:txBody>
                    <a:bodyPr/>
                    <a:lstStyle/>
                    <a:p>
                      <a:pPr algn="l" fontAlgn="b"/>
                      <a:r>
                        <a:rPr lang="en-US" sz="1800" b="1" u="none" strike="noStrike" dirty="0">
                          <a:effectLst/>
                        </a:rPr>
                        <a:t>Last purchase</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marL="0" algn="r" defTabSz="914400" rtl="0" eaLnBrk="1" fontAlgn="b" latinLnBrk="0" hangingPunct="1"/>
                      <a:r>
                        <a:rPr lang="en-US" sz="1800" b="1" u="none" strike="noStrike" kern="1200" dirty="0">
                          <a:solidFill>
                            <a:srgbClr val="C00000"/>
                          </a:solidFill>
                          <a:effectLst/>
                          <a:latin typeface="+mn-lt"/>
                          <a:ea typeface="+mn-ea"/>
                          <a:cs typeface="+mn-cs"/>
                        </a:rPr>
                        <a:t>0.098444731</a:t>
                      </a:r>
                    </a:p>
                  </a:txBody>
                  <a:tcPr marL="0" marR="0" marT="0" marB="0" anchor="b"/>
                </a:tc>
                <a:extLst>
                  <a:ext uri="{0D108BD9-81ED-4DB2-BD59-A6C34878D82A}">
                    <a16:rowId xmlns:a16="http://schemas.microsoft.com/office/drawing/2014/main" val="1253060755"/>
                  </a:ext>
                </a:extLst>
              </a:tr>
              <a:tr h="375804">
                <a:tc>
                  <a:txBody>
                    <a:bodyPr/>
                    <a:lstStyle/>
                    <a:p>
                      <a:pPr algn="l" fontAlgn="b"/>
                      <a:r>
                        <a:rPr lang="en-US" sz="1800" b="1" u="none" strike="noStrike" dirty="0">
                          <a:effectLst/>
                        </a:rPr>
                        <a:t>First purchase</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-0.001993394</a:t>
                      </a:r>
                      <a:endParaRPr lang="en-US" sz="18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54468078"/>
                  </a:ext>
                </a:extLst>
              </a:tr>
              <a:tr h="375804">
                <a:tc>
                  <a:txBody>
                    <a:bodyPr/>
                    <a:lstStyle/>
                    <a:p>
                      <a:pPr algn="l" fontAlgn="b"/>
                      <a:r>
                        <a:rPr lang="en-US" sz="1800" b="1" u="none" strike="noStrike" dirty="0" err="1">
                          <a:effectLst/>
                        </a:rPr>
                        <a:t>P_Child</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a:effectLst/>
                        </a:rPr>
                        <a:t>-0.128095601</a:t>
                      </a:r>
                      <a:endParaRPr lang="en-US" sz="18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56814550"/>
                  </a:ext>
                </a:extLst>
              </a:tr>
              <a:tr h="375804">
                <a:tc>
                  <a:txBody>
                    <a:bodyPr/>
                    <a:lstStyle/>
                    <a:p>
                      <a:pPr algn="l" fontAlgn="b"/>
                      <a:r>
                        <a:rPr lang="en-US" sz="1800" b="1" u="none" strike="noStrike" dirty="0" err="1">
                          <a:effectLst/>
                        </a:rPr>
                        <a:t>P_Youth</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-0.101173332</a:t>
                      </a:r>
                      <a:endParaRPr lang="en-US" sz="18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6899455"/>
                  </a:ext>
                </a:extLst>
              </a:tr>
              <a:tr h="375804">
                <a:tc>
                  <a:txBody>
                    <a:bodyPr/>
                    <a:lstStyle/>
                    <a:p>
                      <a:pPr algn="l" fontAlgn="b"/>
                      <a:r>
                        <a:rPr lang="en-US" sz="1800" b="1" u="none" strike="noStrike" dirty="0" err="1">
                          <a:effectLst/>
                        </a:rPr>
                        <a:t>P_Cook</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-0.142684831</a:t>
                      </a:r>
                      <a:endParaRPr lang="en-US" sz="18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28066514"/>
                  </a:ext>
                </a:extLst>
              </a:tr>
              <a:tr h="375804">
                <a:tc>
                  <a:txBody>
                    <a:bodyPr/>
                    <a:lstStyle/>
                    <a:p>
                      <a:pPr algn="l" fontAlgn="b"/>
                      <a:r>
                        <a:rPr lang="en-US" sz="1800" b="1" u="none" strike="noStrike" dirty="0">
                          <a:effectLst/>
                        </a:rPr>
                        <a:t>P_DIY</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800" b="1" u="none" strike="noStrike" dirty="0">
                          <a:effectLst/>
                        </a:rPr>
                        <a:t>-0.136165796</a:t>
                      </a:r>
                      <a:endParaRPr lang="en-US" sz="18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913306"/>
                  </a:ext>
                </a:extLst>
              </a:tr>
              <a:tr h="385961">
                <a:tc>
                  <a:txBody>
                    <a:bodyPr/>
                    <a:lstStyle/>
                    <a:p>
                      <a:pPr algn="l" fontAlgn="b"/>
                      <a:r>
                        <a:rPr lang="en-US" sz="1800" b="1" u="none" strike="noStrike" dirty="0" err="1">
                          <a:effectLst/>
                        </a:rPr>
                        <a:t>P_Art</a:t>
                      </a:r>
                      <a:endParaRPr lang="en-US" sz="18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2000" b="1" u="none" strike="noStrike" dirty="0">
                          <a:solidFill>
                            <a:srgbClr val="C00000"/>
                          </a:solidFill>
                          <a:effectLst/>
                        </a:rPr>
                        <a:t>0.115869454</a:t>
                      </a:r>
                      <a:endParaRPr lang="en-US" sz="2000" b="1" i="0" u="none" strike="noStrike" dirty="0">
                        <a:solidFill>
                          <a:srgbClr val="C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0003594"/>
                  </a:ext>
                </a:extLst>
              </a:tr>
            </a:tbl>
          </a:graphicData>
        </a:graphic>
      </p:graphicFrame>
      <p:sp>
        <p:nvSpPr>
          <p:cNvPr id="6" name="TextBox 5">
            <a:extLst>
              <a:ext uri="{FF2B5EF4-FFF2-40B4-BE49-F238E27FC236}">
                <a16:creationId xmlns:a16="http://schemas.microsoft.com/office/drawing/2014/main" id="{77D59BD2-358C-4C10-AF07-D826C43EA06B}"/>
              </a:ext>
            </a:extLst>
          </p:cNvPr>
          <p:cNvSpPr txBox="1"/>
          <p:nvPr/>
        </p:nvSpPr>
        <p:spPr>
          <a:xfrm>
            <a:off x="3886200" y="0"/>
            <a:ext cx="8305800" cy="6494085"/>
          </a:xfrm>
          <a:prstGeom prst="rect">
            <a:avLst/>
          </a:prstGeom>
          <a:solidFill>
            <a:schemeClr val="bg1"/>
          </a:solidFill>
        </p:spPr>
        <p:txBody>
          <a:bodyPr wrap="square">
            <a:spAutoFit/>
          </a:bodyPr>
          <a:lstStyle/>
          <a:p>
            <a:r>
              <a:rPr lang="en-US" sz="1800" b="0" i="0" u="none" strike="noStrike" baseline="0" dirty="0">
                <a:solidFill>
                  <a:srgbClr val="000000"/>
                </a:solidFill>
                <a:latin typeface="Open Sans" panose="020B0606030504020204" pitchFamily="34" charset="0"/>
              </a:rPr>
              <a:t>Based on the significant coefficients, for both the logit or regression models, we see that: </a:t>
            </a:r>
          </a:p>
          <a:p>
            <a:pPr marL="285750" indent="-285750">
              <a:buFont typeface="Arial" panose="020B0604020202020204" pitchFamily="34" charset="0"/>
              <a:buChar char="•"/>
            </a:pPr>
            <a:r>
              <a:rPr lang="en-US" sz="1900" b="0" i="0" u="none" strike="noStrike" baseline="0" dirty="0">
                <a:solidFill>
                  <a:srgbClr val="000000"/>
                </a:solidFill>
                <a:latin typeface="Open Sans" panose="020B0606030504020204" pitchFamily="34" charset="0"/>
              </a:rPr>
              <a:t>Men are less likely to buy. </a:t>
            </a:r>
          </a:p>
          <a:p>
            <a:pPr marL="285750" indent="-285750">
              <a:buFont typeface="Arial" panose="020B0604020202020204" pitchFamily="34" charset="0"/>
              <a:buChar char="•"/>
            </a:pPr>
            <a:r>
              <a:rPr lang="en-US" sz="1900" b="0" i="0" u="none" strike="noStrike" baseline="0" dirty="0">
                <a:solidFill>
                  <a:srgbClr val="000000"/>
                </a:solidFill>
                <a:latin typeface="Open Sans" panose="020B0606030504020204" pitchFamily="34" charset="0"/>
              </a:rPr>
              <a:t>The greater the amount previously purchased, the greater the likelihood of responding to the current mailing (although the coefficient for Amount Purchased is shown as 0.00027, it is actually positive and significant). </a:t>
            </a:r>
            <a:r>
              <a:rPr lang="en-US" sz="1900" b="0" i="0" u="none" strike="noStrike" baseline="0" dirty="0">
                <a:solidFill>
                  <a:srgbClr val="000000"/>
                </a:solidFill>
                <a:latin typeface="Open Sans" panose="020B0606030504020204" pitchFamily="34" charset="0"/>
                <a:sym typeface="Wingdings" panose="05000000000000000000" pitchFamily="2" charset="2"/>
              </a:rPr>
              <a:t> unit of measure</a:t>
            </a:r>
            <a:endParaRPr lang="en-US" sz="1900" b="0" i="0" u="none" strike="noStrike" baseline="0" dirty="0">
              <a:solidFill>
                <a:srgbClr val="000000"/>
              </a:solidFill>
              <a:latin typeface="Open Sans" panose="020B0606030504020204" pitchFamily="34" charset="0"/>
            </a:endParaRPr>
          </a:p>
          <a:p>
            <a:pPr marL="285750" indent="-285750">
              <a:buFont typeface="Arial" panose="020B0604020202020204" pitchFamily="34" charset="0"/>
              <a:buChar char="•"/>
            </a:pPr>
            <a:r>
              <a:rPr lang="en-US" sz="1900" b="0" i="0" u="none" strike="noStrike" baseline="0" dirty="0">
                <a:solidFill>
                  <a:srgbClr val="000000"/>
                </a:solidFill>
                <a:latin typeface="Open Sans" panose="020B0606030504020204" pitchFamily="34" charset="0"/>
              </a:rPr>
              <a:t>The more frequently the individual buys, the lower the likelihood the customer would respond to the current mailing, i.e., the Art History of Florence </a:t>
            </a:r>
            <a:r>
              <a:rPr lang="en-US" sz="1900" b="1" i="0" u="none" strike="noStrike" baseline="0" dirty="0">
                <a:solidFill>
                  <a:srgbClr val="000000"/>
                </a:solidFill>
                <a:latin typeface="Open Sans" panose="020B0606030504020204" pitchFamily="34" charset="0"/>
              </a:rPr>
              <a:t>has the potential to increase loyalty by attracting customers who typically have fewer interactions with the company. </a:t>
            </a:r>
          </a:p>
          <a:p>
            <a:pPr marL="285750" indent="-285750">
              <a:buFont typeface="Arial" panose="020B0604020202020204" pitchFamily="34" charset="0"/>
              <a:buChar char="•"/>
            </a:pPr>
            <a:r>
              <a:rPr lang="en-US" sz="1900" b="0" i="0" u="none" strike="noStrike" baseline="0" dirty="0">
                <a:solidFill>
                  <a:srgbClr val="000000"/>
                </a:solidFill>
                <a:latin typeface="Open Sans" panose="020B0606030504020204" pitchFamily="34" charset="0"/>
              </a:rPr>
              <a:t>The longer the time since last purchase </a:t>
            </a:r>
            <a:r>
              <a:rPr lang="en-US" sz="1900" b="1" i="0" u="none" strike="noStrike" baseline="0" dirty="0">
                <a:solidFill>
                  <a:srgbClr val="000000"/>
                </a:solidFill>
                <a:latin typeface="Open Sans" panose="020B0606030504020204" pitchFamily="34" charset="0"/>
              </a:rPr>
              <a:t>(Recency)</a:t>
            </a:r>
            <a:r>
              <a:rPr lang="en-US" sz="1900" b="0" i="0" u="none" strike="noStrike" baseline="0" dirty="0">
                <a:solidFill>
                  <a:srgbClr val="000000"/>
                </a:solidFill>
                <a:latin typeface="Open Sans" panose="020B0606030504020204" pitchFamily="34" charset="0"/>
              </a:rPr>
              <a:t>, the greater the likelihood the customer would respond to the current mailing. Similar to the result we saw with frequency, this product seems to appeal to those who are less loyal customers of BBBC. Thus, it can enhance retention of those customers. </a:t>
            </a:r>
            <a:r>
              <a:rPr lang="en-US" sz="1900" b="1" i="0" u="none" strike="noStrike" baseline="0" dirty="0">
                <a:solidFill>
                  <a:srgbClr val="000000"/>
                </a:solidFill>
                <a:latin typeface="Open Sans" panose="020B0606030504020204" pitchFamily="34" charset="0"/>
              </a:rPr>
              <a:t>Typically, the Recency variable has a negative coefficient in most direct marketing programs. </a:t>
            </a:r>
          </a:p>
          <a:p>
            <a:pPr marL="285750" indent="-285750">
              <a:buFont typeface="Arial" panose="020B0604020202020204" pitchFamily="34" charset="0"/>
              <a:buChar char="•"/>
            </a:pPr>
            <a:r>
              <a:rPr lang="en-US" sz="1900" b="0" i="0" u="none" strike="noStrike" baseline="0" dirty="0">
                <a:solidFill>
                  <a:srgbClr val="000000"/>
                </a:solidFill>
                <a:latin typeface="Open Sans" panose="020B0606030504020204" pitchFamily="34" charset="0"/>
              </a:rPr>
              <a:t>The greater the number of art books bought, the greater the likelihood of responding to the current mailing. </a:t>
            </a:r>
          </a:p>
          <a:p>
            <a:pPr marL="285750" indent="-285750">
              <a:buFont typeface="Arial" panose="020B0604020202020204" pitchFamily="34" charset="0"/>
              <a:buChar char="•"/>
            </a:pPr>
            <a:r>
              <a:rPr lang="en-US" sz="1900" b="0" i="0" u="none" strike="noStrike" baseline="0" dirty="0">
                <a:solidFill>
                  <a:srgbClr val="000000"/>
                </a:solidFill>
                <a:latin typeface="Open Sans" panose="020B0606030504020204" pitchFamily="34" charset="0"/>
              </a:rPr>
              <a:t>The greater the number of any of the other book types, the lower the likelihood of responding to the current mailing. </a:t>
            </a:r>
          </a:p>
        </p:txBody>
      </p:sp>
    </p:spTree>
    <p:extLst>
      <p:ext uri="{BB962C8B-B14F-4D97-AF65-F5344CB8AC3E}">
        <p14:creationId xmlns:p14="http://schemas.microsoft.com/office/powerpoint/2010/main" val="1075183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6E13C-EC86-4AF7-B0CF-B62FD3B752D8}"/>
              </a:ext>
            </a:extLst>
          </p:cNvPr>
          <p:cNvSpPr>
            <a:spLocks noGrp="1"/>
          </p:cNvSpPr>
          <p:nvPr>
            <p:ph type="title"/>
          </p:nvPr>
        </p:nvSpPr>
        <p:spPr/>
        <p:txBody>
          <a:bodyPr/>
          <a:lstStyle/>
          <a:p>
            <a:r>
              <a:rPr lang="en-US" dirty="0"/>
              <a:t>P-Value in Regression </a:t>
            </a:r>
          </a:p>
        </p:txBody>
      </p:sp>
      <p:sp>
        <p:nvSpPr>
          <p:cNvPr id="3" name="Content Placeholder 2">
            <a:extLst>
              <a:ext uri="{FF2B5EF4-FFF2-40B4-BE49-F238E27FC236}">
                <a16:creationId xmlns:a16="http://schemas.microsoft.com/office/drawing/2014/main" id="{5B6690D3-464A-4BF2-93CF-8A2AAB62DFE8}"/>
              </a:ext>
            </a:extLst>
          </p:cNvPr>
          <p:cNvSpPr>
            <a:spLocks noGrp="1"/>
          </p:cNvSpPr>
          <p:nvPr>
            <p:ph idx="1"/>
          </p:nvPr>
        </p:nvSpPr>
        <p:spPr>
          <a:xfrm>
            <a:off x="118867" y="533400"/>
            <a:ext cx="11988800" cy="5486400"/>
          </a:xfrm>
        </p:spPr>
        <p:txBody>
          <a:bodyPr/>
          <a:lstStyle/>
          <a:p>
            <a:r>
              <a:rPr lang="en-US" sz="3200" b="0" i="0" dirty="0">
                <a:solidFill>
                  <a:srgbClr val="292929"/>
                </a:solidFill>
                <a:effectLst/>
                <a:latin typeface="charter"/>
              </a:rPr>
              <a:t>in a regression model the P-Value for each independent variable </a:t>
            </a:r>
            <a:r>
              <a:rPr lang="en-US" sz="3200" i="0" dirty="0">
                <a:solidFill>
                  <a:srgbClr val="292929"/>
                </a:solidFill>
                <a:effectLst/>
                <a:latin typeface="charter"/>
              </a:rPr>
              <a:t>tests the Null Hypothesis</a:t>
            </a:r>
            <a:r>
              <a:rPr lang="en-US" sz="3200" b="0" i="0" dirty="0">
                <a:solidFill>
                  <a:srgbClr val="292929"/>
                </a:solidFill>
                <a:effectLst/>
                <a:latin typeface="charter"/>
              </a:rPr>
              <a:t> that there is “</a:t>
            </a:r>
            <a:r>
              <a:rPr lang="en-US" sz="3200" i="0" dirty="0">
                <a:solidFill>
                  <a:srgbClr val="292929"/>
                </a:solidFill>
                <a:effectLst/>
                <a:latin typeface="charter"/>
              </a:rPr>
              <a:t>No Correlation</a:t>
            </a:r>
            <a:r>
              <a:rPr lang="en-US" sz="3200" b="0" i="0" dirty="0">
                <a:solidFill>
                  <a:srgbClr val="292929"/>
                </a:solidFill>
                <a:effectLst/>
                <a:latin typeface="charter"/>
              </a:rPr>
              <a:t>” between the independent and the dependent variable, this also helps to determine the relationship observed in the sample also exists in the larger data.</a:t>
            </a:r>
          </a:p>
          <a:p>
            <a:r>
              <a:rPr lang="en-US" sz="3200" b="0" i="0" dirty="0">
                <a:solidFill>
                  <a:srgbClr val="292929"/>
                </a:solidFill>
                <a:effectLst/>
                <a:latin typeface="charter"/>
              </a:rPr>
              <a:t>So if the </a:t>
            </a:r>
            <a:r>
              <a:rPr lang="en-US" sz="3200" i="0" dirty="0">
                <a:solidFill>
                  <a:srgbClr val="292929"/>
                </a:solidFill>
                <a:effectLst/>
                <a:latin typeface="charter"/>
              </a:rPr>
              <a:t>P-Value is less than the significance level (usually 0.05) then your model fits the data well</a:t>
            </a:r>
            <a:r>
              <a:rPr lang="en-US" sz="3200" b="0" i="0" dirty="0">
                <a:solidFill>
                  <a:srgbClr val="292929"/>
                </a:solidFill>
                <a:effectLst/>
                <a:latin typeface="charter"/>
              </a:rPr>
              <a:t>. A significance level of 0.05 indicates a 5% risk of concluding that a difference exists between the variables when there is no actual difference.</a:t>
            </a:r>
          </a:p>
          <a:p>
            <a:r>
              <a:rPr lang="en-US" sz="3200" b="0" dirty="0">
                <a:solidFill>
                  <a:srgbClr val="292929"/>
                </a:solidFill>
                <a:latin typeface="charter"/>
              </a:rPr>
              <a:t>It is standard practice to use the p-values of an independent variable to decide whether to include the variable in the final model. Keeping variables that are not statistically significant can reduce the model’s precision.</a:t>
            </a:r>
          </a:p>
        </p:txBody>
      </p:sp>
      <p:sp>
        <p:nvSpPr>
          <p:cNvPr id="6" name="TextBox 5">
            <a:extLst>
              <a:ext uri="{FF2B5EF4-FFF2-40B4-BE49-F238E27FC236}">
                <a16:creationId xmlns:a16="http://schemas.microsoft.com/office/drawing/2014/main" id="{847ACC11-60A8-409B-B019-845B85C6C5EF}"/>
              </a:ext>
            </a:extLst>
          </p:cNvPr>
          <p:cNvSpPr txBox="1"/>
          <p:nvPr/>
        </p:nvSpPr>
        <p:spPr>
          <a:xfrm>
            <a:off x="2699489" y="6139934"/>
            <a:ext cx="9289311" cy="369332"/>
          </a:xfrm>
          <a:prstGeom prst="rect">
            <a:avLst/>
          </a:prstGeom>
          <a:noFill/>
        </p:spPr>
        <p:txBody>
          <a:bodyPr wrap="square">
            <a:spAutoFit/>
          </a:bodyPr>
          <a:lstStyle/>
          <a:p>
            <a:r>
              <a:rPr lang="en-US" dirty="0">
                <a:hlinkClick r:id="rId2"/>
              </a:rPr>
              <a:t>https://statisticsbyjim.com/regression/interpret-coefficients-p-values-regression/</a:t>
            </a:r>
            <a:r>
              <a:rPr lang="en-US" dirty="0"/>
              <a:t> </a:t>
            </a:r>
          </a:p>
        </p:txBody>
      </p:sp>
    </p:spTree>
    <p:extLst>
      <p:ext uri="{BB962C8B-B14F-4D97-AF65-F5344CB8AC3E}">
        <p14:creationId xmlns:p14="http://schemas.microsoft.com/office/powerpoint/2010/main" val="815241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95835-A15C-49F2-B8AD-515884D03177}"/>
              </a:ext>
            </a:extLst>
          </p:cNvPr>
          <p:cNvSpPr>
            <a:spLocks noGrp="1"/>
          </p:cNvSpPr>
          <p:nvPr>
            <p:ph type="title"/>
          </p:nvPr>
        </p:nvSpPr>
        <p:spPr/>
        <p:txBody>
          <a:bodyPr/>
          <a:lstStyle/>
          <a:p>
            <a:r>
              <a:rPr lang="en-US" dirty="0"/>
              <a:t>R Square and Significant F</a:t>
            </a:r>
          </a:p>
        </p:txBody>
      </p:sp>
      <p:pic>
        <p:nvPicPr>
          <p:cNvPr id="4" name="Picture 3">
            <a:extLst>
              <a:ext uri="{FF2B5EF4-FFF2-40B4-BE49-F238E27FC236}">
                <a16:creationId xmlns:a16="http://schemas.microsoft.com/office/drawing/2014/main" id="{6B1AF03D-7C9B-4C9A-9E87-B68F909F321F}"/>
              </a:ext>
            </a:extLst>
          </p:cNvPr>
          <p:cNvPicPr>
            <a:picLocks noChangeAspect="1"/>
          </p:cNvPicPr>
          <p:nvPr/>
        </p:nvPicPr>
        <p:blipFill>
          <a:blip r:embed="rId2"/>
          <a:stretch>
            <a:fillRect/>
          </a:stretch>
        </p:blipFill>
        <p:spPr>
          <a:xfrm>
            <a:off x="304800" y="1023907"/>
            <a:ext cx="7912697" cy="4476809"/>
          </a:xfrm>
          <a:prstGeom prst="rect">
            <a:avLst/>
          </a:prstGeom>
        </p:spPr>
      </p:pic>
      <p:sp>
        <p:nvSpPr>
          <p:cNvPr id="6" name="TextBox 5">
            <a:extLst>
              <a:ext uri="{FF2B5EF4-FFF2-40B4-BE49-F238E27FC236}">
                <a16:creationId xmlns:a16="http://schemas.microsoft.com/office/drawing/2014/main" id="{EDB0CF1F-CB91-4B13-8E8C-45596F1630E0}"/>
              </a:ext>
            </a:extLst>
          </p:cNvPr>
          <p:cNvSpPr txBox="1"/>
          <p:nvPr/>
        </p:nvSpPr>
        <p:spPr>
          <a:xfrm>
            <a:off x="3914273" y="545432"/>
            <a:ext cx="8422105" cy="3231654"/>
          </a:xfrm>
          <a:prstGeom prst="rect">
            <a:avLst/>
          </a:prstGeom>
          <a:solidFill>
            <a:schemeClr val="bg1"/>
          </a:solidFill>
        </p:spPr>
        <p:txBody>
          <a:bodyPr wrap="square">
            <a:spAutoFit/>
          </a:bodyPr>
          <a:lstStyle/>
          <a:p>
            <a:pPr algn="l"/>
            <a:r>
              <a:rPr lang="en-US" sz="2000" b="1" i="0" dirty="0">
                <a:effectLst/>
                <a:latin typeface="droid sans"/>
              </a:rPr>
              <a:t>The F-test for overall significance has the following two hypotheses:</a:t>
            </a:r>
          </a:p>
          <a:p>
            <a:pPr marL="285750" indent="-285750" algn="l">
              <a:buFont typeface="Arial" panose="020B0604020202020204" pitchFamily="34" charset="0"/>
              <a:buChar char="•"/>
            </a:pPr>
            <a:r>
              <a:rPr lang="en-US" sz="2000" b="1" i="0" dirty="0">
                <a:effectLst/>
                <a:latin typeface="droid sans"/>
              </a:rPr>
              <a:t>The </a:t>
            </a:r>
            <a:r>
              <a:rPr lang="en-US" sz="2000" b="1" i="0" u="none" strike="noStrike" dirty="0">
                <a:effectLst/>
                <a:latin typeface="droid sans"/>
                <a:hlinkClick r:id="rId3">
                  <a:extLst>
                    <a:ext uri="{A12FA001-AC4F-418D-AE19-62706E023703}">
                      <ahyp:hlinkClr xmlns:ahyp="http://schemas.microsoft.com/office/drawing/2018/hyperlinkcolor" val="tx"/>
                    </a:ext>
                  </a:extLst>
                </a:hlinkClick>
              </a:rPr>
              <a:t>null hypothesis</a:t>
            </a:r>
            <a:r>
              <a:rPr lang="en-US" sz="2000" b="1" i="0" dirty="0">
                <a:effectLst/>
                <a:latin typeface="droid sans"/>
              </a:rPr>
              <a:t> states that the model with </a:t>
            </a:r>
            <a:r>
              <a:rPr lang="en-US" sz="2000" b="1" i="1" dirty="0">
                <a:solidFill>
                  <a:srgbClr val="C00000"/>
                </a:solidFill>
                <a:effectLst/>
                <a:latin typeface="droid sans"/>
              </a:rPr>
              <a:t>no independent variables fits </a:t>
            </a:r>
            <a:r>
              <a:rPr lang="en-US" sz="2000" b="1" i="0" dirty="0">
                <a:effectLst/>
                <a:latin typeface="droid sans"/>
              </a:rPr>
              <a:t>the data as well as your model.</a:t>
            </a:r>
          </a:p>
          <a:p>
            <a:pPr marL="285750" indent="-285750" algn="l">
              <a:buFont typeface="Arial" panose="020B0604020202020204" pitchFamily="34" charset="0"/>
              <a:buChar char="•"/>
            </a:pPr>
            <a:r>
              <a:rPr lang="en-US" sz="2000" b="1" i="0" dirty="0">
                <a:effectLst/>
                <a:latin typeface="droid sans"/>
              </a:rPr>
              <a:t>The </a:t>
            </a:r>
            <a:r>
              <a:rPr lang="en-US" sz="2000" b="1" i="0" u="none" strike="noStrike" dirty="0">
                <a:effectLst/>
                <a:latin typeface="droid sans"/>
                <a:hlinkClick r:id="rId4">
                  <a:extLst>
                    <a:ext uri="{A12FA001-AC4F-418D-AE19-62706E023703}">
                      <ahyp:hlinkClr xmlns:ahyp="http://schemas.microsoft.com/office/drawing/2018/hyperlinkcolor" val="tx"/>
                    </a:ext>
                  </a:extLst>
                </a:hlinkClick>
              </a:rPr>
              <a:t>alternative hypothesis</a:t>
            </a:r>
            <a:r>
              <a:rPr lang="en-US" sz="2000" b="1" i="0" dirty="0">
                <a:effectLst/>
                <a:latin typeface="droid sans"/>
              </a:rPr>
              <a:t> says that your model fits the data better than the intercept-only model.</a:t>
            </a:r>
          </a:p>
          <a:p>
            <a:pPr algn="l"/>
            <a:r>
              <a:rPr lang="en-US" sz="2400" b="1" i="0" dirty="0">
                <a:effectLst/>
                <a:latin typeface="droid sans"/>
              </a:rPr>
              <a:t>Significance F</a:t>
            </a:r>
          </a:p>
          <a:p>
            <a:pPr algn="l"/>
            <a:r>
              <a:rPr lang="en-US" sz="2000" b="1" i="0" dirty="0">
                <a:effectLst/>
                <a:latin typeface="droid sans"/>
              </a:rPr>
              <a:t>F is the probability that our regression model is wrong and needs to be discarded! We want the </a:t>
            </a:r>
            <a:r>
              <a:rPr lang="en-US" sz="2000" b="1" i="0" dirty="0">
                <a:solidFill>
                  <a:srgbClr val="C00000"/>
                </a:solidFill>
                <a:effectLst/>
                <a:latin typeface="droid sans"/>
              </a:rPr>
              <a:t>significance F or the probability of being wrong </a:t>
            </a:r>
            <a:r>
              <a:rPr lang="en-US" sz="2000" b="1" i="0" dirty="0">
                <a:effectLst/>
                <a:latin typeface="droid sans"/>
              </a:rPr>
              <a:t>to be </a:t>
            </a:r>
            <a:r>
              <a:rPr lang="en-US" sz="2000" b="1" i="0" dirty="0">
                <a:solidFill>
                  <a:srgbClr val="C00000"/>
                </a:solidFill>
                <a:effectLst/>
                <a:latin typeface="droid sans"/>
              </a:rPr>
              <a:t>as small as possible.</a:t>
            </a:r>
          </a:p>
          <a:p>
            <a:pPr algn="l"/>
            <a:r>
              <a:rPr lang="en-US" sz="2000" b="1" i="0" dirty="0">
                <a:solidFill>
                  <a:srgbClr val="111111"/>
                </a:solidFill>
                <a:effectLst/>
                <a:latin typeface="Georgia" panose="02040502050405020303" pitchFamily="18" charset="0"/>
              </a:rPr>
              <a:t>Commonly used </a:t>
            </a:r>
            <a:r>
              <a:rPr lang="en-US" sz="2000" b="1" i="1" dirty="0">
                <a:solidFill>
                  <a:srgbClr val="C00000"/>
                </a:solidFill>
                <a:effectLst/>
                <a:latin typeface="Georgia" panose="02040502050405020303" pitchFamily="18" charset="0"/>
              </a:rPr>
              <a:t>significance levels are 1%, 5%, or 10%.</a:t>
            </a:r>
            <a:endParaRPr lang="en-US" sz="2000" b="1" i="1" dirty="0">
              <a:solidFill>
                <a:srgbClr val="C00000"/>
              </a:solidFill>
              <a:effectLst/>
              <a:latin typeface="droid sans"/>
            </a:endParaRPr>
          </a:p>
        </p:txBody>
      </p:sp>
      <p:sp>
        <p:nvSpPr>
          <p:cNvPr id="7" name="TextBox 6">
            <a:extLst>
              <a:ext uri="{FF2B5EF4-FFF2-40B4-BE49-F238E27FC236}">
                <a16:creationId xmlns:a16="http://schemas.microsoft.com/office/drawing/2014/main" id="{52D353E5-BFA1-4CB9-864A-D06B55803752}"/>
              </a:ext>
            </a:extLst>
          </p:cNvPr>
          <p:cNvSpPr txBox="1"/>
          <p:nvPr/>
        </p:nvSpPr>
        <p:spPr>
          <a:xfrm>
            <a:off x="1405404" y="5668057"/>
            <a:ext cx="8481809" cy="646331"/>
          </a:xfrm>
          <a:prstGeom prst="rect">
            <a:avLst/>
          </a:prstGeom>
          <a:noFill/>
        </p:spPr>
        <p:txBody>
          <a:bodyPr wrap="none" rtlCol="0">
            <a:spAutoFit/>
          </a:bodyPr>
          <a:lstStyle/>
          <a:p>
            <a:r>
              <a:rPr lang="en-US" dirty="0">
                <a:hlinkClick r:id="rId5"/>
              </a:rPr>
              <a:t>https://statisticsbyjim.com/regression/interpret-r-squared-regression/  with a video </a:t>
            </a:r>
          </a:p>
          <a:p>
            <a:r>
              <a:rPr lang="en-US" dirty="0">
                <a:hlinkClick r:id="rId5"/>
              </a:rPr>
              <a:t>https://www.graduatetutor.com/statistics-tutor/interpreting-regression-output/</a:t>
            </a:r>
            <a:r>
              <a:rPr lang="en-US" dirty="0"/>
              <a:t> </a:t>
            </a:r>
          </a:p>
        </p:txBody>
      </p:sp>
    </p:spTree>
    <p:extLst>
      <p:ext uri="{BB962C8B-B14F-4D97-AF65-F5344CB8AC3E}">
        <p14:creationId xmlns:p14="http://schemas.microsoft.com/office/powerpoint/2010/main" val="3471086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95835-A15C-49F2-B8AD-515884D03177}"/>
              </a:ext>
            </a:extLst>
          </p:cNvPr>
          <p:cNvSpPr>
            <a:spLocks noGrp="1"/>
          </p:cNvSpPr>
          <p:nvPr>
            <p:ph type="title"/>
          </p:nvPr>
        </p:nvSpPr>
        <p:spPr/>
        <p:txBody>
          <a:bodyPr/>
          <a:lstStyle/>
          <a:p>
            <a:r>
              <a:rPr lang="en-US" dirty="0"/>
              <a:t>R-Squared and the Goodness-of-Fit</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D6F2411-308A-4BB0-ACE1-8A994D6C57E1}"/>
                  </a:ext>
                </a:extLst>
              </p:cNvPr>
              <p:cNvSpPr>
                <a:spLocks noGrp="1"/>
              </p:cNvSpPr>
              <p:nvPr>
                <p:ph idx="1"/>
              </p:nvPr>
            </p:nvSpPr>
            <p:spPr/>
            <p:txBody>
              <a:bodyPr/>
              <a:lstStyle/>
              <a:p>
                <a:r>
                  <a:rPr lang="en-US" dirty="0"/>
                  <a:t>R-squared (i.e., </a:t>
                </a:r>
                <a:r>
                  <a:rPr lang="en-US" i="1" dirty="0">
                    <a:solidFill>
                      <a:srgbClr val="C00000"/>
                    </a:solidFill>
                  </a:rPr>
                  <a:t>coefficient of determination</a:t>
                </a:r>
                <a:r>
                  <a:rPr lang="en-US" dirty="0"/>
                  <a:t>) evaluates the scatter of the data points around the fitted regression line. For the same data set, higher R-squared values represent smaller differences between the observed data and the fitted values. </a:t>
                </a:r>
              </a:p>
              <a:p>
                <a:r>
                  <a:rPr lang="en-US" dirty="0"/>
                  <a:t>R-squared is the percentage of the DV variation that a linear model explains. </a:t>
                </a:r>
                <a:r>
                  <a:rPr lang="en-US" dirty="0">
                    <a:sym typeface="Wingdings" panose="05000000000000000000" pitchFamily="2" charset="2"/>
                  </a:rPr>
                  <a:t> </a:t>
                </a:r>
                <a:r>
                  <a:rPr lang="en-US" dirty="0"/>
                  <a:t>R-squared is always between 0 and 100%. </a:t>
                </a:r>
              </a:p>
              <a:p>
                <a:r>
                  <a:rPr lang="en-US" dirty="0"/>
                  <a:t>Human behavior generally have R2 values less than 50%.  </a:t>
                </a:r>
              </a:p>
              <a:p>
                <a:endParaRPr lang="en-US" dirty="0"/>
              </a:p>
              <a:p>
                <a14:m>
                  <m:oMath xmlns:m="http://schemas.openxmlformats.org/officeDocument/2006/math">
                    <m:sSup>
                      <m:sSupPr>
                        <m:ctrlPr>
                          <a:rPr lang="en-US" sz="3600" i="1">
                            <a:latin typeface="Cambria Math" panose="02040503050406030204" pitchFamily="18" charset="0"/>
                          </a:rPr>
                        </m:ctrlPr>
                      </m:sSupPr>
                      <m:e>
                        <m:r>
                          <a:rPr lang="en-US" sz="3600" i="1">
                            <a:latin typeface="Cambria Math" panose="02040503050406030204" pitchFamily="18" charset="0"/>
                          </a:rPr>
                          <m:t>𝑅</m:t>
                        </m:r>
                      </m:e>
                      <m:sup>
                        <m:r>
                          <a:rPr lang="en-US" sz="3600" i="1">
                            <a:latin typeface="Cambria Math" panose="02040503050406030204" pitchFamily="18" charset="0"/>
                          </a:rPr>
                          <m:t>2</m:t>
                        </m:r>
                      </m:sup>
                    </m:sSup>
                    <m:r>
                      <a:rPr lang="en-US" sz="3600" i="1" dirty="0">
                        <a:latin typeface="Cambria Math" panose="02040503050406030204" pitchFamily="18" charset="0"/>
                      </a:rPr>
                      <m:t>=</m:t>
                    </m:r>
                    <m:f>
                      <m:fPr>
                        <m:ctrlPr>
                          <a:rPr lang="en-US" sz="3600" i="1">
                            <a:latin typeface="Cambria Math" panose="02040503050406030204" pitchFamily="18" charset="0"/>
                          </a:rPr>
                        </m:ctrlPr>
                      </m:fPr>
                      <m:num>
                        <m:r>
                          <a:rPr lang="en-US" sz="3600" i="1">
                            <a:latin typeface="Cambria Math" panose="02040503050406030204" pitchFamily="18" charset="0"/>
                          </a:rPr>
                          <m:t>𝑉𝑎𝑟𝑖𝑎𝑛𝑐𝑒</m:t>
                        </m:r>
                        <m:r>
                          <a:rPr lang="en-US" sz="3600" i="1">
                            <a:latin typeface="Cambria Math" panose="02040503050406030204" pitchFamily="18" charset="0"/>
                          </a:rPr>
                          <m:t> </m:t>
                        </m:r>
                        <m:r>
                          <a:rPr lang="en-US" sz="3600" i="1">
                            <a:latin typeface="Cambria Math" panose="02040503050406030204" pitchFamily="18" charset="0"/>
                          </a:rPr>
                          <m:t>𝑒𝑥𝑝𝑙𝑎𝑖𝑛𝑒𝑑</m:t>
                        </m:r>
                        <m:r>
                          <a:rPr lang="en-US" sz="3600" i="1">
                            <a:latin typeface="Cambria Math" panose="02040503050406030204" pitchFamily="18" charset="0"/>
                          </a:rPr>
                          <m:t> </m:t>
                        </m:r>
                        <m:r>
                          <a:rPr lang="en-US" sz="3600" i="1">
                            <a:latin typeface="Cambria Math" panose="02040503050406030204" pitchFamily="18" charset="0"/>
                          </a:rPr>
                          <m:t>𝑏𝑦</m:t>
                        </m:r>
                        <m:r>
                          <a:rPr lang="en-US" sz="3600" i="1">
                            <a:latin typeface="Cambria Math" panose="02040503050406030204" pitchFamily="18" charset="0"/>
                          </a:rPr>
                          <m:t> </m:t>
                        </m:r>
                        <m:r>
                          <a:rPr lang="en-US" sz="3600" i="1">
                            <a:latin typeface="Cambria Math" panose="02040503050406030204" pitchFamily="18" charset="0"/>
                          </a:rPr>
                          <m:t>𝑡h𝑒</m:t>
                        </m:r>
                        <m:r>
                          <a:rPr lang="en-US" sz="3600" i="1">
                            <a:latin typeface="Cambria Math" panose="02040503050406030204" pitchFamily="18" charset="0"/>
                          </a:rPr>
                          <m:t> </m:t>
                        </m:r>
                        <m:r>
                          <a:rPr lang="en-US" sz="3600" i="1">
                            <a:latin typeface="Cambria Math" panose="02040503050406030204" pitchFamily="18" charset="0"/>
                          </a:rPr>
                          <m:t>𝑚𝑜𝑑𝑒𝑙</m:t>
                        </m:r>
                        <m:r>
                          <a:rPr lang="en-US" sz="3600" i="1">
                            <a:latin typeface="Cambria Math" panose="02040503050406030204" pitchFamily="18" charset="0"/>
                          </a:rPr>
                          <m:t> </m:t>
                        </m:r>
                      </m:num>
                      <m:den>
                        <m:r>
                          <a:rPr lang="en-US" sz="3600" i="1">
                            <a:latin typeface="Cambria Math" panose="02040503050406030204" pitchFamily="18" charset="0"/>
                          </a:rPr>
                          <m:t>𝑇𝑜𝑡𝑎𝑙</m:t>
                        </m:r>
                        <m:r>
                          <a:rPr lang="en-US" sz="3600" i="1">
                            <a:latin typeface="Cambria Math" panose="02040503050406030204" pitchFamily="18" charset="0"/>
                          </a:rPr>
                          <m:t> </m:t>
                        </m:r>
                        <m:r>
                          <a:rPr lang="en-US" sz="3600" i="1">
                            <a:latin typeface="Cambria Math" panose="02040503050406030204" pitchFamily="18" charset="0"/>
                          </a:rPr>
                          <m:t>𝑉𝑎𝑟𝑖𝑎𝑛𝑐𝑒</m:t>
                        </m:r>
                      </m:den>
                    </m:f>
                  </m:oMath>
                </a14:m>
                <a:r>
                  <a:rPr lang="en-US" sz="3600" dirty="0"/>
                  <a:t>    </a:t>
                </a:r>
              </a:p>
              <a:p>
                <a:pPr marL="0" indent="0">
                  <a:buNone/>
                </a:pPr>
                <a:endParaRPr lang="en-US" dirty="0"/>
              </a:p>
            </p:txBody>
          </p:sp>
        </mc:Choice>
        <mc:Fallback xmlns="">
          <p:sp>
            <p:nvSpPr>
              <p:cNvPr id="5" name="Content Placeholder 4">
                <a:extLst>
                  <a:ext uri="{FF2B5EF4-FFF2-40B4-BE49-F238E27FC236}">
                    <a16:creationId xmlns:a16="http://schemas.microsoft.com/office/drawing/2014/main" id="{1D6F2411-308A-4BB0-ACE1-8A994D6C57E1}"/>
                  </a:ext>
                </a:extLst>
              </p:cNvPr>
              <p:cNvSpPr>
                <a:spLocks noGrp="1" noRot="1" noChangeAspect="1" noMove="1" noResize="1" noEditPoints="1" noAdjustHandles="1" noChangeArrowheads="1" noChangeShapeType="1" noTextEdit="1"/>
              </p:cNvSpPr>
              <p:nvPr>
                <p:ph idx="1"/>
              </p:nvPr>
            </p:nvSpPr>
            <p:spPr>
              <a:blipFill>
                <a:blip r:embed="rId2"/>
                <a:stretch>
                  <a:fillRect l="-956" t="-2000"/>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52D353E5-BFA1-4CB9-864A-D06B55803752}"/>
              </a:ext>
            </a:extLst>
          </p:cNvPr>
          <p:cNvSpPr txBox="1"/>
          <p:nvPr/>
        </p:nvSpPr>
        <p:spPr>
          <a:xfrm>
            <a:off x="304800" y="5678269"/>
            <a:ext cx="8981946" cy="646331"/>
          </a:xfrm>
          <a:prstGeom prst="rect">
            <a:avLst/>
          </a:prstGeom>
          <a:noFill/>
        </p:spPr>
        <p:txBody>
          <a:bodyPr wrap="none" rtlCol="0">
            <a:spAutoFit/>
          </a:bodyPr>
          <a:lstStyle/>
          <a:p>
            <a:r>
              <a:rPr lang="en-US" dirty="0"/>
              <a:t>** </a:t>
            </a:r>
            <a:r>
              <a:rPr lang="en-US" dirty="0">
                <a:hlinkClick r:id="rId3"/>
              </a:rPr>
              <a:t>https://statisticsbyjim.com/regression/interpret-r-squared-regression/</a:t>
            </a:r>
            <a:r>
              <a:rPr lang="en-US" dirty="0"/>
              <a:t>   with a video </a:t>
            </a:r>
            <a:endParaRPr lang="en-US" dirty="0">
              <a:hlinkClick r:id="rId4"/>
            </a:endParaRPr>
          </a:p>
          <a:p>
            <a:r>
              <a:rPr lang="en-US" dirty="0">
                <a:hlinkClick r:id="rId4"/>
              </a:rPr>
              <a:t>https://www.graduatetutor.com/statistics-tutor/interpreting-regression-output/</a:t>
            </a:r>
            <a:r>
              <a:rPr lang="en-US" dirty="0"/>
              <a:t> </a:t>
            </a:r>
          </a:p>
        </p:txBody>
      </p:sp>
    </p:spTree>
    <p:extLst>
      <p:ext uri="{BB962C8B-B14F-4D97-AF65-F5344CB8AC3E}">
        <p14:creationId xmlns:p14="http://schemas.microsoft.com/office/powerpoint/2010/main" val="3098827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72425-FC5B-462A-ABA2-AE49A2A9A448}"/>
              </a:ext>
            </a:extLst>
          </p:cNvPr>
          <p:cNvSpPr>
            <a:spLocks noGrp="1"/>
          </p:cNvSpPr>
          <p:nvPr>
            <p:ph type="title"/>
          </p:nvPr>
        </p:nvSpPr>
        <p:spPr/>
        <p:txBody>
          <a:bodyPr/>
          <a:lstStyle/>
          <a:p>
            <a:r>
              <a:rPr lang="en-US" b="0" i="0" dirty="0">
                <a:solidFill>
                  <a:srgbClr val="222222"/>
                </a:solidFill>
                <a:effectLst/>
                <a:latin typeface="roboto slab"/>
              </a:rPr>
              <a:t>Visual Representation of R-squared</a:t>
            </a:r>
            <a:endParaRPr lang="en-US" dirty="0"/>
          </a:p>
        </p:txBody>
      </p:sp>
      <p:sp>
        <p:nvSpPr>
          <p:cNvPr id="3" name="Content Placeholder 2">
            <a:extLst>
              <a:ext uri="{FF2B5EF4-FFF2-40B4-BE49-F238E27FC236}">
                <a16:creationId xmlns:a16="http://schemas.microsoft.com/office/drawing/2014/main" id="{73507E1F-23DF-4AD6-BC6A-10EDA018935E}"/>
              </a:ext>
            </a:extLst>
          </p:cNvPr>
          <p:cNvSpPr>
            <a:spLocks noGrp="1"/>
          </p:cNvSpPr>
          <p:nvPr>
            <p:ph idx="1"/>
          </p:nvPr>
        </p:nvSpPr>
        <p:spPr/>
        <p:txBody>
          <a:bodyPr/>
          <a:lstStyle/>
          <a:p>
            <a:pPr marL="0" indent="0">
              <a:buNone/>
            </a:pPr>
            <a:r>
              <a:rPr lang="en-US" b="0" i="0" dirty="0">
                <a:effectLst/>
              </a:rPr>
              <a:t>A good model can have a low R</a:t>
            </a:r>
            <a:r>
              <a:rPr lang="en-US" b="0" i="0" baseline="30000" dirty="0">
                <a:effectLst/>
              </a:rPr>
              <a:t>2</a:t>
            </a:r>
            <a:r>
              <a:rPr lang="en-US" b="0" i="0" dirty="0">
                <a:effectLst/>
              </a:rPr>
              <a:t> value. On the other hand, a biased model can have a high R</a:t>
            </a:r>
            <a:r>
              <a:rPr lang="en-US" b="0" i="0" baseline="30000" dirty="0">
                <a:effectLst/>
              </a:rPr>
              <a:t>2</a:t>
            </a:r>
            <a:r>
              <a:rPr lang="en-US" b="0" i="0" dirty="0">
                <a:effectLst/>
              </a:rPr>
              <a:t> value!</a:t>
            </a:r>
            <a:endParaRPr lang="en-US" dirty="0"/>
          </a:p>
        </p:txBody>
      </p:sp>
      <p:pic>
        <p:nvPicPr>
          <p:cNvPr id="5" name="Picture 4">
            <a:extLst>
              <a:ext uri="{FF2B5EF4-FFF2-40B4-BE49-F238E27FC236}">
                <a16:creationId xmlns:a16="http://schemas.microsoft.com/office/drawing/2014/main" id="{107B09A2-43EA-4414-AEE8-B3F2B63B7508}"/>
              </a:ext>
            </a:extLst>
          </p:cNvPr>
          <p:cNvPicPr>
            <a:picLocks noChangeAspect="1"/>
          </p:cNvPicPr>
          <p:nvPr/>
        </p:nvPicPr>
        <p:blipFill>
          <a:blip r:embed="rId2"/>
          <a:stretch>
            <a:fillRect/>
          </a:stretch>
        </p:blipFill>
        <p:spPr>
          <a:xfrm>
            <a:off x="0" y="1699263"/>
            <a:ext cx="12192000" cy="4002813"/>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4C6D9C3-2842-4ABA-906E-3795BBBC816B}"/>
                  </a:ext>
                </a:extLst>
              </p:cNvPr>
              <p:cNvSpPr txBox="1"/>
              <p:nvPr/>
            </p:nvSpPr>
            <p:spPr>
              <a:xfrm>
                <a:off x="-147983" y="5652945"/>
                <a:ext cx="6096000" cy="6463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3600" i="1" smtClean="0">
                              <a:latin typeface="Cambria Math" panose="02040503050406030204" pitchFamily="18" charset="0"/>
                            </a:rPr>
                          </m:ctrlPr>
                        </m:sSupPr>
                        <m:e>
                          <m:r>
                            <a:rPr lang="en-US" sz="3600" i="1">
                              <a:latin typeface="Cambria Math" panose="02040503050406030204" pitchFamily="18" charset="0"/>
                            </a:rPr>
                            <m:t>𝑅</m:t>
                          </m:r>
                        </m:e>
                        <m:sup>
                          <m:r>
                            <a:rPr lang="en-US" sz="3600" i="1">
                              <a:latin typeface="Cambria Math" panose="02040503050406030204" pitchFamily="18" charset="0"/>
                            </a:rPr>
                            <m:t>2</m:t>
                          </m:r>
                        </m:sup>
                      </m:sSup>
                      <m:r>
                        <a:rPr lang="en-US" sz="3600" i="1" dirty="0">
                          <a:latin typeface="Cambria Math" panose="02040503050406030204" pitchFamily="18" charset="0"/>
                        </a:rPr>
                        <m:t>=</m:t>
                      </m:r>
                      <m:r>
                        <a:rPr lang="en-US" sz="3600" b="0" i="1" dirty="0" smtClean="0">
                          <a:latin typeface="Cambria Math" panose="02040503050406030204" pitchFamily="18" charset="0"/>
                        </a:rPr>
                        <m:t>15%</m:t>
                      </m:r>
                    </m:oMath>
                  </m:oMathPara>
                </a14:m>
                <a:endParaRPr lang="en-US" sz="3600" dirty="0"/>
              </a:p>
            </p:txBody>
          </p:sp>
        </mc:Choice>
        <mc:Fallback xmlns="">
          <p:sp>
            <p:nvSpPr>
              <p:cNvPr id="7" name="TextBox 6">
                <a:extLst>
                  <a:ext uri="{FF2B5EF4-FFF2-40B4-BE49-F238E27FC236}">
                    <a16:creationId xmlns:a16="http://schemas.microsoft.com/office/drawing/2014/main" id="{C4C6D9C3-2842-4ABA-906E-3795BBBC816B}"/>
                  </a:ext>
                </a:extLst>
              </p:cNvPr>
              <p:cNvSpPr txBox="1">
                <a:spLocks noRot="1" noChangeAspect="1" noMove="1" noResize="1" noEditPoints="1" noAdjustHandles="1" noChangeArrowheads="1" noChangeShapeType="1" noTextEdit="1"/>
              </p:cNvSpPr>
              <p:nvPr/>
            </p:nvSpPr>
            <p:spPr>
              <a:xfrm>
                <a:off x="-147983" y="5652945"/>
                <a:ext cx="6096000" cy="64633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324CB0D-CE46-418C-AFC1-F0676858961B}"/>
                  </a:ext>
                </a:extLst>
              </p:cNvPr>
              <p:cNvSpPr txBox="1"/>
              <p:nvPr/>
            </p:nvSpPr>
            <p:spPr>
              <a:xfrm>
                <a:off x="5280990" y="5575000"/>
                <a:ext cx="6096000" cy="6463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3600" i="1" smtClean="0">
                              <a:latin typeface="Cambria Math" panose="02040503050406030204" pitchFamily="18" charset="0"/>
                            </a:rPr>
                          </m:ctrlPr>
                        </m:sSupPr>
                        <m:e>
                          <m:r>
                            <a:rPr lang="en-US" sz="3600" i="1">
                              <a:latin typeface="Cambria Math" panose="02040503050406030204" pitchFamily="18" charset="0"/>
                            </a:rPr>
                            <m:t>𝑅</m:t>
                          </m:r>
                        </m:e>
                        <m:sup>
                          <m:r>
                            <a:rPr lang="en-US" sz="3600" i="1">
                              <a:latin typeface="Cambria Math" panose="02040503050406030204" pitchFamily="18" charset="0"/>
                            </a:rPr>
                            <m:t>2</m:t>
                          </m:r>
                        </m:sup>
                      </m:sSup>
                      <m:r>
                        <a:rPr lang="en-US" sz="3600" i="1" dirty="0">
                          <a:latin typeface="Cambria Math" panose="02040503050406030204" pitchFamily="18" charset="0"/>
                        </a:rPr>
                        <m:t>=</m:t>
                      </m:r>
                      <m:r>
                        <a:rPr lang="en-US" sz="3600" b="0" i="1" dirty="0" smtClean="0">
                          <a:latin typeface="Cambria Math" panose="02040503050406030204" pitchFamily="18" charset="0"/>
                        </a:rPr>
                        <m:t>85%</m:t>
                      </m:r>
                    </m:oMath>
                  </m:oMathPara>
                </a14:m>
                <a:endParaRPr lang="en-US" sz="3600" dirty="0"/>
              </a:p>
            </p:txBody>
          </p:sp>
        </mc:Choice>
        <mc:Fallback xmlns="">
          <p:sp>
            <p:nvSpPr>
              <p:cNvPr id="8" name="TextBox 7">
                <a:extLst>
                  <a:ext uri="{FF2B5EF4-FFF2-40B4-BE49-F238E27FC236}">
                    <a16:creationId xmlns:a16="http://schemas.microsoft.com/office/drawing/2014/main" id="{6324CB0D-CE46-418C-AFC1-F0676858961B}"/>
                  </a:ext>
                </a:extLst>
              </p:cNvPr>
              <p:cNvSpPr txBox="1">
                <a:spLocks noRot="1" noChangeAspect="1" noMove="1" noResize="1" noEditPoints="1" noAdjustHandles="1" noChangeArrowheads="1" noChangeShapeType="1" noTextEdit="1"/>
              </p:cNvSpPr>
              <p:nvPr/>
            </p:nvSpPr>
            <p:spPr>
              <a:xfrm>
                <a:off x="5280990" y="5575000"/>
                <a:ext cx="6096000" cy="646331"/>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59480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985DE-E11A-4D0D-8E2F-FC9AB52B1553}"/>
              </a:ext>
            </a:extLst>
          </p:cNvPr>
          <p:cNvSpPr>
            <a:spLocks noGrp="1"/>
          </p:cNvSpPr>
          <p:nvPr>
            <p:ph type="title"/>
          </p:nvPr>
        </p:nvSpPr>
        <p:spPr/>
        <p:txBody>
          <a:bodyPr/>
          <a:lstStyle/>
          <a:p>
            <a:r>
              <a:rPr lang="en-US" dirty="0"/>
              <a:t>Validate Models: Analytics/Predictions with the Models </a:t>
            </a:r>
          </a:p>
        </p:txBody>
      </p:sp>
      <p:sp>
        <p:nvSpPr>
          <p:cNvPr id="3" name="Content Placeholder 2">
            <a:extLst>
              <a:ext uri="{FF2B5EF4-FFF2-40B4-BE49-F238E27FC236}">
                <a16:creationId xmlns:a16="http://schemas.microsoft.com/office/drawing/2014/main" id="{7189ED6F-6A62-4452-AAEF-2FA14E76A212}"/>
              </a:ext>
            </a:extLst>
          </p:cNvPr>
          <p:cNvSpPr>
            <a:spLocks noGrp="1"/>
          </p:cNvSpPr>
          <p:nvPr>
            <p:ph idx="1"/>
          </p:nvPr>
        </p:nvSpPr>
        <p:spPr>
          <a:xfrm>
            <a:off x="0" y="533399"/>
            <a:ext cx="12192000" cy="6177951"/>
          </a:xfrm>
        </p:spPr>
        <p:txBody>
          <a:bodyPr/>
          <a:lstStyle/>
          <a:p>
            <a:r>
              <a:rPr lang="en-US" sz="2400" dirty="0">
                <a:effectLst/>
              </a:rPr>
              <a:t>Use test mailing data to build model(s) to predict customers' likely responses to a mailing of a promotional brochure for the book, </a:t>
            </a:r>
            <a:r>
              <a:rPr lang="en-US" sz="2400" i="1" dirty="0">
                <a:effectLst/>
              </a:rPr>
              <a:t>Art History of Florence.</a:t>
            </a:r>
          </a:p>
          <a:p>
            <a:pPr lvl="1"/>
            <a:r>
              <a:rPr lang="en-US" sz="2200" dirty="0">
                <a:effectLst/>
              </a:rPr>
              <a:t>RFM Model (Use "Nested </a:t>
            </a:r>
            <a:r>
              <a:rPr lang="en-US" sz="2200" dirty="0" err="1">
                <a:effectLst/>
              </a:rPr>
              <a:t>lf</a:t>
            </a:r>
            <a:r>
              <a:rPr lang="en-US" sz="2200" dirty="0">
                <a:effectLst/>
              </a:rPr>
              <a:t>" or </a:t>
            </a:r>
            <a:r>
              <a:rPr lang="en-US" sz="2200" dirty="0" err="1"/>
              <a:t>vlookup</a:t>
            </a:r>
            <a:r>
              <a:rPr lang="en-US" sz="2200" dirty="0"/>
              <a:t>() </a:t>
            </a:r>
            <a:r>
              <a:rPr lang="en-US" sz="2200" dirty="0">
                <a:effectLst/>
              </a:rPr>
              <a:t>functions in Excel)</a:t>
            </a:r>
          </a:p>
          <a:p>
            <a:pPr lvl="1"/>
            <a:r>
              <a:rPr lang="en-US" sz="2200" dirty="0">
                <a:effectLst/>
              </a:rPr>
              <a:t>Ordinary Least Squares (OLS) Regression Model (Use Excel or </a:t>
            </a:r>
            <a:r>
              <a:rPr lang="en-US" sz="2200" dirty="0" err="1">
                <a:effectLst/>
              </a:rPr>
              <a:t>Enginius</a:t>
            </a:r>
            <a:r>
              <a:rPr lang="en-US" sz="2200" dirty="0">
                <a:effectLst/>
              </a:rPr>
              <a:t>)</a:t>
            </a:r>
          </a:p>
          <a:p>
            <a:pPr lvl="1"/>
            <a:r>
              <a:rPr lang="en-US" sz="2200" dirty="0">
                <a:effectLst/>
              </a:rPr>
              <a:t>Logit/Choice Model (Use </a:t>
            </a:r>
            <a:r>
              <a:rPr lang="en-US" sz="2200" dirty="0" err="1">
                <a:effectLst/>
              </a:rPr>
              <a:t>Enginius</a:t>
            </a:r>
            <a:r>
              <a:rPr lang="en-US" sz="2200" dirty="0">
                <a:effectLst/>
              </a:rPr>
              <a:t>)</a:t>
            </a:r>
          </a:p>
          <a:p>
            <a:r>
              <a:rPr lang="en-US" sz="2600" i="1" dirty="0">
                <a:solidFill>
                  <a:srgbClr val="FF0000"/>
                </a:solidFill>
                <a:effectLst/>
              </a:rPr>
              <a:t>Compute the predicted response score </a:t>
            </a:r>
            <a:r>
              <a:rPr lang="en-US" sz="2600" dirty="0">
                <a:effectLst/>
              </a:rPr>
              <a:t>from each model for each customer in a hold-out sample. </a:t>
            </a:r>
            <a:r>
              <a:rPr lang="en-US" sz="2600" dirty="0">
                <a:solidFill>
                  <a:srgbClr val="FF0000"/>
                </a:solidFill>
                <a:effectLst/>
              </a:rPr>
              <a:t>Sort holdout sample according to these scores (use one model to score at a time).</a:t>
            </a:r>
          </a:p>
          <a:p>
            <a:r>
              <a:rPr lang="en-US" sz="2600" dirty="0">
                <a:effectLst/>
              </a:rPr>
              <a:t>Estimate predicted purchases of the book from the </a:t>
            </a:r>
            <a:r>
              <a:rPr lang="en-US" sz="2600" i="1" dirty="0">
                <a:solidFill>
                  <a:srgbClr val="FF0000"/>
                </a:solidFill>
                <a:effectLst/>
              </a:rPr>
              <a:t>sorted hold-out sample </a:t>
            </a:r>
            <a:r>
              <a:rPr lang="en-US" sz="2600" dirty="0">
                <a:effectLst/>
              </a:rPr>
              <a:t>for any targeting plan (the sorted list will be different for each model).</a:t>
            </a:r>
          </a:p>
          <a:p>
            <a:r>
              <a:rPr lang="en-US" sz="2600" dirty="0">
                <a:effectLst/>
              </a:rPr>
              <a:t>Compute </a:t>
            </a:r>
            <a:r>
              <a:rPr lang="en-US" sz="2600" i="1" dirty="0">
                <a:solidFill>
                  <a:srgbClr val="FF0000"/>
                </a:solidFill>
                <a:effectLst/>
              </a:rPr>
              <a:t>expected profit </a:t>
            </a:r>
            <a:r>
              <a:rPr lang="en-US" sz="2600" dirty="0">
                <a:effectLst/>
              </a:rPr>
              <a:t>and </a:t>
            </a:r>
            <a:r>
              <a:rPr lang="en-US" sz="2600" i="1" dirty="0">
                <a:solidFill>
                  <a:srgbClr val="FF0000"/>
                </a:solidFill>
                <a:effectLst/>
              </a:rPr>
              <a:t>gain charts </a:t>
            </a:r>
            <a:r>
              <a:rPr lang="en-US" sz="2600" dirty="0">
                <a:effectLst/>
              </a:rPr>
              <a:t>for a mailing to the </a:t>
            </a:r>
            <a:r>
              <a:rPr lang="en-US" sz="2600" dirty="0"/>
              <a:t>selected group of customers based on their sorted </a:t>
            </a:r>
            <a:r>
              <a:rPr lang="en-US" sz="2600" i="1" dirty="0">
                <a:solidFill>
                  <a:srgbClr val="FF0000"/>
                </a:solidFill>
                <a:effectLst/>
              </a:rPr>
              <a:t>predicted response score.  </a:t>
            </a:r>
            <a:r>
              <a:rPr lang="en-US" sz="2600" dirty="0">
                <a:effectLst/>
              </a:rPr>
              <a:t>(Profit = [Expected Revenue] – [Total Mailing Costs]</a:t>
            </a:r>
          </a:p>
          <a:p>
            <a:pPr marL="0" indent="0">
              <a:buNone/>
            </a:pPr>
            <a:r>
              <a:rPr lang="en-US" sz="2600" dirty="0"/>
              <a:t>       = </a:t>
            </a:r>
            <a:r>
              <a:rPr lang="en-US" sz="2600" dirty="0">
                <a:solidFill>
                  <a:srgbClr val="FF0000"/>
                </a:solidFill>
                <a:effectLst>
                  <a:outerShdw blurRad="38100" dist="38100" dir="2700000" algn="tl">
                    <a:srgbClr val="000000">
                      <a:alpha val="43137"/>
                    </a:srgbClr>
                  </a:outerShdw>
                </a:effectLst>
              </a:rPr>
              <a:t>Estimated purchase qty </a:t>
            </a:r>
            <a:r>
              <a:rPr lang="en-US" sz="2600" dirty="0">
                <a:solidFill>
                  <a:srgbClr val="FF0000"/>
                </a:solidFill>
                <a:effectLst/>
              </a:rPr>
              <a:t>* Profit Margin - Total Mailing Costs  mailing </a:t>
            </a:r>
          </a:p>
        </p:txBody>
      </p:sp>
    </p:spTree>
    <p:extLst>
      <p:ext uri="{BB962C8B-B14F-4D97-AF65-F5344CB8AC3E}">
        <p14:creationId xmlns:p14="http://schemas.microsoft.com/office/powerpoint/2010/main" val="679595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A94EF-558D-4FF6-A248-76269271AF6D}"/>
              </a:ext>
            </a:extLst>
          </p:cNvPr>
          <p:cNvSpPr>
            <a:spLocks noGrp="1"/>
          </p:cNvSpPr>
          <p:nvPr>
            <p:ph type="title"/>
          </p:nvPr>
        </p:nvSpPr>
        <p:spPr/>
        <p:txBody>
          <a:bodyPr/>
          <a:lstStyle/>
          <a:p>
            <a:r>
              <a:rPr lang="en-US" altLang="zh-TW" dirty="0"/>
              <a:t>How to Calculate Prediction Scores</a:t>
            </a:r>
            <a:endParaRPr lang="en-US" dirty="0"/>
          </a:p>
        </p:txBody>
      </p:sp>
      <p:sp>
        <p:nvSpPr>
          <p:cNvPr id="3" name="Content Placeholder 2">
            <a:extLst>
              <a:ext uri="{FF2B5EF4-FFF2-40B4-BE49-F238E27FC236}">
                <a16:creationId xmlns:a16="http://schemas.microsoft.com/office/drawing/2014/main" id="{226A1A18-464A-4E5B-AD6B-5A54ABE9DF17}"/>
              </a:ext>
            </a:extLst>
          </p:cNvPr>
          <p:cNvSpPr>
            <a:spLocks noGrp="1"/>
          </p:cNvSpPr>
          <p:nvPr>
            <p:ph idx="1"/>
          </p:nvPr>
        </p:nvSpPr>
        <p:spPr>
          <a:xfrm>
            <a:off x="0" y="685800"/>
            <a:ext cx="11785600" cy="5486400"/>
          </a:xfrm>
        </p:spPr>
        <p:txBody>
          <a:bodyPr/>
          <a:lstStyle/>
          <a:p>
            <a:r>
              <a:rPr lang="en-US" altLang="zh-TW" sz="2400" dirty="0">
                <a:solidFill>
                  <a:srgbClr val="C00000"/>
                </a:solidFill>
              </a:rPr>
              <a:t>Regression Score</a:t>
            </a:r>
            <a:r>
              <a:rPr lang="en-US" altLang="zh-TW" sz="2400" dirty="0"/>
              <a:t>:</a:t>
            </a:r>
            <a:r>
              <a:rPr lang="zh-TW" altLang="en-US" sz="2400" dirty="0"/>
              <a:t> </a:t>
            </a:r>
            <a:r>
              <a:rPr lang="en-US" altLang="zh-TW" sz="2400" dirty="0"/>
              <a:t>Formula for M6 </a:t>
            </a:r>
            <a:r>
              <a:rPr lang="en-US" altLang="zh-TW" sz="2400" dirty="0">
                <a:sym typeface="Wingdings" panose="05000000000000000000" pitchFamily="2" charset="2"/>
              </a:rPr>
              <a:t></a:t>
            </a:r>
            <a:r>
              <a:rPr lang="en-US" altLang="zh-TW" sz="2000" dirty="0">
                <a:sym typeface="Wingdings" panose="05000000000000000000" pitchFamily="2" charset="2"/>
              </a:rPr>
              <a:t> </a:t>
            </a:r>
            <a:r>
              <a:rPr lang="pt-BR" altLang="zh-TW" sz="2000" dirty="0"/>
              <a:t>=0.364228-0.13092048*B6+0.0002736*C6-0.0090876*D6+0.0970286*E6-0.002*F6-0.1262584*G6-0.096356*H6-0.1414907*I6-0.135231*J6+0.117849*K6</a:t>
            </a:r>
            <a:endParaRPr lang="en-US" altLang="zh-TW" sz="2000" dirty="0"/>
          </a:p>
          <a:p>
            <a:r>
              <a:rPr lang="en-US" altLang="zh-TW" sz="2400" dirty="0"/>
              <a:t>Attractiveness: Formula for </a:t>
            </a:r>
            <a:r>
              <a:rPr lang="en-US" altLang="zh-TW" sz="2400" dirty="0">
                <a:solidFill>
                  <a:srgbClr val="C00000"/>
                </a:solidFill>
              </a:rPr>
              <a:t>N6</a:t>
            </a:r>
            <a:r>
              <a:rPr lang="en-US" altLang="zh-TW" sz="2400" dirty="0"/>
              <a:t> </a:t>
            </a:r>
            <a:r>
              <a:rPr lang="en-US" altLang="zh-TW" sz="2400" dirty="0">
                <a:sym typeface="Wingdings" panose="05000000000000000000" pitchFamily="2" charset="2"/>
              </a:rPr>
              <a:t> </a:t>
            </a:r>
            <a:r>
              <a:rPr lang="en-US" altLang="zh-TW" sz="2400" dirty="0"/>
              <a:t> </a:t>
            </a:r>
            <a:r>
              <a:rPr lang="pt-BR" sz="2400" dirty="0"/>
              <a:t>=</a:t>
            </a:r>
            <a:r>
              <a:rPr lang="pt-BR" sz="2000" dirty="0"/>
              <a:t>EXP(-0.3515-0.8632*B6+0.0019*C6-0.0755*D6+0.6118*E6-0.0148*F6-0.8112*G6-0.637*H6-0.923*I6-0.9059*J6+0.6861*K6)</a:t>
            </a:r>
          </a:p>
          <a:p>
            <a:r>
              <a:rPr lang="en-US" sz="2400" dirty="0">
                <a:solidFill>
                  <a:srgbClr val="C00000"/>
                </a:solidFill>
              </a:rPr>
              <a:t>** Logit Score</a:t>
            </a:r>
            <a:r>
              <a:rPr lang="en-US" sz="2400" dirty="0"/>
              <a:t>: </a:t>
            </a:r>
            <a:r>
              <a:rPr lang="pt-BR" sz="2400" dirty="0"/>
              <a:t>Formula for </a:t>
            </a:r>
            <a:r>
              <a:rPr lang="pt-BR" sz="2400" dirty="0">
                <a:solidFill>
                  <a:srgbClr val="C00000"/>
                </a:solidFill>
              </a:rPr>
              <a:t>O6</a:t>
            </a:r>
            <a:r>
              <a:rPr lang="pt-BR" sz="2400" dirty="0"/>
              <a:t> = =(N6)/(1+N6)  </a:t>
            </a:r>
            <a:r>
              <a:rPr lang="pt-BR" sz="2400" dirty="0">
                <a:sym typeface="Wingdings" panose="05000000000000000000" pitchFamily="2" charset="2"/>
              </a:rPr>
              <a:t> More advanced</a:t>
            </a:r>
            <a:endParaRPr lang="en-US" sz="2400" dirty="0"/>
          </a:p>
          <a:p>
            <a:r>
              <a:rPr lang="en-US" sz="2400" dirty="0">
                <a:solidFill>
                  <a:srgbClr val="C00000"/>
                </a:solidFill>
              </a:rPr>
              <a:t>RFM Score </a:t>
            </a:r>
            <a:r>
              <a:rPr lang="en-US" sz="2400" dirty="0"/>
              <a:t>= R+F+M</a:t>
            </a:r>
          </a:p>
        </p:txBody>
      </p:sp>
      <p:pic>
        <p:nvPicPr>
          <p:cNvPr id="11" name="Picture 10">
            <a:extLst>
              <a:ext uri="{FF2B5EF4-FFF2-40B4-BE49-F238E27FC236}">
                <a16:creationId xmlns:a16="http://schemas.microsoft.com/office/drawing/2014/main" id="{571BE5D4-5FEB-4F37-8AAF-C46808D6A810}"/>
              </a:ext>
            </a:extLst>
          </p:cNvPr>
          <p:cNvPicPr>
            <a:picLocks noChangeAspect="1"/>
          </p:cNvPicPr>
          <p:nvPr/>
        </p:nvPicPr>
        <p:blipFill>
          <a:blip r:embed="rId2"/>
          <a:stretch>
            <a:fillRect/>
          </a:stretch>
        </p:blipFill>
        <p:spPr>
          <a:xfrm>
            <a:off x="0" y="3734009"/>
            <a:ext cx="12192000" cy="2752614"/>
          </a:xfrm>
          <a:prstGeom prst="rect">
            <a:avLst/>
          </a:prstGeom>
        </p:spPr>
      </p:pic>
    </p:spTree>
    <p:extLst>
      <p:ext uri="{BB962C8B-B14F-4D97-AF65-F5344CB8AC3E}">
        <p14:creationId xmlns:p14="http://schemas.microsoft.com/office/powerpoint/2010/main" val="2604040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3DF66-F2E3-41D2-9FE7-DA55DE8694E7}"/>
              </a:ext>
            </a:extLst>
          </p:cNvPr>
          <p:cNvSpPr>
            <a:spLocks noGrp="1"/>
          </p:cNvSpPr>
          <p:nvPr>
            <p:ph type="title"/>
          </p:nvPr>
        </p:nvSpPr>
        <p:spPr/>
        <p:txBody>
          <a:bodyPr/>
          <a:lstStyle/>
          <a:p>
            <a:r>
              <a:rPr lang="en-US" dirty="0"/>
              <a:t>Calculating LR Model Predicted Score using Testing Dataset</a:t>
            </a:r>
          </a:p>
        </p:txBody>
      </p:sp>
      <p:sp>
        <p:nvSpPr>
          <p:cNvPr id="3" name="Content Placeholder 2">
            <a:extLst>
              <a:ext uri="{FF2B5EF4-FFF2-40B4-BE49-F238E27FC236}">
                <a16:creationId xmlns:a16="http://schemas.microsoft.com/office/drawing/2014/main" id="{350258B0-5864-4CDE-AB75-857A402621CC}"/>
              </a:ext>
            </a:extLst>
          </p:cNvPr>
          <p:cNvSpPr>
            <a:spLocks noGrp="1"/>
          </p:cNvSpPr>
          <p:nvPr>
            <p:ph idx="1"/>
          </p:nvPr>
        </p:nvSpPr>
        <p:spPr>
          <a:xfrm>
            <a:off x="-1" y="685800"/>
            <a:ext cx="12145617" cy="5486400"/>
          </a:xfrm>
        </p:spPr>
        <p:txBody>
          <a:bodyPr/>
          <a:lstStyle/>
          <a:p>
            <a:pPr marL="0" indent="0">
              <a:buNone/>
            </a:pPr>
            <a:r>
              <a:rPr lang="en-US" sz="2400" dirty="0"/>
              <a:t>M6 Regression Score:  =+$N$3+</a:t>
            </a:r>
            <a:r>
              <a:rPr lang="en-US" sz="2400" dirty="0">
                <a:solidFill>
                  <a:srgbClr val="C00000"/>
                </a:solidFill>
              </a:rPr>
              <a:t>SUMPRODUCT</a:t>
            </a:r>
            <a:r>
              <a:rPr lang="en-US" sz="2400" dirty="0"/>
              <a:t>((C6:L6), </a:t>
            </a:r>
            <a:r>
              <a:rPr lang="en-US" sz="2400" dirty="0" err="1">
                <a:solidFill>
                  <a:srgbClr val="C00000"/>
                </a:solidFill>
              </a:rPr>
              <a:t>Model_Coefficients</a:t>
            </a:r>
            <a:r>
              <a:rPr lang="en-US" sz="2400" dirty="0"/>
              <a:t>)</a:t>
            </a:r>
          </a:p>
          <a:p>
            <a:pPr marL="0" indent="0">
              <a:buNone/>
            </a:pPr>
            <a:r>
              <a:rPr lang="en-US" sz="2400" dirty="0"/>
              <a:t>Learn the use of SUMPRODUCT()</a:t>
            </a:r>
          </a:p>
        </p:txBody>
      </p:sp>
      <p:pic>
        <p:nvPicPr>
          <p:cNvPr id="7" name="Picture 6">
            <a:extLst>
              <a:ext uri="{FF2B5EF4-FFF2-40B4-BE49-F238E27FC236}">
                <a16:creationId xmlns:a16="http://schemas.microsoft.com/office/drawing/2014/main" id="{AE3971B2-9DBD-4B0D-97E5-43E75BEFF237}"/>
              </a:ext>
            </a:extLst>
          </p:cNvPr>
          <p:cNvPicPr>
            <a:picLocks noChangeAspect="1"/>
          </p:cNvPicPr>
          <p:nvPr/>
        </p:nvPicPr>
        <p:blipFill>
          <a:blip r:embed="rId2"/>
          <a:stretch>
            <a:fillRect/>
          </a:stretch>
        </p:blipFill>
        <p:spPr>
          <a:xfrm>
            <a:off x="0" y="1702905"/>
            <a:ext cx="12192000" cy="3145402"/>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B303CC4-1E64-4F2A-B73D-5D1FB6388604}"/>
                  </a:ext>
                </a:extLst>
              </p:cNvPr>
              <p:cNvSpPr txBox="1"/>
              <p:nvPr/>
            </p:nvSpPr>
            <p:spPr>
              <a:xfrm>
                <a:off x="46384" y="5648980"/>
                <a:ext cx="12336069" cy="523220"/>
              </a:xfrm>
              <a:prstGeom prst="rect">
                <a:avLst/>
              </a:prstGeom>
              <a:noFill/>
            </p:spPr>
            <p:txBody>
              <a:bodyPr wrap="none" rtlCol="0">
                <a:spAutoFit/>
              </a:bodyPr>
              <a:lstStyle/>
              <a:p>
                <a14:m>
                  <m:oMath xmlns:m="http://schemas.openxmlformats.org/officeDocument/2006/math">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𝒚</m:t>
                        </m:r>
                      </m:e>
                    </m:acc>
                    <m:r>
                      <a:rPr lang="en-US" sz="2800" b="1" i="1" smtClean="0">
                        <a:latin typeface="Cambria Math" panose="02040503050406030204" pitchFamily="18" charset="0"/>
                      </a:rPr>
                      <m:t>=</m:t>
                    </m:r>
                    <m:r>
                      <a:rPr lang="en-US" sz="2800" b="1" i="0" smtClean="0">
                        <a:latin typeface="Cambria Math" panose="02040503050406030204" pitchFamily="18" charset="0"/>
                      </a:rPr>
                      <m:t>𝐈𝐧𝐭𝐞𝐫𝐜𝐞𝐩𝐭</m:t>
                    </m:r>
                    <m:r>
                      <a:rPr lang="en-US" sz="2800" b="1" i="1" smtClean="0">
                        <a:latin typeface="Cambria Math" panose="02040503050406030204" pitchFamily="18" charset="0"/>
                      </a:rPr>
                      <m:t>+ </m:t>
                    </m:r>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rPr>
                          <m:t>𝒃</m:t>
                        </m:r>
                      </m:e>
                      <m:sub>
                        <m:r>
                          <a:rPr lang="en-US" sz="2800" b="1" i="1" smtClean="0">
                            <a:latin typeface="Cambria Math" panose="02040503050406030204" pitchFamily="18" charset="0"/>
                          </a:rPr>
                          <m:t>𝟏</m:t>
                        </m:r>
                      </m:sub>
                    </m:sSub>
                    <m:r>
                      <a:rPr lang="en-US" sz="2800" b="1" i="1" smtClean="0">
                        <a:latin typeface="Cambria Math" panose="02040503050406030204" pitchFamily="18" charset="0"/>
                      </a:rPr>
                      <m:t>∗</m:t>
                    </m:r>
                    <m:r>
                      <a:rPr lang="en-US" sz="2800" b="1" i="0" smtClean="0">
                        <a:latin typeface="Cambria Math" panose="02040503050406030204" pitchFamily="18" charset="0"/>
                      </a:rPr>
                      <m:t>𝐆𝐞𝐧𝐝𝐞𝐫</m:t>
                    </m:r>
                  </m:oMath>
                </a14:m>
                <a:r>
                  <a:rPr lang="en-US" sz="2800" b="1" dirty="0"/>
                  <a:t> </a:t>
                </a:r>
                <a14:m>
                  <m:oMath xmlns:m="http://schemas.openxmlformats.org/officeDocument/2006/math">
                    <m:sSub>
                      <m:sSubPr>
                        <m:ctrlPr>
                          <a:rPr lang="en-US" sz="2800" b="1" i="1">
                            <a:latin typeface="Cambria Math" panose="02040503050406030204" pitchFamily="18" charset="0"/>
                          </a:rPr>
                        </m:ctrlPr>
                      </m:sSubPr>
                      <m:e>
                        <m:r>
                          <a:rPr lang="en-US" sz="2800" b="1" i="1" smtClean="0">
                            <a:latin typeface="Cambria Math" panose="02040503050406030204" pitchFamily="18" charset="0"/>
                          </a:rPr>
                          <m:t>+ </m:t>
                        </m:r>
                        <m:r>
                          <a:rPr lang="en-US" sz="2800" b="1" i="1">
                            <a:latin typeface="Cambria Math" panose="02040503050406030204" pitchFamily="18" charset="0"/>
                          </a:rPr>
                          <m:t>𝒃</m:t>
                        </m:r>
                      </m:e>
                      <m:sub>
                        <m:r>
                          <a:rPr lang="en-US" sz="2800" b="1" i="1" smtClean="0">
                            <a:latin typeface="Cambria Math" panose="02040503050406030204" pitchFamily="18" charset="0"/>
                          </a:rPr>
                          <m:t>𝟐</m:t>
                        </m:r>
                      </m:sub>
                    </m:sSub>
                    <m:r>
                      <a:rPr lang="en-US" sz="2800" b="1" i="1">
                        <a:latin typeface="Cambria Math" panose="02040503050406030204" pitchFamily="18" charset="0"/>
                      </a:rPr>
                      <m:t>∗</m:t>
                    </m:r>
                    <m:r>
                      <a:rPr lang="en-US" sz="2800" b="1" i="0" smtClean="0">
                        <a:latin typeface="Cambria Math" panose="02040503050406030204" pitchFamily="18" charset="0"/>
                      </a:rPr>
                      <m:t>𝐀𝐦𝐨𝐮𝐧𝐭𝐏𝐮𝐫𝐜𝐡𝐚𝐬𝐞𝐝</m:t>
                    </m:r>
                  </m:oMath>
                </a14:m>
                <a:r>
                  <a:rPr lang="en-US" sz="2800" b="1" dirty="0"/>
                  <a:t> + … </a:t>
                </a:r>
                <a14:m>
                  <m:oMath xmlns:m="http://schemas.openxmlformats.org/officeDocument/2006/math">
                    <m:sSub>
                      <m:sSubPr>
                        <m:ctrlPr>
                          <a:rPr lang="en-US" sz="2800" b="1" i="1">
                            <a:latin typeface="Cambria Math" panose="02040503050406030204" pitchFamily="18" charset="0"/>
                          </a:rPr>
                        </m:ctrlPr>
                      </m:sSubPr>
                      <m:e>
                        <m:r>
                          <a:rPr lang="en-US" sz="2800" b="1" i="1">
                            <a:latin typeface="Cambria Math" panose="02040503050406030204" pitchFamily="18" charset="0"/>
                          </a:rPr>
                          <m:t>+ </m:t>
                        </m:r>
                        <m:r>
                          <a:rPr lang="en-US" sz="2800" b="1" i="1">
                            <a:latin typeface="Cambria Math" panose="02040503050406030204" pitchFamily="18" charset="0"/>
                          </a:rPr>
                          <m:t>𝒃</m:t>
                        </m:r>
                      </m:e>
                      <m:sub>
                        <m:r>
                          <a:rPr lang="en-US" sz="2800" b="1" i="1" smtClean="0">
                            <a:latin typeface="Cambria Math" panose="02040503050406030204" pitchFamily="18" charset="0"/>
                          </a:rPr>
                          <m:t>𝟏𝟎</m:t>
                        </m:r>
                      </m:sub>
                    </m:sSub>
                    <m:r>
                      <a:rPr lang="en-US" sz="2800" b="1" i="1">
                        <a:latin typeface="Cambria Math" panose="02040503050406030204" pitchFamily="18" charset="0"/>
                      </a:rPr>
                      <m:t>∗</m:t>
                    </m:r>
                    <m:r>
                      <a:rPr lang="en-US" sz="2800" b="1" i="0" smtClean="0">
                        <a:latin typeface="Cambria Math" panose="02040503050406030204" pitchFamily="18" charset="0"/>
                      </a:rPr>
                      <m:t>𝐏</m:t>
                    </m:r>
                    <m:r>
                      <a:rPr lang="en-US" sz="2800" b="1" i="0" smtClean="0">
                        <a:latin typeface="Cambria Math" panose="02040503050406030204" pitchFamily="18" charset="0"/>
                      </a:rPr>
                      <m:t>_</m:t>
                    </m:r>
                    <m:r>
                      <a:rPr lang="en-US" sz="2800" b="1" i="0" smtClean="0">
                        <a:latin typeface="Cambria Math" panose="02040503050406030204" pitchFamily="18" charset="0"/>
                      </a:rPr>
                      <m:t>𝐀𝐫𝐭</m:t>
                    </m:r>
                  </m:oMath>
                </a14:m>
                <a:r>
                  <a:rPr lang="en-US" sz="2800" b="1" dirty="0"/>
                  <a:t> </a:t>
                </a:r>
              </a:p>
            </p:txBody>
          </p:sp>
        </mc:Choice>
        <mc:Fallback xmlns="">
          <p:sp>
            <p:nvSpPr>
              <p:cNvPr id="10" name="TextBox 9">
                <a:extLst>
                  <a:ext uri="{FF2B5EF4-FFF2-40B4-BE49-F238E27FC236}">
                    <a16:creationId xmlns:a16="http://schemas.microsoft.com/office/drawing/2014/main" id="{FB303CC4-1E64-4F2A-B73D-5D1FB6388604}"/>
                  </a:ext>
                </a:extLst>
              </p:cNvPr>
              <p:cNvSpPr txBox="1">
                <a:spLocks noRot="1" noChangeAspect="1" noMove="1" noResize="1" noEditPoints="1" noAdjustHandles="1" noChangeArrowheads="1" noChangeShapeType="1" noTextEdit="1"/>
              </p:cNvSpPr>
              <p:nvPr/>
            </p:nvSpPr>
            <p:spPr>
              <a:xfrm>
                <a:off x="46384" y="5648980"/>
                <a:ext cx="12336069" cy="523220"/>
              </a:xfrm>
              <a:prstGeom prst="rect">
                <a:avLst/>
              </a:prstGeom>
              <a:blipFill>
                <a:blip r:embed="rId3"/>
                <a:stretch>
                  <a:fillRect t="-12791" b="-31395"/>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1C54CC7D-B1EB-415E-A2FA-DE9512F79459}"/>
              </a:ext>
            </a:extLst>
          </p:cNvPr>
          <p:cNvCxnSpPr>
            <a:cxnSpLocks/>
          </p:cNvCxnSpPr>
          <p:nvPr/>
        </p:nvCxnSpPr>
        <p:spPr bwMode="auto">
          <a:xfrm flipV="1">
            <a:off x="393895" y="4578627"/>
            <a:ext cx="3767288" cy="1070353"/>
          </a:xfrm>
          <a:prstGeom prst="straightConnector1">
            <a:avLst/>
          </a:prstGeom>
          <a:noFill/>
          <a:ln w="38100" cap="flat" cmpd="sng" algn="ctr">
            <a:solidFill>
              <a:srgbClr val="C00000"/>
            </a:solidFill>
            <a:prstDash val="solid"/>
            <a:round/>
            <a:headEnd type="oval" w="sm" len="sm"/>
            <a:tailEnd type="triangle" w="lg" len="lg"/>
          </a:ln>
          <a:effectLst/>
        </p:spPr>
      </p:cxnSp>
      <p:cxnSp>
        <p:nvCxnSpPr>
          <p:cNvPr id="16" name="Straight Arrow Connector 15">
            <a:extLst>
              <a:ext uri="{FF2B5EF4-FFF2-40B4-BE49-F238E27FC236}">
                <a16:creationId xmlns:a16="http://schemas.microsoft.com/office/drawing/2014/main" id="{5A2BB001-E469-4726-967B-0712C0995AB9}"/>
              </a:ext>
            </a:extLst>
          </p:cNvPr>
          <p:cNvCxnSpPr>
            <a:cxnSpLocks/>
          </p:cNvCxnSpPr>
          <p:nvPr/>
        </p:nvCxnSpPr>
        <p:spPr bwMode="auto">
          <a:xfrm flipH="1">
            <a:off x="1934308" y="3059723"/>
            <a:ext cx="3031587" cy="2677161"/>
          </a:xfrm>
          <a:prstGeom prst="straightConnector1">
            <a:avLst/>
          </a:prstGeom>
          <a:noFill/>
          <a:ln w="38100" cap="flat" cmpd="sng" algn="ctr">
            <a:solidFill>
              <a:srgbClr val="C00000"/>
            </a:solidFill>
            <a:prstDash val="solid"/>
            <a:round/>
            <a:headEnd type="oval" w="sm" len="sm"/>
            <a:tailEnd type="triangle" w="lg" len="lg"/>
          </a:ln>
          <a:effectLst/>
        </p:spPr>
      </p:cxnSp>
      <p:cxnSp>
        <p:nvCxnSpPr>
          <p:cNvPr id="19" name="Straight Arrow Connector 18">
            <a:extLst>
              <a:ext uri="{FF2B5EF4-FFF2-40B4-BE49-F238E27FC236}">
                <a16:creationId xmlns:a16="http://schemas.microsoft.com/office/drawing/2014/main" id="{68C6999D-82BC-4ED3-ADBB-441B1639EDBC}"/>
              </a:ext>
            </a:extLst>
          </p:cNvPr>
          <p:cNvCxnSpPr>
            <a:cxnSpLocks/>
          </p:cNvCxnSpPr>
          <p:nvPr/>
        </p:nvCxnSpPr>
        <p:spPr bwMode="auto">
          <a:xfrm flipH="1">
            <a:off x="10522634" y="3059723"/>
            <a:ext cx="1223890" cy="2589257"/>
          </a:xfrm>
          <a:prstGeom prst="straightConnector1">
            <a:avLst/>
          </a:prstGeom>
          <a:noFill/>
          <a:ln w="38100" cap="flat" cmpd="sng" algn="ctr">
            <a:solidFill>
              <a:srgbClr val="C00000"/>
            </a:solidFill>
            <a:prstDash val="solid"/>
            <a:round/>
            <a:headEnd type="oval" w="sm" len="sm"/>
            <a:tailEnd type="triangle" w="lg" len="lg"/>
          </a:ln>
          <a:effectLst/>
        </p:spPr>
      </p:cxnSp>
      <p:cxnSp>
        <p:nvCxnSpPr>
          <p:cNvPr id="22" name="Straight Arrow Connector 21">
            <a:extLst>
              <a:ext uri="{FF2B5EF4-FFF2-40B4-BE49-F238E27FC236}">
                <a16:creationId xmlns:a16="http://schemas.microsoft.com/office/drawing/2014/main" id="{76C97BC9-BFD9-491C-8D8A-14D38F654F35}"/>
              </a:ext>
            </a:extLst>
          </p:cNvPr>
          <p:cNvCxnSpPr>
            <a:cxnSpLocks/>
          </p:cNvCxnSpPr>
          <p:nvPr/>
        </p:nvCxnSpPr>
        <p:spPr bwMode="auto">
          <a:xfrm flipH="1">
            <a:off x="3170820" y="3084468"/>
            <a:ext cx="2525439" cy="2780944"/>
          </a:xfrm>
          <a:prstGeom prst="straightConnector1">
            <a:avLst/>
          </a:prstGeom>
          <a:noFill/>
          <a:ln w="38100" cap="flat" cmpd="sng" algn="ctr">
            <a:solidFill>
              <a:srgbClr val="C00000"/>
            </a:solidFill>
            <a:prstDash val="solid"/>
            <a:round/>
            <a:headEnd type="oval" w="sm" len="sm"/>
            <a:tailEnd type="triangle" w="lg" len="lg"/>
          </a:ln>
          <a:effectLst/>
        </p:spPr>
      </p:cxnSp>
      <p:cxnSp>
        <p:nvCxnSpPr>
          <p:cNvPr id="24" name="Straight Arrow Connector 23">
            <a:extLst>
              <a:ext uri="{FF2B5EF4-FFF2-40B4-BE49-F238E27FC236}">
                <a16:creationId xmlns:a16="http://schemas.microsoft.com/office/drawing/2014/main" id="{8FBE30BD-DBD8-45F5-8285-5C6C7CBE1417}"/>
              </a:ext>
            </a:extLst>
          </p:cNvPr>
          <p:cNvCxnSpPr>
            <a:cxnSpLocks/>
          </p:cNvCxnSpPr>
          <p:nvPr/>
        </p:nvCxnSpPr>
        <p:spPr bwMode="auto">
          <a:xfrm>
            <a:off x="1457739" y="4659914"/>
            <a:ext cx="2869096" cy="989066"/>
          </a:xfrm>
          <a:prstGeom prst="straightConnector1">
            <a:avLst/>
          </a:prstGeom>
          <a:noFill/>
          <a:ln w="38100" cap="flat" cmpd="sng" algn="ctr">
            <a:solidFill>
              <a:srgbClr val="C00000"/>
            </a:solidFill>
            <a:prstDash val="solid"/>
            <a:round/>
            <a:headEnd type="oval" w="sm" len="sm"/>
            <a:tailEnd type="triangle" w="lg" len="lg"/>
          </a:ln>
          <a:effectLst/>
        </p:spPr>
      </p:cxnSp>
      <p:sp>
        <p:nvSpPr>
          <p:cNvPr id="28" name="Rectangle: Rounded Corners 27">
            <a:extLst>
              <a:ext uri="{FF2B5EF4-FFF2-40B4-BE49-F238E27FC236}">
                <a16:creationId xmlns:a16="http://schemas.microsoft.com/office/drawing/2014/main" id="{77060299-6B53-47A7-A953-E63872ADA667}"/>
              </a:ext>
            </a:extLst>
          </p:cNvPr>
          <p:cNvSpPr/>
          <p:nvPr/>
        </p:nvSpPr>
        <p:spPr bwMode="auto">
          <a:xfrm>
            <a:off x="46383" y="1702905"/>
            <a:ext cx="1351721" cy="349399"/>
          </a:xfrm>
          <a:prstGeom prst="roundRect">
            <a:avLst/>
          </a:prstGeom>
          <a:noFill/>
          <a:ln w="381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32970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124E1-3785-452C-A21A-BC0B8D5B8EFE}"/>
              </a:ext>
            </a:extLst>
          </p:cNvPr>
          <p:cNvSpPr>
            <a:spLocks noGrp="1"/>
          </p:cNvSpPr>
          <p:nvPr>
            <p:ph type="title"/>
          </p:nvPr>
        </p:nvSpPr>
        <p:spPr/>
        <p:txBody>
          <a:bodyPr/>
          <a:lstStyle/>
          <a:p>
            <a:r>
              <a:rPr lang="en-US" dirty="0"/>
              <a:t>Sort the Testing Data by Regression Score</a:t>
            </a:r>
          </a:p>
        </p:txBody>
      </p:sp>
      <p:sp>
        <p:nvSpPr>
          <p:cNvPr id="3" name="Content Placeholder 2">
            <a:extLst>
              <a:ext uri="{FF2B5EF4-FFF2-40B4-BE49-F238E27FC236}">
                <a16:creationId xmlns:a16="http://schemas.microsoft.com/office/drawing/2014/main" id="{02C47E4E-B6CF-45EF-88CD-FD89FF0C5DD9}"/>
              </a:ext>
            </a:extLst>
          </p:cNvPr>
          <p:cNvSpPr>
            <a:spLocks noGrp="1"/>
          </p:cNvSpPr>
          <p:nvPr>
            <p:ph idx="1"/>
          </p:nvPr>
        </p:nvSpPr>
        <p:spPr/>
        <p:txBody>
          <a:bodyPr/>
          <a:lstStyle/>
          <a:p>
            <a:pPr marL="0" indent="0">
              <a:buNone/>
            </a:pPr>
            <a:r>
              <a:rPr lang="en-US" dirty="0">
                <a:solidFill>
                  <a:srgbClr val="C00000"/>
                </a:solidFill>
              </a:rPr>
              <a:t>Data &gt; Sort </a:t>
            </a:r>
            <a:r>
              <a:rPr lang="en-US" dirty="0">
                <a:sym typeface="Wingdings" panose="05000000000000000000" pitchFamily="2" charset="2"/>
              </a:rPr>
              <a:t> Sort by </a:t>
            </a:r>
            <a:r>
              <a:rPr lang="en-US" i="1" dirty="0">
                <a:sym typeface="Wingdings" panose="05000000000000000000" pitchFamily="2" charset="2"/>
              </a:rPr>
              <a:t>Regression Score </a:t>
            </a:r>
            <a:r>
              <a:rPr lang="en-US" dirty="0">
                <a:sym typeface="Wingdings" panose="05000000000000000000" pitchFamily="2" charset="2"/>
              </a:rPr>
              <a:t>in descending order </a:t>
            </a:r>
            <a:endParaRPr lang="en-US" dirty="0"/>
          </a:p>
        </p:txBody>
      </p:sp>
      <p:pic>
        <p:nvPicPr>
          <p:cNvPr id="7" name="Picture 6">
            <a:extLst>
              <a:ext uri="{FF2B5EF4-FFF2-40B4-BE49-F238E27FC236}">
                <a16:creationId xmlns:a16="http://schemas.microsoft.com/office/drawing/2014/main" id="{EFF98CBF-65DE-4F14-98CB-770D74E65F9F}"/>
              </a:ext>
            </a:extLst>
          </p:cNvPr>
          <p:cNvPicPr>
            <a:picLocks noChangeAspect="1"/>
          </p:cNvPicPr>
          <p:nvPr/>
        </p:nvPicPr>
        <p:blipFill>
          <a:blip r:embed="rId2"/>
          <a:stretch>
            <a:fillRect/>
          </a:stretch>
        </p:blipFill>
        <p:spPr>
          <a:xfrm>
            <a:off x="0" y="1195148"/>
            <a:ext cx="12192000" cy="6482033"/>
          </a:xfrm>
          <a:prstGeom prst="rect">
            <a:avLst/>
          </a:prstGeom>
        </p:spPr>
      </p:pic>
      <p:sp>
        <p:nvSpPr>
          <p:cNvPr id="4" name="Arrow: Down 3">
            <a:extLst>
              <a:ext uri="{FF2B5EF4-FFF2-40B4-BE49-F238E27FC236}">
                <a16:creationId xmlns:a16="http://schemas.microsoft.com/office/drawing/2014/main" id="{D86FC858-3018-45AD-9CC1-D71E7B0BAD7B}"/>
              </a:ext>
            </a:extLst>
          </p:cNvPr>
          <p:cNvSpPr/>
          <p:nvPr/>
        </p:nvSpPr>
        <p:spPr bwMode="auto">
          <a:xfrm rot="522390">
            <a:off x="5436288" y="2309799"/>
            <a:ext cx="267568" cy="2852746"/>
          </a:xfrm>
          <a:prstGeom prst="downArrow">
            <a:avLst>
              <a:gd name="adj1" fmla="val 50000"/>
              <a:gd name="adj2" fmla="val 96875"/>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5" name="TextBox 4">
            <a:extLst>
              <a:ext uri="{FF2B5EF4-FFF2-40B4-BE49-F238E27FC236}">
                <a16:creationId xmlns:a16="http://schemas.microsoft.com/office/drawing/2014/main" id="{63714D09-E047-462A-B672-12F1429C14DB}"/>
              </a:ext>
            </a:extLst>
          </p:cNvPr>
          <p:cNvSpPr txBox="1"/>
          <p:nvPr/>
        </p:nvSpPr>
        <p:spPr>
          <a:xfrm>
            <a:off x="6248324" y="6172200"/>
            <a:ext cx="3411964" cy="646331"/>
          </a:xfrm>
          <a:prstGeom prst="rect">
            <a:avLst/>
          </a:prstGeom>
          <a:solidFill>
            <a:srgbClr val="FFFF00"/>
          </a:solidFill>
        </p:spPr>
        <p:txBody>
          <a:bodyPr wrap="square" rtlCol="0">
            <a:spAutoFit/>
          </a:bodyPr>
          <a:lstStyle/>
          <a:p>
            <a:r>
              <a:rPr lang="en-US" dirty="0"/>
              <a:t>Sort the dataset by Regression Score in descending order</a:t>
            </a:r>
          </a:p>
        </p:txBody>
      </p:sp>
    </p:spTree>
    <p:extLst>
      <p:ext uri="{BB962C8B-B14F-4D97-AF65-F5344CB8AC3E}">
        <p14:creationId xmlns:p14="http://schemas.microsoft.com/office/powerpoint/2010/main" val="3335690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F9A1B-5C41-4EDD-A8A5-C80978E6C5AA}"/>
              </a:ext>
            </a:extLst>
          </p:cNvPr>
          <p:cNvSpPr>
            <a:spLocks noGrp="1"/>
          </p:cNvSpPr>
          <p:nvPr>
            <p:ph type="title"/>
          </p:nvPr>
        </p:nvSpPr>
        <p:spPr/>
        <p:txBody>
          <a:bodyPr/>
          <a:lstStyle/>
          <a:p>
            <a:r>
              <a:rPr lang="en-US" sz="2400" dirty="0"/>
              <a:t>Calculate Hit Rates by Deciles Based on the Model Prediction </a:t>
            </a:r>
            <a:r>
              <a:rPr lang="en-US" sz="2400" dirty="0">
                <a:solidFill>
                  <a:srgbClr val="C00000"/>
                </a:solidFill>
              </a:rPr>
              <a:t>over Testing Data</a:t>
            </a:r>
          </a:p>
        </p:txBody>
      </p:sp>
      <p:pic>
        <p:nvPicPr>
          <p:cNvPr id="5" name="Picture 4">
            <a:extLst>
              <a:ext uri="{FF2B5EF4-FFF2-40B4-BE49-F238E27FC236}">
                <a16:creationId xmlns:a16="http://schemas.microsoft.com/office/drawing/2014/main" id="{1012B33C-8EC2-416E-A5C2-D8CF66C37309}"/>
              </a:ext>
            </a:extLst>
          </p:cNvPr>
          <p:cNvPicPr>
            <a:picLocks noChangeAspect="1"/>
          </p:cNvPicPr>
          <p:nvPr/>
        </p:nvPicPr>
        <p:blipFill>
          <a:blip r:embed="rId2"/>
          <a:stretch>
            <a:fillRect/>
          </a:stretch>
        </p:blipFill>
        <p:spPr>
          <a:xfrm>
            <a:off x="3439610" y="1199440"/>
            <a:ext cx="8100350" cy="5648286"/>
          </a:xfrm>
          <a:prstGeom prst="rect">
            <a:avLst/>
          </a:prstGeom>
          <a:solidFill>
            <a:schemeClr val="bg1"/>
          </a:solidFill>
          <a:ln w="88900" cap="sq" cmpd="thickThin">
            <a:solidFill>
              <a:srgbClr val="000000"/>
            </a:solidFill>
            <a:prstDash val="solid"/>
            <a:miter lim="800000"/>
          </a:ln>
          <a:effectLst>
            <a:innerShdw blurRad="76200">
              <a:srgbClr val="000000"/>
            </a:innerShdw>
          </a:effectLst>
        </p:spPr>
      </p:pic>
      <p:sp>
        <p:nvSpPr>
          <p:cNvPr id="6" name="Freeform: Shape 5">
            <a:extLst>
              <a:ext uri="{FF2B5EF4-FFF2-40B4-BE49-F238E27FC236}">
                <a16:creationId xmlns:a16="http://schemas.microsoft.com/office/drawing/2014/main" id="{AB637423-E5EB-4A0A-A312-5597179DF4E3}"/>
              </a:ext>
            </a:extLst>
          </p:cNvPr>
          <p:cNvSpPr/>
          <p:nvPr/>
        </p:nvSpPr>
        <p:spPr bwMode="auto">
          <a:xfrm>
            <a:off x="4965476" y="3040911"/>
            <a:ext cx="951482" cy="3331535"/>
          </a:xfrm>
          <a:custGeom>
            <a:avLst/>
            <a:gdLst>
              <a:gd name="connsiteX0" fmla="*/ 917509 w 917509"/>
              <a:gd name="connsiteY0" fmla="*/ 0 h 3332922"/>
              <a:gd name="connsiteX1" fmla="*/ 95875 w 917509"/>
              <a:gd name="connsiteY1" fmla="*/ 2736574 h 3332922"/>
              <a:gd name="connsiteX2" fmla="*/ 49492 w 917509"/>
              <a:gd name="connsiteY2" fmla="*/ 3332922 h 3332922"/>
              <a:gd name="connsiteX0" fmla="*/ 958247 w 958247"/>
              <a:gd name="connsiteY0" fmla="*/ 0 h 3332922"/>
              <a:gd name="connsiteX1" fmla="*/ 70352 w 958247"/>
              <a:gd name="connsiteY1" fmla="*/ 2531166 h 3332922"/>
              <a:gd name="connsiteX2" fmla="*/ 90230 w 958247"/>
              <a:gd name="connsiteY2" fmla="*/ 3332922 h 3332922"/>
            </a:gdLst>
            <a:ahLst/>
            <a:cxnLst>
              <a:cxn ang="0">
                <a:pos x="connsiteX0" y="connsiteY0"/>
              </a:cxn>
              <a:cxn ang="0">
                <a:pos x="connsiteX1" y="connsiteY1"/>
              </a:cxn>
              <a:cxn ang="0">
                <a:pos x="connsiteX2" y="connsiteY2"/>
              </a:cxn>
            </a:cxnLst>
            <a:rect l="l" t="t" r="r" b="b"/>
            <a:pathLst>
              <a:path w="958247" h="3332922">
                <a:moveTo>
                  <a:pt x="958247" y="0"/>
                </a:moveTo>
                <a:cubicBezTo>
                  <a:pt x="619765" y="1090543"/>
                  <a:pt x="215022" y="1975679"/>
                  <a:pt x="70352" y="2531166"/>
                </a:cubicBezTo>
                <a:cubicBezTo>
                  <a:pt x="-74318" y="3086653"/>
                  <a:pt x="41086" y="3312491"/>
                  <a:pt x="90230" y="3332922"/>
                </a:cubicBezTo>
              </a:path>
            </a:pathLst>
          </a:custGeom>
          <a:noFill/>
          <a:ln w="38100" cap="flat" cmpd="sng" algn="ctr">
            <a:solidFill>
              <a:srgbClr val="C00000"/>
            </a:solidFill>
            <a:prstDash val="sysDash"/>
            <a:round/>
            <a:headEnd type="oval"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7" name="Freeform: Shape 6">
            <a:extLst>
              <a:ext uri="{FF2B5EF4-FFF2-40B4-BE49-F238E27FC236}">
                <a16:creationId xmlns:a16="http://schemas.microsoft.com/office/drawing/2014/main" id="{4EEC960F-735A-4996-8B39-00FE00A726CC}"/>
              </a:ext>
            </a:extLst>
          </p:cNvPr>
          <p:cNvSpPr/>
          <p:nvPr/>
        </p:nvSpPr>
        <p:spPr bwMode="auto">
          <a:xfrm>
            <a:off x="4348903" y="3062872"/>
            <a:ext cx="690930" cy="3668128"/>
          </a:xfrm>
          <a:custGeom>
            <a:avLst/>
            <a:gdLst>
              <a:gd name="connsiteX0" fmla="*/ 917509 w 917509"/>
              <a:gd name="connsiteY0" fmla="*/ 0 h 3332922"/>
              <a:gd name="connsiteX1" fmla="*/ 95875 w 917509"/>
              <a:gd name="connsiteY1" fmla="*/ 2736574 h 3332922"/>
              <a:gd name="connsiteX2" fmla="*/ 49492 w 917509"/>
              <a:gd name="connsiteY2" fmla="*/ 3332922 h 3332922"/>
              <a:gd name="connsiteX0" fmla="*/ 841995 w 841995"/>
              <a:gd name="connsiteY0" fmla="*/ 0 h 3816627"/>
              <a:gd name="connsiteX1" fmla="*/ 20361 w 841995"/>
              <a:gd name="connsiteY1" fmla="*/ 2736574 h 3816627"/>
              <a:gd name="connsiteX2" fmla="*/ 596830 w 841995"/>
              <a:gd name="connsiteY2" fmla="*/ 3816627 h 3816627"/>
              <a:gd name="connsiteX0" fmla="*/ 720054 w 720054"/>
              <a:gd name="connsiteY0" fmla="*/ 0 h 3816627"/>
              <a:gd name="connsiteX1" fmla="*/ 24315 w 720054"/>
              <a:gd name="connsiteY1" fmla="*/ 2650435 h 3816627"/>
              <a:gd name="connsiteX2" fmla="*/ 474889 w 720054"/>
              <a:gd name="connsiteY2" fmla="*/ 3816627 h 3816627"/>
            </a:gdLst>
            <a:ahLst/>
            <a:cxnLst>
              <a:cxn ang="0">
                <a:pos x="connsiteX0" y="connsiteY0"/>
              </a:cxn>
              <a:cxn ang="0">
                <a:pos x="connsiteX1" y="connsiteY1"/>
              </a:cxn>
              <a:cxn ang="0">
                <a:pos x="connsiteX2" y="connsiteY2"/>
              </a:cxn>
            </a:cxnLst>
            <a:rect l="l" t="t" r="r" b="b"/>
            <a:pathLst>
              <a:path w="720054" h="3816627">
                <a:moveTo>
                  <a:pt x="720054" y="0"/>
                </a:moveTo>
                <a:cubicBezTo>
                  <a:pt x="381572" y="1090543"/>
                  <a:pt x="168985" y="2094948"/>
                  <a:pt x="24315" y="2650435"/>
                </a:cubicBezTo>
                <a:cubicBezTo>
                  <a:pt x="-120355" y="3205922"/>
                  <a:pt x="425745" y="3796196"/>
                  <a:pt x="474889" y="3816627"/>
                </a:cubicBezTo>
              </a:path>
            </a:pathLst>
          </a:custGeom>
          <a:noFill/>
          <a:ln w="38100" cap="flat" cmpd="sng" algn="ctr">
            <a:solidFill>
              <a:srgbClr val="C00000"/>
            </a:solidFill>
            <a:prstDash val="sysDash"/>
            <a:round/>
            <a:headEnd type="oval"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pic>
        <p:nvPicPr>
          <p:cNvPr id="9" name="Picture 8">
            <a:extLst>
              <a:ext uri="{FF2B5EF4-FFF2-40B4-BE49-F238E27FC236}">
                <a16:creationId xmlns:a16="http://schemas.microsoft.com/office/drawing/2014/main" id="{284B63FE-7717-4220-BF1D-0AF8C9C4D4D8}"/>
              </a:ext>
            </a:extLst>
          </p:cNvPr>
          <p:cNvPicPr>
            <a:picLocks noChangeAspect="1"/>
          </p:cNvPicPr>
          <p:nvPr/>
        </p:nvPicPr>
        <p:blipFill>
          <a:blip r:embed="rId3"/>
          <a:stretch>
            <a:fillRect/>
          </a:stretch>
        </p:blipFill>
        <p:spPr>
          <a:xfrm>
            <a:off x="78630" y="1317954"/>
            <a:ext cx="2718468" cy="7741870"/>
          </a:xfrm>
          <a:prstGeom prst="rect">
            <a:avLst/>
          </a:prstGeom>
        </p:spPr>
      </p:pic>
      <p:sp>
        <p:nvSpPr>
          <p:cNvPr id="8" name="TextBox 7">
            <a:extLst>
              <a:ext uri="{FF2B5EF4-FFF2-40B4-BE49-F238E27FC236}">
                <a16:creationId xmlns:a16="http://schemas.microsoft.com/office/drawing/2014/main" id="{AA10B46D-5A75-42A7-B367-1AAA3A0D26D3}"/>
              </a:ext>
            </a:extLst>
          </p:cNvPr>
          <p:cNvSpPr txBox="1"/>
          <p:nvPr/>
        </p:nvSpPr>
        <p:spPr>
          <a:xfrm>
            <a:off x="97884" y="661165"/>
            <a:ext cx="11442076" cy="400110"/>
          </a:xfrm>
          <a:prstGeom prst="rect">
            <a:avLst/>
          </a:prstGeom>
          <a:noFill/>
        </p:spPr>
        <p:txBody>
          <a:bodyPr wrap="square">
            <a:spAutoFit/>
          </a:bodyPr>
          <a:lstStyle/>
          <a:p>
            <a:pPr marL="0" indent="0">
              <a:buNone/>
            </a:pPr>
            <a:r>
              <a:rPr lang="en-US" altLang="zh-TW" sz="2000" dirty="0" err="1">
                <a:solidFill>
                  <a:srgbClr val="C00000"/>
                </a:solidFill>
                <a:effectLst>
                  <a:outerShdw blurRad="38100" dist="38100" dir="2700000" algn="tl">
                    <a:srgbClr val="000000">
                      <a:alpha val="43137"/>
                    </a:srgbClr>
                  </a:outerShdw>
                </a:effectLst>
              </a:rPr>
              <a:t>EstimatedModelHitRate</a:t>
            </a:r>
            <a:r>
              <a:rPr lang="en-US" altLang="zh-TW" sz="2000" dirty="0">
                <a:solidFill>
                  <a:srgbClr val="C00000"/>
                </a:solidFill>
                <a:effectLst>
                  <a:outerShdw blurRad="38100" dist="38100" dir="2700000" algn="tl">
                    <a:srgbClr val="000000">
                      <a:alpha val="43137"/>
                    </a:srgbClr>
                  </a:outerShdw>
                </a:effectLst>
              </a:rPr>
              <a:t> for Top N </a:t>
            </a:r>
            <a:r>
              <a:rPr lang="en-US" altLang="zh-TW" sz="2000" dirty="0" err="1">
                <a:solidFill>
                  <a:srgbClr val="C00000"/>
                </a:solidFill>
                <a:effectLst>
                  <a:outerShdw blurRad="38100" dist="38100" dir="2700000" algn="tl">
                    <a:srgbClr val="000000">
                      <a:alpha val="43137"/>
                    </a:srgbClr>
                  </a:outerShdw>
                </a:effectLst>
              </a:rPr>
              <a:t>Dociles</a:t>
            </a:r>
            <a:r>
              <a:rPr lang="en-US" altLang="zh-TW" sz="2000" dirty="0">
                <a:solidFill>
                  <a:srgbClr val="C00000"/>
                </a:solidFill>
                <a:effectLst>
                  <a:outerShdw blurRad="38100" dist="38100" dir="2700000" algn="tl">
                    <a:srgbClr val="000000">
                      <a:alpha val="43137"/>
                    </a:srgbClr>
                  </a:outerShdw>
                </a:effectLst>
              </a:rPr>
              <a:t> </a:t>
            </a:r>
            <a:r>
              <a:rPr lang="en-US" altLang="zh-TW" sz="1800" dirty="0">
                <a:solidFill>
                  <a:srgbClr val="0070C0"/>
                </a:solidFill>
                <a:effectLst>
                  <a:outerShdw blurRad="38100" dist="38100" dir="2700000" algn="tl">
                    <a:srgbClr val="000000">
                      <a:alpha val="43137"/>
                    </a:srgbClr>
                  </a:outerShdw>
                </a:effectLst>
              </a:rPr>
              <a:t>Targeted using Model Prediction </a:t>
            </a:r>
            <a:r>
              <a:rPr lang="en-US" altLang="zh-TW" sz="1800" dirty="0">
                <a:solidFill>
                  <a:srgbClr val="C00000"/>
                </a:solidFill>
                <a:effectLst>
                  <a:outerShdw blurRad="38100" dist="38100" dir="2700000" algn="tl">
                    <a:srgbClr val="000000">
                      <a:alpha val="43137"/>
                    </a:srgbClr>
                  </a:outerShdw>
                </a:effectLst>
                <a:sym typeface="Wingdings" panose="05000000000000000000" pitchFamily="2" charset="2"/>
              </a:rPr>
              <a:t> Calculated with Testing Data</a:t>
            </a:r>
            <a:r>
              <a:rPr lang="en-US" altLang="zh-TW" sz="1800" dirty="0">
                <a:solidFill>
                  <a:srgbClr val="C00000"/>
                </a:solidFill>
                <a:effectLst>
                  <a:outerShdw blurRad="38100" dist="38100" dir="2700000" algn="tl">
                    <a:srgbClr val="000000">
                      <a:alpha val="43137"/>
                    </a:srgbClr>
                  </a:outerShdw>
                </a:effectLst>
              </a:rPr>
              <a:t> </a:t>
            </a:r>
            <a:endParaRPr lang="en-US" altLang="zh-TW" sz="1800" dirty="0"/>
          </a:p>
        </p:txBody>
      </p:sp>
      <p:sp>
        <p:nvSpPr>
          <p:cNvPr id="10" name="Rectangle: Rounded Corners 9">
            <a:extLst>
              <a:ext uri="{FF2B5EF4-FFF2-40B4-BE49-F238E27FC236}">
                <a16:creationId xmlns:a16="http://schemas.microsoft.com/office/drawing/2014/main" id="{3111DD06-2187-46BA-807F-56D075D93D4B}"/>
              </a:ext>
            </a:extLst>
          </p:cNvPr>
          <p:cNvSpPr/>
          <p:nvPr/>
        </p:nvSpPr>
        <p:spPr bwMode="auto">
          <a:xfrm>
            <a:off x="4734046" y="2299250"/>
            <a:ext cx="951482" cy="3129277"/>
          </a:xfrm>
          <a:prstGeom prst="roundRect">
            <a:avLst/>
          </a:prstGeom>
          <a:noFill/>
          <a:ln w="38100" cap="flat" cmpd="sng" algn="ctr">
            <a:solidFill>
              <a:srgbClr val="C00000"/>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solidFill>
                  <a:schemeClr val="tx1"/>
                </a:solidFill>
                <a:prstDash val="sysDot"/>
              </a:ln>
              <a:solidFill>
                <a:schemeClr val="tx1"/>
              </a:solidFill>
              <a:effectLst/>
              <a:latin typeface="Arial" pitchFamily="34" charset="0"/>
            </a:endParaRPr>
          </a:p>
        </p:txBody>
      </p:sp>
      <p:sp>
        <p:nvSpPr>
          <p:cNvPr id="11" name="Right Brace 10">
            <a:extLst>
              <a:ext uri="{FF2B5EF4-FFF2-40B4-BE49-F238E27FC236}">
                <a16:creationId xmlns:a16="http://schemas.microsoft.com/office/drawing/2014/main" id="{A69395CA-4032-42EC-9819-5692AF4E4DCF}"/>
              </a:ext>
            </a:extLst>
          </p:cNvPr>
          <p:cNvSpPr/>
          <p:nvPr/>
        </p:nvSpPr>
        <p:spPr bwMode="auto">
          <a:xfrm rot="5400000">
            <a:off x="2369034" y="-1353305"/>
            <a:ext cx="325291" cy="4867590"/>
          </a:xfrm>
          <a:prstGeom prst="rightBrace">
            <a:avLst>
              <a:gd name="adj1" fmla="val 98775"/>
              <a:gd name="adj2" fmla="val 50000"/>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cxnSp>
        <p:nvCxnSpPr>
          <p:cNvPr id="13" name="Straight Arrow Connector 12">
            <a:extLst>
              <a:ext uri="{FF2B5EF4-FFF2-40B4-BE49-F238E27FC236}">
                <a16:creationId xmlns:a16="http://schemas.microsoft.com/office/drawing/2014/main" id="{D67E3B9E-36E0-454A-8918-06F04D326AB9}"/>
              </a:ext>
            </a:extLst>
          </p:cNvPr>
          <p:cNvCxnSpPr>
            <a:stCxn id="11" idx="1"/>
          </p:cNvCxnSpPr>
          <p:nvPr/>
        </p:nvCxnSpPr>
        <p:spPr bwMode="auto">
          <a:xfrm>
            <a:off x="2531680" y="1243136"/>
            <a:ext cx="2177250" cy="1056114"/>
          </a:xfrm>
          <a:prstGeom prst="straightConnector1">
            <a:avLst/>
          </a:prstGeom>
          <a:noFill/>
          <a:ln w="57150" cap="flat" cmpd="sng" algn="ctr">
            <a:solidFill>
              <a:srgbClr val="C00000"/>
            </a:solidFill>
            <a:prstDash val="sysDash"/>
            <a:round/>
            <a:headEnd type="none" w="sm" len="sm"/>
            <a:tailEnd type="triangle"/>
          </a:ln>
          <a:effectLst/>
        </p:spPr>
      </p:cxnSp>
      <p:sp>
        <p:nvSpPr>
          <p:cNvPr id="14" name="Rectangle: Rounded Corners 13">
            <a:extLst>
              <a:ext uri="{FF2B5EF4-FFF2-40B4-BE49-F238E27FC236}">
                <a16:creationId xmlns:a16="http://schemas.microsoft.com/office/drawing/2014/main" id="{E043C50F-EF07-4808-8A1B-06C948F94E09}"/>
              </a:ext>
            </a:extLst>
          </p:cNvPr>
          <p:cNvSpPr/>
          <p:nvPr/>
        </p:nvSpPr>
        <p:spPr bwMode="auto">
          <a:xfrm>
            <a:off x="1214600" y="4889717"/>
            <a:ext cx="951482" cy="2590584"/>
          </a:xfrm>
          <a:prstGeom prst="roundRect">
            <a:avLst/>
          </a:prstGeom>
          <a:noFill/>
          <a:ln w="57150" cap="flat" cmpd="sng" algn="ctr">
            <a:solidFill>
              <a:srgbClr val="C00000"/>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solidFill>
                  <a:schemeClr val="tx1"/>
                </a:solidFill>
                <a:prstDash val="sysDot"/>
              </a:ln>
              <a:solidFill>
                <a:schemeClr val="tx1"/>
              </a:solidFill>
              <a:effectLst/>
              <a:latin typeface="Arial" pitchFamily="34" charset="0"/>
            </a:endParaRPr>
          </a:p>
        </p:txBody>
      </p:sp>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2189431F-C179-41BB-9A03-AEB945BFEC18}"/>
                  </a:ext>
                </a:extLst>
              </p14:cNvPr>
              <p14:cNvContentPartPr/>
              <p14:nvPr/>
            </p14:nvContentPartPr>
            <p14:xfrm>
              <a:off x="6187828" y="6726187"/>
              <a:ext cx="765360" cy="21960"/>
            </p14:xfrm>
          </p:contentPart>
        </mc:Choice>
        <mc:Fallback xmlns="">
          <p:pic>
            <p:nvPicPr>
              <p:cNvPr id="15" name="Ink 14">
                <a:extLst>
                  <a:ext uri="{FF2B5EF4-FFF2-40B4-BE49-F238E27FC236}">
                    <a16:creationId xmlns:a16="http://schemas.microsoft.com/office/drawing/2014/main" id="{2189431F-C179-41BB-9A03-AEB945BFEC18}"/>
                  </a:ext>
                </a:extLst>
              </p:cNvPr>
              <p:cNvPicPr/>
              <p:nvPr/>
            </p:nvPicPr>
            <p:blipFill>
              <a:blip r:embed="rId5"/>
              <a:stretch>
                <a:fillRect/>
              </a:stretch>
            </p:blipFill>
            <p:spPr>
              <a:xfrm>
                <a:off x="6151828" y="6654187"/>
                <a:ext cx="83700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0C8E7219-5317-4F81-85E0-163766B47B0F}"/>
                  </a:ext>
                </a:extLst>
              </p14:cNvPr>
              <p14:cNvContentPartPr/>
              <p14:nvPr/>
            </p14:nvContentPartPr>
            <p14:xfrm>
              <a:off x="6195028" y="6648067"/>
              <a:ext cx="772200" cy="21960"/>
            </p14:xfrm>
          </p:contentPart>
        </mc:Choice>
        <mc:Fallback xmlns="">
          <p:pic>
            <p:nvPicPr>
              <p:cNvPr id="16" name="Ink 15">
                <a:extLst>
                  <a:ext uri="{FF2B5EF4-FFF2-40B4-BE49-F238E27FC236}">
                    <a16:creationId xmlns:a16="http://schemas.microsoft.com/office/drawing/2014/main" id="{0C8E7219-5317-4F81-85E0-163766B47B0F}"/>
                  </a:ext>
                </a:extLst>
              </p:cNvPr>
              <p:cNvPicPr/>
              <p:nvPr/>
            </p:nvPicPr>
            <p:blipFill>
              <a:blip r:embed="rId7"/>
              <a:stretch>
                <a:fillRect/>
              </a:stretch>
            </p:blipFill>
            <p:spPr>
              <a:xfrm>
                <a:off x="6159028" y="6576427"/>
                <a:ext cx="843840" cy="165600"/>
              </a:xfrm>
              <a:prstGeom prst="rect">
                <a:avLst/>
              </a:prstGeom>
            </p:spPr>
          </p:pic>
        </mc:Fallback>
      </mc:AlternateContent>
      <p:sp>
        <p:nvSpPr>
          <p:cNvPr id="17" name="Freeform: Shape 16">
            <a:extLst>
              <a:ext uri="{FF2B5EF4-FFF2-40B4-BE49-F238E27FC236}">
                <a16:creationId xmlns:a16="http://schemas.microsoft.com/office/drawing/2014/main" id="{86A4A79E-B8C9-4A06-B767-59382F74F933}"/>
              </a:ext>
            </a:extLst>
          </p:cNvPr>
          <p:cNvSpPr/>
          <p:nvPr/>
        </p:nvSpPr>
        <p:spPr bwMode="auto">
          <a:xfrm>
            <a:off x="2218660" y="5871013"/>
            <a:ext cx="3969168" cy="756614"/>
          </a:xfrm>
          <a:custGeom>
            <a:avLst/>
            <a:gdLst>
              <a:gd name="connsiteX0" fmla="*/ 3969488 w 3969488"/>
              <a:gd name="connsiteY0" fmla="*/ 1056168 h 1056168"/>
              <a:gd name="connsiteX1" fmla="*/ 3196856 w 3969488"/>
              <a:gd name="connsiteY1" fmla="*/ 404038 h 1056168"/>
              <a:gd name="connsiteX2" fmla="*/ 0 w 3969488"/>
              <a:gd name="connsiteY2" fmla="*/ 0 h 1056168"/>
            </a:gdLst>
            <a:ahLst/>
            <a:cxnLst>
              <a:cxn ang="0">
                <a:pos x="connsiteX0" y="connsiteY0"/>
              </a:cxn>
              <a:cxn ang="0">
                <a:pos x="connsiteX1" y="connsiteY1"/>
              </a:cxn>
              <a:cxn ang="0">
                <a:pos x="connsiteX2" y="connsiteY2"/>
              </a:cxn>
            </a:cxnLst>
            <a:rect l="l" t="t" r="r" b="b"/>
            <a:pathLst>
              <a:path w="3969488" h="1056168">
                <a:moveTo>
                  <a:pt x="3969488" y="1056168"/>
                </a:moveTo>
                <a:cubicBezTo>
                  <a:pt x="3913962" y="818117"/>
                  <a:pt x="3858437" y="580066"/>
                  <a:pt x="3196856" y="404038"/>
                </a:cubicBezTo>
                <a:cubicBezTo>
                  <a:pt x="2535275" y="228010"/>
                  <a:pt x="1267637" y="114005"/>
                  <a:pt x="0" y="0"/>
                </a:cubicBezTo>
              </a:path>
            </a:pathLst>
          </a:custGeom>
          <a:noFill/>
          <a:ln w="28575" cap="flat" cmpd="sng" algn="ctr">
            <a:solidFill>
              <a:srgbClr val="C00000"/>
            </a:solidFill>
            <a:prstDash val="sys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8" name="TextBox 17">
            <a:extLst>
              <a:ext uri="{FF2B5EF4-FFF2-40B4-BE49-F238E27FC236}">
                <a16:creationId xmlns:a16="http://schemas.microsoft.com/office/drawing/2014/main" id="{D6AF10D4-764E-454D-84EF-65F218262CBA}"/>
              </a:ext>
            </a:extLst>
          </p:cNvPr>
          <p:cNvSpPr txBox="1"/>
          <p:nvPr/>
        </p:nvSpPr>
        <p:spPr>
          <a:xfrm rot="17033988">
            <a:off x="-749799" y="2340359"/>
            <a:ext cx="2720870" cy="584775"/>
          </a:xfrm>
          <a:prstGeom prst="rect">
            <a:avLst/>
          </a:prstGeom>
          <a:solidFill>
            <a:srgbClr val="FFFF00"/>
          </a:solidFill>
        </p:spPr>
        <p:txBody>
          <a:bodyPr wrap="square">
            <a:spAutoFit/>
          </a:bodyPr>
          <a:lstStyle/>
          <a:p>
            <a:r>
              <a:rPr lang="en-US" sz="1600" dirty="0"/>
              <a:t>Sorted by Regression Score in descending order</a:t>
            </a:r>
          </a:p>
        </p:txBody>
      </p:sp>
    </p:spTree>
    <p:extLst>
      <p:ext uri="{BB962C8B-B14F-4D97-AF65-F5344CB8AC3E}">
        <p14:creationId xmlns:p14="http://schemas.microsoft.com/office/powerpoint/2010/main" val="6219380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035CA-632C-43C5-85D8-5A086B926A84}"/>
              </a:ext>
            </a:extLst>
          </p:cNvPr>
          <p:cNvSpPr>
            <a:spLocks noGrp="1"/>
          </p:cNvSpPr>
          <p:nvPr>
            <p:ph type="title"/>
          </p:nvPr>
        </p:nvSpPr>
        <p:spPr/>
        <p:txBody>
          <a:bodyPr/>
          <a:lstStyle/>
          <a:p>
            <a:r>
              <a:rPr lang="en-US" altLang="zh-TW" sz="3200" dirty="0" err="1">
                <a:solidFill>
                  <a:srgbClr val="C00000"/>
                </a:solidFill>
                <a:effectLst>
                  <a:outerShdw blurRad="38100" dist="38100" dir="2700000" algn="tl">
                    <a:srgbClr val="000000">
                      <a:alpha val="43137"/>
                    </a:srgbClr>
                  </a:outerShdw>
                </a:effectLst>
              </a:rPr>
              <a:t>EstimatedModelHitRate</a:t>
            </a:r>
            <a:r>
              <a:rPr lang="en-US" altLang="zh-TW" sz="3200" dirty="0">
                <a:solidFill>
                  <a:srgbClr val="C00000"/>
                </a:solidFill>
                <a:effectLst>
                  <a:outerShdw blurRad="38100" dist="38100" dir="2700000" algn="tl">
                    <a:srgbClr val="000000">
                      <a:alpha val="43137"/>
                    </a:srgbClr>
                  </a:outerShdw>
                </a:effectLst>
              </a:rPr>
              <a:t> for Top N </a:t>
            </a:r>
            <a:r>
              <a:rPr lang="en-US" altLang="zh-TW" sz="3200" dirty="0" err="1">
                <a:solidFill>
                  <a:srgbClr val="C00000"/>
                </a:solidFill>
                <a:effectLst>
                  <a:outerShdw blurRad="38100" dist="38100" dir="2700000" algn="tl">
                    <a:srgbClr val="000000">
                      <a:alpha val="43137"/>
                    </a:srgbClr>
                  </a:outerShdw>
                </a:effectLst>
              </a:rPr>
              <a:t>Dociles</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C11F02-0F08-4058-BB5D-A180713D8398}"/>
                  </a:ext>
                </a:extLst>
              </p:cNvPr>
              <p:cNvSpPr>
                <a:spLocks noGrp="1"/>
              </p:cNvSpPr>
              <p:nvPr>
                <p:ph idx="1"/>
              </p:nvPr>
            </p:nvSpPr>
            <p:spPr>
              <a:xfrm>
                <a:off x="0" y="685800"/>
                <a:ext cx="12192000" cy="5524500"/>
              </a:xfrm>
            </p:spPr>
            <p:txBody>
              <a:bodyPr/>
              <a:lstStyle/>
              <a:p>
                <a:pPr marL="514350" indent="-514350">
                  <a:buFont typeface="+mj-lt"/>
                  <a:buAutoNum type="arabicPeriod"/>
                </a:pPr>
                <a:r>
                  <a:rPr lang="en-US" dirty="0"/>
                  <a:t>Calculate total responses from the testing data (= 204)</a:t>
                </a:r>
              </a:p>
              <a:p>
                <a:pPr marL="514350" indent="-514350">
                  <a:buFont typeface="+mj-lt"/>
                  <a:buAutoNum type="arabicPeriod"/>
                </a:pPr>
                <a:r>
                  <a:rPr lang="en-US" dirty="0"/>
                  <a:t>Calculate the response rate without the model (=204/2300)</a:t>
                </a:r>
              </a:p>
              <a:p>
                <a:pPr marL="514350" indent="-514350">
                  <a:buFont typeface="+mj-lt"/>
                  <a:buAutoNum type="arabicPeriod"/>
                </a:pPr>
                <a:r>
                  <a:rPr lang="en-US" dirty="0"/>
                  <a:t>Sort the testing data based on the predicted model score and the testing data contains the actual response/choice column  from the data set (1: Purchase, 0: No purchase) </a:t>
                </a:r>
              </a:p>
              <a:p>
                <a:pPr marL="514350" indent="-514350">
                  <a:buFont typeface="+mj-lt"/>
                  <a:buAutoNum type="arabicPeriod"/>
                </a:pPr>
                <a:r>
                  <a:rPr lang="en-US" dirty="0"/>
                  <a:t>Divide the sorted dataset into N subsets (e.g., into Deciles, 10% for each subset)</a:t>
                </a:r>
              </a:p>
              <a:p>
                <a:pPr marL="514350" indent="-514350">
                  <a:buFont typeface="+mj-lt"/>
                  <a:buAutoNum type="arabicPeriod"/>
                </a:pPr>
                <a:r>
                  <a:rPr lang="en-US" dirty="0"/>
                  <a:t>Calculate the </a:t>
                </a:r>
                <a:r>
                  <a:rPr lang="en-US" altLang="zh-TW" sz="2800" dirty="0" err="1">
                    <a:solidFill>
                      <a:srgbClr val="C00000"/>
                    </a:solidFill>
                    <a:effectLst>
                      <a:outerShdw blurRad="38100" dist="38100" dir="2700000" algn="tl">
                        <a:srgbClr val="000000">
                          <a:alpha val="43137"/>
                        </a:srgbClr>
                      </a:outerShdw>
                    </a:effectLst>
                  </a:rPr>
                  <a:t>EstimatedModelHitRate</a:t>
                </a:r>
                <a:r>
                  <a:rPr lang="en-US" altLang="zh-TW" sz="2800" dirty="0">
                    <a:solidFill>
                      <a:srgbClr val="C00000"/>
                    </a:solidFill>
                    <a:effectLst>
                      <a:outerShdw blurRad="38100" dist="38100" dir="2700000" algn="tl">
                        <a:srgbClr val="000000">
                          <a:alpha val="43137"/>
                        </a:srgbClr>
                      </a:outerShdw>
                    </a:effectLst>
                  </a:rPr>
                  <a:t> for Top N </a:t>
                </a:r>
                <a:r>
                  <a:rPr lang="en-US" altLang="zh-TW" sz="2800" dirty="0" err="1">
                    <a:solidFill>
                      <a:srgbClr val="C00000"/>
                    </a:solidFill>
                    <a:effectLst>
                      <a:outerShdw blurRad="38100" dist="38100" dir="2700000" algn="tl">
                        <a:srgbClr val="000000">
                          <a:alpha val="43137"/>
                        </a:srgbClr>
                      </a:outerShdw>
                    </a:effectLst>
                  </a:rPr>
                  <a:t>Dociles</a:t>
                </a:r>
                <a:r>
                  <a:rPr lang="en-US" altLang="zh-TW" sz="2800" dirty="0">
                    <a:solidFill>
                      <a:srgbClr val="C00000"/>
                    </a:solidFill>
                    <a:effectLst>
                      <a:outerShdw blurRad="38100" dist="38100" dir="2700000" algn="tl">
                        <a:srgbClr val="000000">
                          <a:alpha val="43137"/>
                        </a:srgbClr>
                      </a:outerShdw>
                    </a:effectLst>
                  </a:rPr>
                  <a:t> where N is 1 to 10 </a:t>
                </a:r>
                <a:r>
                  <a:rPr lang="en-US" altLang="zh-TW" sz="2800" dirty="0">
                    <a:solidFill>
                      <a:srgbClr val="C00000"/>
                    </a:solidFill>
                    <a:effectLst>
                      <a:outerShdw blurRad="38100" dist="38100" dir="2700000" algn="tl">
                        <a:srgbClr val="000000">
                          <a:alpha val="43137"/>
                        </a:srgbClr>
                      </a:outerShdw>
                    </a:effectLst>
                    <a:sym typeface="Wingdings" panose="05000000000000000000" pitchFamily="2" charset="2"/>
                  </a:rPr>
                  <a:t> 10%, 20%, …100%</a:t>
                </a:r>
                <a:endParaRPr lang="en-US" dirty="0">
                  <a:solidFill>
                    <a:srgbClr val="C00000"/>
                  </a:solidFill>
                  <a:effectLst>
                    <a:outerShdw blurRad="38100" dist="38100" dir="2700000" algn="tl">
                      <a:srgbClr val="000000">
                        <a:alpha val="43137"/>
                      </a:srgbClr>
                    </a:outerShdw>
                  </a:effectLst>
                </a:endParaRPr>
              </a:p>
              <a:p>
                <a:pPr marL="0" indent="0">
                  <a:buNone/>
                </a:pPr>
                <a:r>
                  <a:rPr lang="en-US" dirty="0">
                    <a:solidFill>
                      <a:srgbClr val="C00000"/>
                    </a:solidFill>
                    <a:effectLst>
                      <a:outerShdw blurRad="38100" dist="38100" dir="2700000" algn="tl">
                        <a:srgbClr val="000000">
                          <a:alpha val="43137"/>
                        </a:srgbClr>
                      </a:outerShdw>
                    </a:effectLst>
                  </a:rPr>
                  <a:t> = </a:t>
                </a:r>
                <a14:m>
                  <m:oMath xmlns:m="http://schemas.openxmlformats.org/officeDocument/2006/math">
                    <m:f>
                      <m:fPr>
                        <m:ctrlPr>
                          <a:rPr lang="en-US" sz="2400" i="1" smtClean="0">
                            <a:solidFill>
                              <a:srgbClr val="C00000"/>
                            </a:solidFill>
                            <a:effectLst>
                              <a:outerShdw blurRad="38100" dist="38100" dir="2700000" algn="tl">
                                <a:srgbClr val="000000">
                                  <a:alpha val="43137"/>
                                </a:srgbClr>
                              </a:outerShdw>
                            </a:effectLst>
                            <a:latin typeface="Cambria Math" panose="02040503050406030204" pitchFamily="18" charset="0"/>
                          </a:rPr>
                        </m:ctrlPr>
                      </m:fPr>
                      <m:num>
                        <m:r>
                          <m:rPr>
                            <m:nor/>
                          </m:rPr>
                          <a:rPr lang="en-US" sz="2400" dirty="0">
                            <a:solidFill>
                              <a:srgbClr val="C00000"/>
                            </a:solidFill>
                            <a:effectLst>
                              <a:outerShdw blurRad="38100" dist="38100" dir="2700000" algn="tl">
                                <a:srgbClr val="000000">
                                  <a:alpha val="43137"/>
                                </a:srgbClr>
                              </a:outerShdw>
                            </a:effectLst>
                          </a:rPr>
                          <m:t>sum</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of</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the</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choice</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column</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for</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the</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top</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N</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deciles</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in</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the</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sorted</m:t>
                        </m:r>
                        <m:r>
                          <m:rPr>
                            <m:nor/>
                          </m:rPr>
                          <a:rPr lang="en-US" sz="2400" dirty="0">
                            <a:solidFill>
                              <a:srgbClr val="C00000"/>
                            </a:solidFill>
                            <a:effectLst>
                              <a:outerShdw blurRad="38100" dist="38100" dir="2700000" algn="tl">
                                <a:srgbClr val="000000">
                                  <a:alpha val="43137"/>
                                </a:srgbClr>
                              </a:outerShdw>
                            </a:effectLst>
                          </a:rPr>
                          <m:t> </m:t>
                        </m:r>
                        <m:r>
                          <m:rPr>
                            <m:nor/>
                          </m:rPr>
                          <a:rPr lang="en-US" sz="2400" dirty="0">
                            <a:solidFill>
                              <a:srgbClr val="C00000"/>
                            </a:solidFill>
                            <a:effectLst>
                              <a:outerShdw blurRad="38100" dist="38100" dir="2700000" algn="tl">
                                <a:srgbClr val="000000">
                                  <a:alpha val="43137"/>
                                </a:srgbClr>
                              </a:outerShdw>
                            </a:effectLst>
                          </a:rPr>
                          <m:t>dataset</m:t>
                        </m:r>
                        <m:r>
                          <m:rPr>
                            <m:nor/>
                          </m:rPr>
                          <a:rPr lang="en-US" sz="2400" dirty="0"/>
                          <m:t> </m:t>
                        </m:r>
                      </m:num>
                      <m:den>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𝑻𝒐𝒕𝒂𝒍</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 </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𝑹𝒆𝒔𝒑𝒐𝒏𝒔𝒆𝒔</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 </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𝒇𝒓𝒐𝒎</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 </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𝒕𝒉𝒆</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 </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𝒘𝒉𝒐𝒍𝒆</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 </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𝒕𝒆𝒔𝒕𝒊𝒏𝒈</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 </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𝒅𝒂𝒕𝒂𝒔𝒆𝒕</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 (=</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𝟐𝟎𝟒</m:t>
                        </m:r>
                        <m:r>
                          <a:rPr lang="en-US" sz="2400" b="1" i="1" smtClean="0">
                            <a:solidFill>
                              <a:srgbClr val="C00000"/>
                            </a:solidFill>
                            <a:effectLst>
                              <a:outerShdw blurRad="38100" dist="38100" dir="2700000" algn="tl">
                                <a:srgbClr val="000000">
                                  <a:alpha val="43137"/>
                                </a:srgbClr>
                              </a:outerShdw>
                            </a:effectLst>
                            <a:latin typeface="Cambria Math" panose="02040503050406030204" pitchFamily="18" charset="0"/>
                          </a:rPr>
                          <m:t>)</m:t>
                        </m:r>
                      </m:den>
                    </m:f>
                  </m:oMath>
                </a14:m>
                <a:r>
                  <a:rPr lang="en-US" dirty="0"/>
                  <a:t>x 100%</a:t>
                </a:r>
              </a:p>
              <a:p>
                <a:pPr marL="0" indent="0">
                  <a:buNone/>
                </a:pPr>
                <a:endParaRPr lang="en-US" dirty="0"/>
              </a:p>
              <a:p>
                <a:pPr marL="0" indent="0">
                  <a:buNone/>
                </a:pPr>
                <a:r>
                  <a:rPr lang="en-US" dirty="0"/>
                  <a:t>6. Hit rate without any model = N *100% </a:t>
                </a:r>
              </a:p>
              <a:p>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B0C11F02-0F08-4058-BB5D-A180713D8398}"/>
                  </a:ext>
                </a:extLst>
              </p:cNvPr>
              <p:cNvSpPr>
                <a:spLocks noGrp="1" noRot="1" noChangeAspect="1" noMove="1" noResize="1" noEditPoints="1" noAdjustHandles="1" noChangeArrowheads="1" noChangeShapeType="1" noTextEdit="1"/>
              </p:cNvSpPr>
              <p:nvPr>
                <p:ph idx="1"/>
              </p:nvPr>
            </p:nvSpPr>
            <p:spPr>
              <a:xfrm>
                <a:off x="0" y="685800"/>
                <a:ext cx="12192000" cy="5524500"/>
              </a:xfrm>
              <a:blipFill>
                <a:blip r:embed="rId2"/>
                <a:stretch>
                  <a:fillRect l="-1000" t="-1987" r="-250" b="-9161"/>
                </a:stretch>
              </a:blipFill>
            </p:spPr>
            <p:txBody>
              <a:bodyPr/>
              <a:lstStyle/>
              <a:p>
                <a:r>
                  <a:rPr lang="en-US">
                    <a:noFill/>
                  </a:rPr>
                  <a:t> </a:t>
                </a:r>
              </a:p>
            </p:txBody>
          </p:sp>
        </mc:Fallback>
      </mc:AlternateContent>
    </p:spTree>
    <p:extLst>
      <p:ext uri="{BB962C8B-B14F-4D97-AF65-F5344CB8AC3E}">
        <p14:creationId xmlns:p14="http://schemas.microsoft.com/office/powerpoint/2010/main" val="3022790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F2558-86AF-4F7A-94DB-4FD7F767623D}"/>
              </a:ext>
            </a:extLst>
          </p:cNvPr>
          <p:cNvSpPr>
            <a:spLocks noGrp="1"/>
          </p:cNvSpPr>
          <p:nvPr>
            <p:ph type="title"/>
          </p:nvPr>
        </p:nvSpPr>
        <p:spPr/>
        <p:txBody>
          <a:bodyPr/>
          <a:lstStyle/>
          <a:p>
            <a:r>
              <a:rPr lang="en-US" sz="2800" dirty="0"/>
              <a:t>Deploy the model to Calculating the Profit of a Targeted Campaign</a:t>
            </a:r>
          </a:p>
        </p:txBody>
      </p:sp>
      <p:sp>
        <p:nvSpPr>
          <p:cNvPr id="3" name="Content Placeholder 2">
            <a:extLst>
              <a:ext uri="{FF2B5EF4-FFF2-40B4-BE49-F238E27FC236}">
                <a16:creationId xmlns:a16="http://schemas.microsoft.com/office/drawing/2014/main" id="{31221E01-F62E-4852-AB11-C74A46F51B58}"/>
              </a:ext>
            </a:extLst>
          </p:cNvPr>
          <p:cNvSpPr>
            <a:spLocks noGrp="1"/>
          </p:cNvSpPr>
          <p:nvPr>
            <p:ph idx="1"/>
          </p:nvPr>
        </p:nvSpPr>
        <p:spPr/>
        <p:txBody>
          <a:bodyPr/>
          <a:lstStyle/>
          <a:p>
            <a:r>
              <a:rPr lang="en-US" dirty="0"/>
              <a:t>Bookbinders is considering a similar mail campaign in the Midwest for up to 50,000 customers. 	</a:t>
            </a:r>
          </a:p>
          <a:p>
            <a:r>
              <a:rPr lang="en-US" dirty="0"/>
              <a:t>The allocated cost of mailing is $0.65/addressee (including postage) for the art book, and if ordered the book costs Bookbinders $15 to purchase and mail plus an additional overhead for each book at 45 percent of cost of the book		</a:t>
            </a:r>
          </a:p>
          <a:p>
            <a:r>
              <a:rPr lang="en-US" dirty="0"/>
              <a:t>The selling price of the book is $31.95.	</a:t>
            </a:r>
          </a:p>
          <a:p>
            <a:pPr marL="0" indent="0">
              <a:buNone/>
            </a:pPr>
            <a:r>
              <a:rPr lang="en-US" sz="1800" b="1" i="0" u="none" strike="noStrike" dirty="0">
                <a:solidFill>
                  <a:srgbClr val="000000"/>
                </a:solidFill>
                <a:effectLst/>
                <a:latin typeface="DengXian" panose="02010600030101010101" pitchFamily="2" charset="-122"/>
                <a:ea typeface="DengXian" panose="02010600030101010101" pitchFamily="2" charset="-122"/>
              </a:rPr>
              <a:t>      Profit Margin per book </a:t>
            </a:r>
            <a:r>
              <a:rPr lang="en-US" sz="2400" b="1" i="0" u="none" strike="noStrike" dirty="0">
                <a:solidFill>
                  <a:srgbClr val="000000"/>
                </a:solidFill>
                <a:effectLst/>
                <a:latin typeface="DengXian" panose="02010600030101010101" pitchFamily="2" charset="-122"/>
                <a:ea typeface="DengXian" panose="02010600030101010101" pitchFamily="2" charset="-122"/>
              </a:rPr>
              <a:t>= $31.9 - $15 - $15*45%</a:t>
            </a:r>
            <a:r>
              <a:rPr lang="en-US" sz="3600" dirty="0">
                <a:latin typeface="DengXian" panose="02010600030101010101" pitchFamily="2" charset="-122"/>
                <a:ea typeface="DengXian" panose="02010600030101010101" pitchFamily="2" charset="-122"/>
              </a:rPr>
              <a:t> </a:t>
            </a:r>
            <a:r>
              <a:rPr lang="en-US" dirty="0">
                <a:latin typeface="DengXian" panose="02010600030101010101" pitchFamily="2" charset="-122"/>
                <a:ea typeface="DengXian" panose="02010600030101010101" pitchFamily="2" charset="-122"/>
              </a:rPr>
              <a:t>	= $10.20</a:t>
            </a:r>
            <a:r>
              <a:rPr lang="en-US" dirty="0"/>
              <a:t>			</a:t>
            </a:r>
          </a:p>
          <a:p>
            <a:r>
              <a:rPr lang="en-US" dirty="0"/>
              <a:t>Which </a:t>
            </a:r>
            <a:r>
              <a:rPr lang="en-US" dirty="0">
                <a:solidFill>
                  <a:srgbClr val="C00000"/>
                </a:solidFill>
              </a:rPr>
              <a:t>customers (% of top ranked customer sorted by predictive regression model score) </a:t>
            </a:r>
            <a:r>
              <a:rPr lang="en-US" dirty="0"/>
              <a:t>should Bookbinders target? </a:t>
            </a:r>
          </a:p>
          <a:p>
            <a:r>
              <a:rPr lang="en-US" dirty="0">
                <a:solidFill>
                  <a:srgbClr val="C00000"/>
                </a:solidFill>
              </a:rPr>
              <a:t>How much more profit </a:t>
            </a:r>
            <a:r>
              <a:rPr lang="en-US" dirty="0"/>
              <a:t>would you expect the company to generate using the model as compared to sending the mail offer to the same % of customers from the entire list randomly?							</a:t>
            </a:r>
          </a:p>
          <a:p>
            <a:pPr marL="0" indent="0">
              <a:buNone/>
            </a:pPr>
            <a:endParaRPr lang="en-US" dirty="0"/>
          </a:p>
        </p:txBody>
      </p:sp>
    </p:spTree>
    <p:extLst>
      <p:ext uri="{BB962C8B-B14F-4D97-AF65-F5344CB8AC3E}">
        <p14:creationId xmlns:p14="http://schemas.microsoft.com/office/powerpoint/2010/main" val="15995560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6F5DD-43F3-486D-886D-CBC05550D366}"/>
              </a:ext>
            </a:extLst>
          </p:cNvPr>
          <p:cNvSpPr>
            <a:spLocks noGrp="1"/>
          </p:cNvSpPr>
          <p:nvPr>
            <p:ph type="title"/>
          </p:nvPr>
        </p:nvSpPr>
        <p:spPr/>
        <p:txBody>
          <a:bodyPr/>
          <a:lstStyle/>
          <a:p>
            <a:r>
              <a:rPr lang="en-US" sz="2400" dirty="0"/>
              <a:t>Gain Charts for Assessing the Potential "Lifts"  from Deploying a Model</a:t>
            </a:r>
          </a:p>
        </p:txBody>
      </p:sp>
      <p:pic>
        <p:nvPicPr>
          <p:cNvPr id="5" name="Picture 4">
            <a:extLst>
              <a:ext uri="{FF2B5EF4-FFF2-40B4-BE49-F238E27FC236}">
                <a16:creationId xmlns:a16="http://schemas.microsoft.com/office/drawing/2014/main" id="{72F7AFDB-00D9-4207-94AF-3E57E11FE233}"/>
              </a:ext>
            </a:extLst>
          </p:cNvPr>
          <p:cNvPicPr>
            <a:picLocks noChangeAspect="1"/>
          </p:cNvPicPr>
          <p:nvPr/>
        </p:nvPicPr>
        <p:blipFill>
          <a:blip r:embed="rId2"/>
          <a:stretch>
            <a:fillRect/>
          </a:stretch>
        </p:blipFill>
        <p:spPr>
          <a:xfrm>
            <a:off x="699231" y="1142202"/>
            <a:ext cx="9011908" cy="5715798"/>
          </a:xfrm>
          <a:prstGeom prst="rect">
            <a:avLst/>
          </a:prstGeom>
        </p:spPr>
      </p:pic>
      <p:sp>
        <p:nvSpPr>
          <p:cNvPr id="6" name="TextBox 5">
            <a:extLst>
              <a:ext uri="{FF2B5EF4-FFF2-40B4-BE49-F238E27FC236}">
                <a16:creationId xmlns:a16="http://schemas.microsoft.com/office/drawing/2014/main" id="{B2D93E27-7FBB-4C30-8919-F3B5F8D2B1CD}"/>
              </a:ext>
            </a:extLst>
          </p:cNvPr>
          <p:cNvSpPr txBox="1"/>
          <p:nvPr/>
        </p:nvSpPr>
        <p:spPr>
          <a:xfrm rot="16822777">
            <a:off x="1001282" y="1645934"/>
            <a:ext cx="2698175" cy="523220"/>
          </a:xfrm>
          <a:prstGeom prst="rect">
            <a:avLst/>
          </a:prstGeom>
          <a:noFill/>
        </p:spPr>
        <p:txBody>
          <a:bodyPr wrap="none" rtlCol="0">
            <a:spAutoFit/>
          </a:bodyPr>
          <a:lstStyle/>
          <a:p>
            <a:r>
              <a:rPr lang="zh-TW" altLang="en-US" sz="2800" b="1" dirty="0"/>
              <a:t>神槍手百發百中</a:t>
            </a:r>
            <a:endParaRPr lang="en-US" sz="2800" b="1" dirty="0"/>
          </a:p>
        </p:txBody>
      </p:sp>
      <p:sp>
        <p:nvSpPr>
          <p:cNvPr id="7" name="TextBox 6">
            <a:extLst>
              <a:ext uri="{FF2B5EF4-FFF2-40B4-BE49-F238E27FC236}">
                <a16:creationId xmlns:a16="http://schemas.microsoft.com/office/drawing/2014/main" id="{EBAF0139-0A2B-4CB4-A8B0-54278498DE43}"/>
              </a:ext>
            </a:extLst>
          </p:cNvPr>
          <p:cNvSpPr txBox="1"/>
          <p:nvPr/>
        </p:nvSpPr>
        <p:spPr>
          <a:xfrm rot="19534379">
            <a:off x="3639551" y="4465098"/>
            <a:ext cx="1826141" cy="584775"/>
          </a:xfrm>
          <a:prstGeom prst="rect">
            <a:avLst/>
          </a:prstGeom>
          <a:noFill/>
        </p:spPr>
        <p:txBody>
          <a:bodyPr wrap="none" rtlCol="0">
            <a:spAutoFit/>
          </a:bodyPr>
          <a:lstStyle/>
          <a:p>
            <a:r>
              <a:rPr lang="zh-TW" altLang="en-US" sz="3200" b="1" dirty="0"/>
              <a:t>亂槍打鳥</a:t>
            </a:r>
            <a:endParaRPr lang="en-US" sz="3200" b="1" dirty="0"/>
          </a:p>
        </p:txBody>
      </p:sp>
      <p:sp>
        <p:nvSpPr>
          <p:cNvPr id="8" name="TextBox 7">
            <a:extLst>
              <a:ext uri="{FF2B5EF4-FFF2-40B4-BE49-F238E27FC236}">
                <a16:creationId xmlns:a16="http://schemas.microsoft.com/office/drawing/2014/main" id="{9ED70742-D62D-4FA4-B3C9-42D499966416}"/>
              </a:ext>
            </a:extLst>
          </p:cNvPr>
          <p:cNvSpPr txBox="1"/>
          <p:nvPr/>
        </p:nvSpPr>
        <p:spPr>
          <a:xfrm rot="19602320">
            <a:off x="5391156" y="2860138"/>
            <a:ext cx="3608680" cy="461665"/>
          </a:xfrm>
          <a:prstGeom prst="rect">
            <a:avLst/>
          </a:prstGeom>
          <a:noFill/>
        </p:spPr>
        <p:txBody>
          <a:bodyPr wrap="none" rtlCol="0">
            <a:spAutoFit/>
          </a:bodyPr>
          <a:lstStyle/>
          <a:p>
            <a:r>
              <a:rPr lang="en-US" sz="2400" dirty="0"/>
              <a:t>Naïve or Random Model </a:t>
            </a:r>
          </a:p>
        </p:txBody>
      </p:sp>
    </p:spTree>
    <p:extLst>
      <p:ext uri="{BB962C8B-B14F-4D97-AF65-F5344CB8AC3E}">
        <p14:creationId xmlns:p14="http://schemas.microsoft.com/office/powerpoint/2010/main" val="5918468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638D-DB9E-411E-A22E-0AEA48F468FF}"/>
              </a:ext>
            </a:extLst>
          </p:cNvPr>
          <p:cNvSpPr>
            <a:spLocks noGrp="1"/>
          </p:cNvSpPr>
          <p:nvPr>
            <p:ph type="title"/>
          </p:nvPr>
        </p:nvSpPr>
        <p:spPr/>
        <p:txBody>
          <a:bodyPr/>
          <a:lstStyle/>
          <a:p>
            <a:pPr algn="r"/>
            <a:r>
              <a:rPr lang="en-US" dirty="0"/>
              <a:t>Gain chart and lift		</a:t>
            </a:r>
          </a:p>
        </p:txBody>
      </p:sp>
      <p:sp>
        <p:nvSpPr>
          <p:cNvPr id="3" name="Content Placeholder 2">
            <a:extLst>
              <a:ext uri="{FF2B5EF4-FFF2-40B4-BE49-F238E27FC236}">
                <a16:creationId xmlns:a16="http://schemas.microsoft.com/office/drawing/2014/main" id="{F48F0749-60E4-4A4D-8642-3D7D776F0836}"/>
              </a:ext>
            </a:extLst>
          </p:cNvPr>
          <p:cNvSpPr>
            <a:spLocks noGrp="1"/>
          </p:cNvSpPr>
          <p:nvPr>
            <p:ph idx="1"/>
          </p:nvPr>
        </p:nvSpPr>
        <p:spPr>
          <a:xfrm>
            <a:off x="1" y="0"/>
            <a:ext cx="5780313" cy="6172200"/>
          </a:xfrm>
          <a:solidFill>
            <a:schemeClr val="bg1"/>
          </a:solidFill>
        </p:spPr>
        <p:txBody>
          <a:bodyPr/>
          <a:lstStyle/>
          <a:p>
            <a:pPr>
              <a:lnSpc>
                <a:spcPct val="100000"/>
              </a:lnSpc>
              <a:spcBef>
                <a:spcPts val="600"/>
              </a:spcBef>
            </a:pPr>
            <a:r>
              <a:rPr lang="en-US" sz="2200" dirty="0"/>
              <a:t>A gain chart is a representation of how good a predictive model is at identifying the most favorable responses.			</a:t>
            </a:r>
          </a:p>
          <a:p>
            <a:pPr>
              <a:lnSpc>
                <a:spcPct val="100000"/>
              </a:lnSpc>
              <a:spcBef>
                <a:spcPts val="600"/>
              </a:spcBef>
            </a:pPr>
            <a:r>
              <a:rPr lang="en-US" sz="2200" dirty="0"/>
              <a:t>The X-axis represents the percentile level of the population ordered in </a:t>
            </a:r>
            <a:r>
              <a:rPr lang="en-US" sz="2200" i="1" dirty="0">
                <a:solidFill>
                  <a:srgbClr val="FF0000"/>
                </a:solidFill>
              </a:rPr>
              <a:t>decreasing order of choice likelihood,</a:t>
            </a:r>
            <a:r>
              <a:rPr lang="en-US" sz="2200" dirty="0"/>
              <a:t> and the Y-axis represents the percentage of the actual favorable choices recovered by the model.</a:t>
            </a:r>
          </a:p>
          <a:p>
            <a:pPr>
              <a:lnSpc>
                <a:spcPct val="100000"/>
              </a:lnSpc>
              <a:spcBef>
                <a:spcPts val="600"/>
              </a:spcBef>
            </a:pPr>
            <a:r>
              <a:rPr lang="en-US" sz="2200" dirty="0">
                <a:solidFill>
                  <a:schemeClr val="accent1">
                    <a:lumMod val="50000"/>
                  </a:schemeClr>
                </a:solidFill>
              </a:rPr>
              <a:t>The diagonal line represents performance of a model that randomly assigns</a:t>
            </a:r>
            <a:r>
              <a:rPr lang="en-US" sz="2200" dirty="0"/>
              <a:t> the choice an individual makes from the set of choice alternatives. </a:t>
            </a:r>
            <a:r>
              <a:rPr lang="en-US" sz="2200" dirty="0">
                <a:solidFill>
                  <a:srgbClr val="FF0000"/>
                </a:solidFill>
              </a:rPr>
              <a:t>The red line represents a true model that predicts the choices perfectly. </a:t>
            </a:r>
            <a:r>
              <a:rPr lang="en-US" sz="2200" dirty="0"/>
              <a:t>The </a:t>
            </a:r>
            <a:r>
              <a:rPr lang="en-US" sz="2200" dirty="0">
                <a:solidFill>
                  <a:schemeClr val="accent2">
                    <a:lumMod val="75000"/>
                  </a:schemeClr>
                </a:solidFill>
              </a:rPr>
              <a:t>green line represents the performance of the focal model.</a:t>
            </a:r>
            <a:r>
              <a:rPr lang="en-US" sz="2200" dirty="0"/>
              <a:t>			</a:t>
            </a:r>
          </a:p>
        </p:txBody>
      </p:sp>
      <p:sp>
        <p:nvSpPr>
          <p:cNvPr id="6" name="TextBox 5">
            <a:extLst>
              <a:ext uri="{FF2B5EF4-FFF2-40B4-BE49-F238E27FC236}">
                <a16:creationId xmlns:a16="http://schemas.microsoft.com/office/drawing/2014/main" id="{A07E0125-17B5-47DB-B138-E883ADD5D768}"/>
              </a:ext>
            </a:extLst>
          </p:cNvPr>
          <p:cNvSpPr txBox="1"/>
          <p:nvPr/>
        </p:nvSpPr>
        <p:spPr>
          <a:xfrm>
            <a:off x="3048918" y="931157"/>
            <a:ext cx="6097836" cy="369332"/>
          </a:xfrm>
          <a:prstGeom prst="rect">
            <a:avLst/>
          </a:prstGeom>
          <a:noFill/>
        </p:spPr>
        <p:txBody>
          <a:bodyPr wrap="square">
            <a:spAutoFit/>
          </a:bodyPr>
          <a:lstStyle/>
          <a:p>
            <a:r>
              <a:rPr lang="en-US" dirty="0"/>
              <a:t>		</a:t>
            </a:r>
          </a:p>
        </p:txBody>
      </p:sp>
      <p:pic>
        <p:nvPicPr>
          <p:cNvPr id="7" name="Gain chart " descr="Gain chart ">
            <a:extLst>
              <a:ext uri="{FF2B5EF4-FFF2-40B4-BE49-F238E27FC236}">
                <a16:creationId xmlns:a16="http://schemas.microsoft.com/office/drawing/2014/main" id="{00000000-0008-0000-0200-000003000000}"/>
              </a:ext>
            </a:extLst>
          </p:cNvPr>
          <p:cNvPicPr>
            <a:picLocks noChangeAspect="1"/>
          </p:cNvPicPr>
          <p:nvPr/>
        </p:nvPicPr>
        <p:blipFill>
          <a:blip r:embed="rId3"/>
          <a:stretch>
            <a:fillRect/>
          </a:stretch>
        </p:blipFill>
        <p:spPr>
          <a:xfrm>
            <a:off x="5701306" y="849159"/>
            <a:ext cx="6490694" cy="5615563"/>
          </a:xfrm>
          <a:prstGeom prst="rect">
            <a:avLst/>
          </a:prstGeom>
        </p:spPr>
      </p:pic>
      <p:sp>
        <p:nvSpPr>
          <p:cNvPr id="4" name="TextBox 3">
            <a:extLst>
              <a:ext uri="{FF2B5EF4-FFF2-40B4-BE49-F238E27FC236}">
                <a16:creationId xmlns:a16="http://schemas.microsoft.com/office/drawing/2014/main" id="{6F0D3AE0-D0F1-4D19-BA78-11E0AD92F772}"/>
              </a:ext>
            </a:extLst>
          </p:cNvPr>
          <p:cNvSpPr txBox="1"/>
          <p:nvPr/>
        </p:nvSpPr>
        <p:spPr>
          <a:xfrm rot="19113605">
            <a:off x="8073087" y="3825452"/>
            <a:ext cx="1826141" cy="584775"/>
          </a:xfrm>
          <a:prstGeom prst="rect">
            <a:avLst/>
          </a:prstGeom>
          <a:noFill/>
        </p:spPr>
        <p:txBody>
          <a:bodyPr wrap="none" rtlCol="0">
            <a:spAutoFit/>
          </a:bodyPr>
          <a:lstStyle/>
          <a:p>
            <a:r>
              <a:rPr lang="zh-TW" altLang="en-US" sz="3200" b="1" dirty="0"/>
              <a:t>亂槍打鳥</a:t>
            </a:r>
            <a:endParaRPr lang="en-US" sz="3200" b="1" dirty="0"/>
          </a:p>
        </p:txBody>
      </p:sp>
      <p:sp>
        <p:nvSpPr>
          <p:cNvPr id="8" name="TextBox 7">
            <a:extLst>
              <a:ext uri="{FF2B5EF4-FFF2-40B4-BE49-F238E27FC236}">
                <a16:creationId xmlns:a16="http://schemas.microsoft.com/office/drawing/2014/main" id="{8724953F-15FC-4240-B851-DB9C97034B41}"/>
              </a:ext>
            </a:extLst>
          </p:cNvPr>
          <p:cNvSpPr txBox="1"/>
          <p:nvPr/>
        </p:nvSpPr>
        <p:spPr>
          <a:xfrm rot="17268256">
            <a:off x="5359022" y="1945412"/>
            <a:ext cx="3057247" cy="584775"/>
          </a:xfrm>
          <a:prstGeom prst="rect">
            <a:avLst/>
          </a:prstGeom>
          <a:noFill/>
        </p:spPr>
        <p:txBody>
          <a:bodyPr wrap="none" rtlCol="0">
            <a:spAutoFit/>
          </a:bodyPr>
          <a:lstStyle/>
          <a:p>
            <a:r>
              <a:rPr lang="zh-TW" altLang="en-US" sz="3200" b="1" dirty="0"/>
              <a:t>神槍手百發百中</a:t>
            </a:r>
            <a:endParaRPr lang="en-US" sz="3200" b="1" dirty="0"/>
          </a:p>
        </p:txBody>
      </p:sp>
    </p:spTree>
    <p:extLst>
      <p:ext uri="{BB962C8B-B14F-4D97-AF65-F5344CB8AC3E}">
        <p14:creationId xmlns:p14="http://schemas.microsoft.com/office/powerpoint/2010/main" val="20734432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EBA9F-860B-4912-B17D-B0971BDA29F2}"/>
              </a:ext>
            </a:extLst>
          </p:cNvPr>
          <p:cNvSpPr>
            <a:spLocks noGrp="1"/>
          </p:cNvSpPr>
          <p:nvPr>
            <p:ph type="title"/>
          </p:nvPr>
        </p:nvSpPr>
        <p:spPr/>
        <p:txBody>
          <a:bodyPr/>
          <a:lstStyle/>
          <a:p>
            <a:r>
              <a:rPr lang="en-US" sz="2400" dirty="0"/>
              <a:t>Model </a:t>
            </a:r>
            <a:r>
              <a:rPr lang="en-US" sz="2400" dirty="0" err="1"/>
              <a:t>Deployment</a:t>
            </a:r>
            <a:r>
              <a:rPr lang="en-US" sz="2400" dirty="0" err="1">
                <a:sym typeface="Wingdings" panose="05000000000000000000" pitchFamily="2" charset="2"/>
              </a:rPr>
              <a:t></a:t>
            </a:r>
            <a:r>
              <a:rPr lang="en-US" sz="2400" dirty="0" err="1"/>
              <a:t>Calculate</a:t>
            </a:r>
            <a:r>
              <a:rPr lang="en-US" sz="2400" dirty="0"/>
              <a:t> </a:t>
            </a:r>
            <a:r>
              <a:rPr lang="en-US" sz="2400" dirty="0">
                <a:solidFill>
                  <a:srgbClr val="C00000"/>
                </a:solidFill>
              </a:rPr>
              <a:t>Profit</a:t>
            </a:r>
            <a:r>
              <a:rPr lang="en-US" sz="2400" dirty="0"/>
              <a:t> for a Targeted Mailing Promotion of 50000</a:t>
            </a:r>
          </a:p>
        </p:txBody>
      </p:sp>
      <p:sp>
        <p:nvSpPr>
          <p:cNvPr id="3" name="Content Placeholder 2">
            <a:extLst>
              <a:ext uri="{FF2B5EF4-FFF2-40B4-BE49-F238E27FC236}">
                <a16:creationId xmlns:a16="http://schemas.microsoft.com/office/drawing/2014/main" id="{8C559BF5-797A-426C-90FD-98758F88A164}"/>
              </a:ext>
            </a:extLst>
          </p:cNvPr>
          <p:cNvSpPr>
            <a:spLocks noGrp="1"/>
          </p:cNvSpPr>
          <p:nvPr>
            <p:ph idx="1"/>
          </p:nvPr>
        </p:nvSpPr>
        <p:spPr>
          <a:xfrm>
            <a:off x="0" y="533400"/>
            <a:ext cx="12192000" cy="5544410"/>
          </a:xfrm>
        </p:spPr>
        <p:txBody>
          <a:bodyPr/>
          <a:lstStyle/>
          <a:p>
            <a:pPr marL="0" indent="0">
              <a:buNone/>
            </a:pPr>
            <a:r>
              <a:rPr lang="en-US" sz="2400" dirty="0"/>
              <a:t>Profit for mailing out a selected % of customers based on their regression model predicted score (sorted in descending order) [by deciles]. </a:t>
            </a:r>
          </a:p>
          <a:p>
            <a:pPr marL="0" indent="0">
              <a:lnSpc>
                <a:spcPct val="100000"/>
              </a:lnSpc>
              <a:spcBef>
                <a:spcPts val="600"/>
              </a:spcBef>
              <a:spcAft>
                <a:spcPts val="600"/>
              </a:spcAft>
              <a:buNone/>
            </a:pPr>
            <a:r>
              <a:rPr lang="en-US" sz="2400" dirty="0"/>
              <a:t>Total = Total Numbers of Customers </a:t>
            </a:r>
            <a:r>
              <a:rPr lang="en-US" sz="2400" dirty="0">
                <a:solidFill>
                  <a:srgbClr val="C00000"/>
                </a:solidFill>
              </a:rPr>
              <a:t>from the pool (50000)</a:t>
            </a:r>
          </a:p>
          <a:p>
            <a:pPr marL="0" indent="0">
              <a:lnSpc>
                <a:spcPct val="100000"/>
              </a:lnSpc>
              <a:spcBef>
                <a:spcPts val="600"/>
              </a:spcBef>
              <a:spcAft>
                <a:spcPts val="600"/>
              </a:spcAft>
              <a:buNone/>
            </a:pPr>
            <a:r>
              <a:rPr lang="en-US" sz="2400" dirty="0" err="1">
                <a:solidFill>
                  <a:srgbClr val="C00000"/>
                </a:solidFill>
              </a:rPr>
              <a:t>ResponseRate</a:t>
            </a:r>
            <a:r>
              <a:rPr lang="en-US" sz="2400" dirty="0">
                <a:solidFill>
                  <a:srgbClr val="C00000"/>
                </a:solidFill>
              </a:rPr>
              <a:t> = </a:t>
            </a:r>
            <a:r>
              <a:rPr lang="en-US" sz="2400" dirty="0"/>
              <a:t>204/2300 (based on the test dataset) = 8.87% </a:t>
            </a:r>
            <a:r>
              <a:rPr lang="en-US" sz="2000" dirty="0"/>
              <a:t>(basic response rate)</a:t>
            </a:r>
            <a:endParaRPr lang="en-US" sz="2400" dirty="0"/>
          </a:p>
          <a:p>
            <a:pPr marL="0" indent="0">
              <a:lnSpc>
                <a:spcPct val="100000"/>
              </a:lnSpc>
              <a:spcBef>
                <a:spcPts val="600"/>
              </a:spcBef>
              <a:spcAft>
                <a:spcPts val="600"/>
              </a:spcAft>
              <a:buNone/>
            </a:pPr>
            <a:r>
              <a:rPr lang="en-US" altLang="zh-TW" sz="2400" dirty="0" err="1"/>
              <a:t>EstimatedResponsesTotal</a:t>
            </a:r>
            <a:r>
              <a:rPr lang="en-US" altLang="zh-TW" sz="2400" dirty="0"/>
              <a:t> is target all in the pool = 50000 * </a:t>
            </a:r>
            <a:r>
              <a:rPr lang="en-US" sz="2400" dirty="0" err="1">
                <a:solidFill>
                  <a:srgbClr val="C00000"/>
                </a:solidFill>
              </a:rPr>
              <a:t>ResponseRate</a:t>
            </a:r>
            <a:r>
              <a:rPr lang="en-US" sz="2400" dirty="0">
                <a:solidFill>
                  <a:srgbClr val="C00000"/>
                </a:solidFill>
              </a:rPr>
              <a:t> = 4435</a:t>
            </a:r>
            <a:endParaRPr lang="en-US" altLang="zh-TW" sz="2400" dirty="0">
              <a:solidFill>
                <a:srgbClr val="C00000"/>
              </a:solidFill>
            </a:endParaRPr>
          </a:p>
          <a:p>
            <a:pPr marL="0" indent="0">
              <a:lnSpc>
                <a:spcPct val="100000"/>
              </a:lnSpc>
              <a:spcBef>
                <a:spcPts val="600"/>
              </a:spcBef>
              <a:spcAft>
                <a:spcPts val="600"/>
              </a:spcAft>
              <a:buNone/>
            </a:pPr>
            <a:r>
              <a:rPr lang="en-US" altLang="zh-TW" sz="2400" dirty="0" err="1"/>
              <a:t>TotalCustomerTargeted</a:t>
            </a:r>
            <a:r>
              <a:rPr lang="en-US" altLang="zh-TW" sz="2400" dirty="0"/>
              <a:t> = Total * Top</a:t>
            </a:r>
            <a:r>
              <a:rPr lang="zh-TW" altLang="en-US" sz="2400" dirty="0"/>
              <a:t> </a:t>
            </a:r>
            <a:r>
              <a:rPr lang="en-US" altLang="zh-TW" sz="2400" dirty="0"/>
              <a:t>N</a:t>
            </a:r>
            <a:r>
              <a:rPr lang="zh-TW" altLang="en-US" sz="2400" dirty="0"/>
              <a:t> </a:t>
            </a:r>
            <a:r>
              <a:rPr lang="en-US" altLang="zh-TW" sz="2400" dirty="0" err="1"/>
              <a:t>Dociles</a:t>
            </a:r>
            <a:r>
              <a:rPr lang="en-US" altLang="zh-TW" sz="2400" dirty="0"/>
              <a:t> Targeted = Total * N * 10%</a:t>
            </a:r>
          </a:p>
          <a:p>
            <a:pPr marL="0" indent="0">
              <a:lnSpc>
                <a:spcPct val="100000"/>
              </a:lnSpc>
              <a:spcBef>
                <a:spcPts val="600"/>
              </a:spcBef>
              <a:spcAft>
                <a:spcPts val="600"/>
              </a:spcAft>
              <a:buNone/>
            </a:pPr>
            <a:r>
              <a:rPr lang="en-US" sz="2200" dirty="0"/>
              <a:t>Profit with model = </a:t>
            </a:r>
            <a:r>
              <a:rPr lang="en-US" altLang="zh-TW" sz="2200" dirty="0" err="1">
                <a:solidFill>
                  <a:srgbClr val="C00000"/>
                </a:solidFill>
              </a:rPr>
              <a:t>EstimatedResponsesTotal</a:t>
            </a:r>
            <a:r>
              <a:rPr lang="en-US" altLang="zh-TW" sz="2200" dirty="0">
                <a:solidFill>
                  <a:srgbClr val="C00000"/>
                </a:solidFill>
                <a:effectLst>
                  <a:outerShdw blurRad="38100" dist="38100" dir="2700000" algn="tl">
                    <a:srgbClr val="000000">
                      <a:alpha val="43137"/>
                    </a:srgbClr>
                  </a:outerShdw>
                </a:effectLst>
              </a:rPr>
              <a:t> * </a:t>
            </a:r>
            <a:r>
              <a:rPr lang="en-US" altLang="zh-TW" sz="2200" u="sng" dirty="0" err="1">
                <a:solidFill>
                  <a:srgbClr val="C00000"/>
                </a:solidFill>
                <a:effectLst>
                  <a:outerShdw blurRad="38100" dist="38100" dir="2700000" algn="tl">
                    <a:srgbClr val="000000">
                      <a:alpha val="43137"/>
                    </a:srgbClr>
                  </a:outerShdw>
                </a:effectLst>
              </a:rPr>
              <a:t>EstimatedModelHitRate</a:t>
            </a:r>
            <a:r>
              <a:rPr lang="en-US" altLang="zh-TW" sz="2200" dirty="0">
                <a:solidFill>
                  <a:srgbClr val="C00000"/>
                </a:solidFill>
                <a:effectLst>
                  <a:outerShdw blurRad="38100" dist="38100" dir="2700000" algn="tl">
                    <a:srgbClr val="000000">
                      <a:alpha val="43137"/>
                    </a:srgbClr>
                  </a:outerShdw>
                </a:effectLst>
              </a:rPr>
              <a:t> * </a:t>
            </a:r>
            <a:r>
              <a:rPr lang="en-US" altLang="zh-TW" sz="2200" dirty="0" err="1">
                <a:solidFill>
                  <a:srgbClr val="C00000"/>
                </a:solidFill>
                <a:effectLst>
                  <a:outerShdw blurRad="38100" dist="38100" dir="2700000" algn="tl">
                    <a:srgbClr val="000000">
                      <a:alpha val="43137"/>
                    </a:srgbClr>
                  </a:outerShdw>
                </a:effectLst>
              </a:rPr>
              <a:t>ProfitMargin</a:t>
            </a:r>
            <a:r>
              <a:rPr lang="en-US" altLang="zh-TW" sz="2200" dirty="0">
                <a:solidFill>
                  <a:srgbClr val="C00000"/>
                </a:solidFill>
                <a:effectLst>
                  <a:outerShdw blurRad="38100" dist="38100" dir="2700000" algn="tl">
                    <a:srgbClr val="000000">
                      <a:alpha val="43137"/>
                    </a:srgbClr>
                  </a:outerShdw>
                </a:effectLst>
              </a:rPr>
              <a:t> </a:t>
            </a:r>
            <a:r>
              <a:rPr lang="en-US" altLang="zh-TW" sz="2200" dirty="0">
                <a:solidFill>
                  <a:srgbClr val="C00000"/>
                </a:solidFill>
              </a:rPr>
              <a:t>– 	     	    	          </a:t>
            </a:r>
            <a:r>
              <a:rPr lang="en-US" sz="2200" dirty="0" err="1">
                <a:solidFill>
                  <a:srgbClr val="C00000"/>
                </a:solidFill>
              </a:rPr>
              <a:t>Total</a:t>
            </a:r>
            <a:r>
              <a:rPr lang="en-US" altLang="zh-TW" sz="2200" dirty="0" err="1">
                <a:solidFill>
                  <a:srgbClr val="C00000"/>
                </a:solidFill>
              </a:rPr>
              <a:t>CustomerTargeted</a:t>
            </a:r>
            <a:r>
              <a:rPr lang="en-US" altLang="zh-TW" sz="2200" dirty="0">
                <a:solidFill>
                  <a:srgbClr val="C00000"/>
                </a:solidFill>
              </a:rPr>
              <a:t> </a:t>
            </a:r>
            <a:r>
              <a:rPr lang="zh-TW" altLang="en-US" sz="2200" dirty="0">
                <a:solidFill>
                  <a:srgbClr val="C00000"/>
                </a:solidFill>
              </a:rPr>
              <a:t>* </a:t>
            </a:r>
            <a:r>
              <a:rPr lang="en-US" altLang="zh-TW" sz="2200" dirty="0">
                <a:solidFill>
                  <a:srgbClr val="C00000"/>
                </a:solidFill>
              </a:rPr>
              <a:t>$0.65 </a:t>
            </a:r>
          </a:p>
          <a:p>
            <a:pPr marL="0" indent="0">
              <a:lnSpc>
                <a:spcPct val="100000"/>
              </a:lnSpc>
              <a:spcBef>
                <a:spcPts val="600"/>
              </a:spcBef>
              <a:spcAft>
                <a:spcPts val="600"/>
              </a:spcAft>
              <a:buNone/>
            </a:pPr>
            <a:r>
              <a:rPr lang="en-US" altLang="zh-TW" sz="2400" dirty="0"/>
              <a:t>Profit without the model= </a:t>
            </a:r>
            <a:r>
              <a:rPr lang="en-US" altLang="zh-TW" sz="2400" dirty="0" err="1">
                <a:solidFill>
                  <a:srgbClr val="C00000"/>
                </a:solidFill>
              </a:rPr>
              <a:t>EstimatedResponsesTotal</a:t>
            </a:r>
            <a:r>
              <a:rPr lang="en-US" altLang="zh-TW" sz="2400" dirty="0">
                <a:solidFill>
                  <a:srgbClr val="C00000"/>
                </a:solidFill>
              </a:rPr>
              <a:t> * </a:t>
            </a:r>
            <a:r>
              <a:rPr lang="en-US" altLang="zh-TW" sz="2200" u="sng" dirty="0">
                <a:solidFill>
                  <a:srgbClr val="C00000"/>
                </a:solidFill>
                <a:effectLst>
                  <a:outerShdw blurRad="38100" dist="38100" dir="2700000" algn="tl">
                    <a:srgbClr val="000000">
                      <a:alpha val="43137"/>
                    </a:srgbClr>
                  </a:outerShdw>
                </a:effectLst>
              </a:rPr>
              <a:t>(N * 10%)</a:t>
            </a:r>
            <a:r>
              <a:rPr lang="en-US" altLang="zh-TW" sz="2400" dirty="0">
                <a:solidFill>
                  <a:srgbClr val="C00000"/>
                </a:solidFill>
                <a:effectLst>
                  <a:outerShdw blurRad="38100" dist="38100" dir="2700000" algn="tl">
                    <a:srgbClr val="000000">
                      <a:alpha val="43137"/>
                    </a:srgbClr>
                  </a:outerShdw>
                </a:effectLst>
              </a:rPr>
              <a:t> </a:t>
            </a:r>
            <a:r>
              <a:rPr lang="en-US" altLang="zh-TW" sz="2400" dirty="0">
                <a:solidFill>
                  <a:srgbClr val="C00000"/>
                </a:solidFill>
              </a:rPr>
              <a:t>* </a:t>
            </a:r>
            <a:r>
              <a:rPr lang="en-US" altLang="zh-TW" sz="2400" dirty="0" err="1">
                <a:solidFill>
                  <a:srgbClr val="C00000"/>
                </a:solidFill>
              </a:rPr>
              <a:t>ProfitMargin</a:t>
            </a:r>
            <a:r>
              <a:rPr lang="en-US" altLang="zh-TW" sz="2400" dirty="0">
                <a:solidFill>
                  <a:srgbClr val="C00000"/>
                </a:solidFill>
              </a:rPr>
              <a:t> – 	     	               		 </a:t>
            </a:r>
            <a:r>
              <a:rPr lang="en-US" sz="2400" dirty="0" err="1">
                <a:solidFill>
                  <a:srgbClr val="C00000"/>
                </a:solidFill>
              </a:rPr>
              <a:t>Total</a:t>
            </a:r>
            <a:r>
              <a:rPr lang="en-US" altLang="zh-TW" sz="2400" dirty="0" err="1">
                <a:solidFill>
                  <a:srgbClr val="C00000"/>
                </a:solidFill>
              </a:rPr>
              <a:t>CustomerTargeted</a:t>
            </a:r>
            <a:r>
              <a:rPr lang="en-US" altLang="zh-TW" sz="2400" dirty="0">
                <a:solidFill>
                  <a:srgbClr val="C00000"/>
                </a:solidFill>
              </a:rPr>
              <a:t> </a:t>
            </a:r>
            <a:r>
              <a:rPr lang="zh-TW" altLang="en-US" sz="2400" dirty="0">
                <a:solidFill>
                  <a:srgbClr val="C00000"/>
                </a:solidFill>
              </a:rPr>
              <a:t>* </a:t>
            </a:r>
            <a:r>
              <a:rPr lang="en-US" altLang="zh-TW" sz="2400" dirty="0">
                <a:solidFill>
                  <a:srgbClr val="C00000"/>
                </a:solidFill>
              </a:rPr>
              <a:t>0.65 </a:t>
            </a:r>
          </a:p>
          <a:p>
            <a:r>
              <a:rPr lang="en-US" sz="2000" dirty="0"/>
              <a:t>mailing cost per addressee = $0.65</a:t>
            </a:r>
            <a:endParaRPr lang="en-US" altLang="zh-TW" sz="2000" dirty="0"/>
          </a:p>
          <a:p>
            <a:r>
              <a:rPr lang="en-US" altLang="zh-TW" sz="2000" dirty="0"/>
              <a:t>N </a:t>
            </a:r>
            <a:r>
              <a:rPr lang="en-US" sz="2000" dirty="0"/>
              <a:t>∈ [</a:t>
            </a:r>
            <a:r>
              <a:rPr lang="en-US" altLang="zh-TW" sz="2000" dirty="0"/>
              <a:t>0, 1, 2, ….10</a:t>
            </a:r>
            <a:r>
              <a:rPr lang="en-US" sz="2000" dirty="0"/>
              <a:t>]</a:t>
            </a:r>
            <a:endParaRPr lang="en-US" altLang="zh-TW" sz="2000" dirty="0"/>
          </a:p>
          <a:p>
            <a:r>
              <a:rPr lang="en-US" altLang="zh-TW" sz="2000" dirty="0"/>
              <a:t>Profit Margin = $10.20 per book sold excluding the mass mailing costs</a:t>
            </a:r>
          </a:p>
          <a:p>
            <a:pPr marL="0" indent="0">
              <a:buNone/>
            </a:pPr>
            <a:r>
              <a:rPr lang="en-US" altLang="zh-TW" sz="2400" dirty="0" err="1">
                <a:solidFill>
                  <a:srgbClr val="C00000"/>
                </a:solidFill>
                <a:effectLst>
                  <a:outerShdw blurRad="38100" dist="38100" dir="2700000" algn="tl">
                    <a:srgbClr val="000000">
                      <a:alpha val="43137"/>
                    </a:srgbClr>
                  </a:outerShdw>
                </a:effectLst>
              </a:rPr>
              <a:t>EstimatedModelHitRate</a:t>
            </a:r>
            <a:r>
              <a:rPr lang="en-US" altLang="zh-TW" sz="2400" dirty="0">
                <a:solidFill>
                  <a:srgbClr val="C00000"/>
                </a:solidFill>
                <a:effectLst>
                  <a:outerShdw blurRad="38100" dist="38100" dir="2700000" algn="tl">
                    <a:srgbClr val="000000">
                      <a:alpha val="43137"/>
                    </a:srgbClr>
                  </a:outerShdw>
                </a:effectLst>
              </a:rPr>
              <a:t> for Top N </a:t>
            </a:r>
            <a:r>
              <a:rPr lang="en-US" altLang="zh-TW" sz="2400" dirty="0" err="1">
                <a:solidFill>
                  <a:srgbClr val="C00000"/>
                </a:solidFill>
                <a:effectLst>
                  <a:outerShdw blurRad="38100" dist="38100" dir="2700000" algn="tl">
                    <a:srgbClr val="000000">
                      <a:alpha val="43137"/>
                    </a:srgbClr>
                  </a:outerShdw>
                </a:effectLst>
              </a:rPr>
              <a:t>Dociles</a:t>
            </a:r>
            <a:r>
              <a:rPr lang="en-US" altLang="zh-TW" sz="2400" dirty="0">
                <a:solidFill>
                  <a:srgbClr val="C00000"/>
                </a:solidFill>
                <a:effectLst>
                  <a:outerShdw blurRad="38100" dist="38100" dir="2700000" algn="tl">
                    <a:srgbClr val="000000">
                      <a:alpha val="43137"/>
                    </a:srgbClr>
                  </a:outerShdw>
                </a:effectLst>
              </a:rPr>
              <a:t> Targeted based on Model scores</a:t>
            </a:r>
            <a:endParaRPr lang="en-US" altLang="zh-TW" sz="2400" dirty="0"/>
          </a:p>
          <a:p>
            <a:pPr marL="0" indent="0">
              <a:buNone/>
            </a:pPr>
            <a:r>
              <a:rPr lang="en-US" altLang="zh-TW" dirty="0"/>
              <a:t> </a:t>
            </a:r>
            <a:endParaRPr lang="en-US" dirty="0"/>
          </a:p>
        </p:txBody>
      </p:sp>
      <p:sp>
        <p:nvSpPr>
          <p:cNvPr id="4" name="Arrow: Up-Down 3">
            <a:extLst>
              <a:ext uri="{FF2B5EF4-FFF2-40B4-BE49-F238E27FC236}">
                <a16:creationId xmlns:a16="http://schemas.microsoft.com/office/drawing/2014/main" id="{81FADB65-1201-43C3-8C6B-1ACA9A5FE892}"/>
              </a:ext>
            </a:extLst>
          </p:cNvPr>
          <p:cNvSpPr/>
          <p:nvPr/>
        </p:nvSpPr>
        <p:spPr bwMode="auto">
          <a:xfrm rot="19340355">
            <a:off x="8125110" y="3834580"/>
            <a:ext cx="188780" cy="533400"/>
          </a:xfrm>
          <a:prstGeom prst="upDownArrow">
            <a:avLst/>
          </a:prstGeom>
          <a:solidFill>
            <a:schemeClr val="accent2">
              <a:lumMod val="60000"/>
              <a:lumOff val="4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5" name="Arrow: Up-Down 4">
            <a:extLst>
              <a:ext uri="{FF2B5EF4-FFF2-40B4-BE49-F238E27FC236}">
                <a16:creationId xmlns:a16="http://schemas.microsoft.com/office/drawing/2014/main" id="{04ECF7C3-7BA2-487A-94BD-5EA20D336F5D}"/>
              </a:ext>
            </a:extLst>
          </p:cNvPr>
          <p:cNvSpPr/>
          <p:nvPr/>
        </p:nvSpPr>
        <p:spPr bwMode="auto">
          <a:xfrm>
            <a:off x="1280875" y="3780503"/>
            <a:ext cx="200683" cy="397958"/>
          </a:xfrm>
          <a:prstGeom prst="upDownArrow">
            <a:avLst/>
          </a:prstGeom>
          <a:solidFill>
            <a:schemeClr val="accent2">
              <a:lumMod val="60000"/>
              <a:lumOff val="4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33317532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A4A7E-B55C-40EB-9D50-27C650C38E93}"/>
              </a:ext>
            </a:extLst>
          </p:cNvPr>
          <p:cNvSpPr>
            <a:spLocks noGrp="1"/>
          </p:cNvSpPr>
          <p:nvPr>
            <p:ph type="title"/>
          </p:nvPr>
        </p:nvSpPr>
        <p:spPr/>
        <p:txBody>
          <a:bodyPr/>
          <a:lstStyle/>
          <a:p>
            <a:r>
              <a:rPr lang="en-US" sz="2800" dirty="0"/>
              <a:t>Linear Regression Model's Profit Calculation over New Dataset</a:t>
            </a:r>
          </a:p>
        </p:txBody>
      </p:sp>
      <p:sp>
        <p:nvSpPr>
          <p:cNvPr id="3" name="Content Placeholder 2">
            <a:extLst>
              <a:ext uri="{FF2B5EF4-FFF2-40B4-BE49-F238E27FC236}">
                <a16:creationId xmlns:a16="http://schemas.microsoft.com/office/drawing/2014/main" id="{B78A8EDB-65E1-40DE-BC63-331F03633053}"/>
              </a:ext>
            </a:extLst>
          </p:cNvPr>
          <p:cNvSpPr>
            <a:spLocks noGrp="1"/>
          </p:cNvSpPr>
          <p:nvPr>
            <p:ph idx="1"/>
          </p:nvPr>
        </p:nvSpPr>
        <p:spPr>
          <a:xfrm>
            <a:off x="0" y="533400"/>
            <a:ext cx="12192000" cy="5486400"/>
          </a:xfrm>
        </p:spPr>
        <p:txBody>
          <a:bodyPr/>
          <a:lstStyle/>
          <a:p>
            <a:pPr marL="0" indent="0">
              <a:buNone/>
            </a:pPr>
            <a:r>
              <a:rPr lang="en-US" sz="2400" dirty="0"/>
              <a:t> </a:t>
            </a:r>
          </a:p>
        </p:txBody>
      </p:sp>
      <p:pic>
        <p:nvPicPr>
          <p:cNvPr id="8" name="Picture 7">
            <a:extLst>
              <a:ext uri="{FF2B5EF4-FFF2-40B4-BE49-F238E27FC236}">
                <a16:creationId xmlns:a16="http://schemas.microsoft.com/office/drawing/2014/main" id="{C9F63062-A44E-4763-83D2-B8C532D421C4}"/>
              </a:ext>
            </a:extLst>
          </p:cNvPr>
          <p:cNvPicPr>
            <a:picLocks noChangeAspect="1"/>
          </p:cNvPicPr>
          <p:nvPr/>
        </p:nvPicPr>
        <p:blipFill>
          <a:blip r:embed="rId2"/>
          <a:stretch>
            <a:fillRect/>
          </a:stretch>
        </p:blipFill>
        <p:spPr>
          <a:xfrm>
            <a:off x="58994" y="2164672"/>
            <a:ext cx="8424278" cy="4593039"/>
          </a:xfrm>
          <a:prstGeom prst="rect">
            <a:avLst/>
          </a:prstGeom>
        </p:spPr>
      </p:pic>
      <p:sp>
        <p:nvSpPr>
          <p:cNvPr id="10" name="Rectangle: Rounded Corners 9">
            <a:extLst>
              <a:ext uri="{FF2B5EF4-FFF2-40B4-BE49-F238E27FC236}">
                <a16:creationId xmlns:a16="http://schemas.microsoft.com/office/drawing/2014/main" id="{17E4A198-FCA6-4167-BA3F-0012616F5187}"/>
              </a:ext>
            </a:extLst>
          </p:cNvPr>
          <p:cNvSpPr/>
          <p:nvPr/>
        </p:nvSpPr>
        <p:spPr bwMode="auto">
          <a:xfrm>
            <a:off x="3865887" y="2211685"/>
            <a:ext cx="1102800" cy="4546026"/>
          </a:xfrm>
          <a:prstGeom prst="roundRect">
            <a:avLst/>
          </a:prstGeom>
          <a:noFill/>
          <a:ln w="381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1" name="Arrow: Left 10">
            <a:extLst>
              <a:ext uri="{FF2B5EF4-FFF2-40B4-BE49-F238E27FC236}">
                <a16:creationId xmlns:a16="http://schemas.microsoft.com/office/drawing/2014/main" id="{55250CAC-E4D4-4511-A52D-63C2866289A4}"/>
              </a:ext>
            </a:extLst>
          </p:cNvPr>
          <p:cNvSpPr/>
          <p:nvPr/>
        </p:nvSpPr>
        <p:spPr bwMode="auto">
          <a:xfrm>
            <a:off x="4995224" y="5923537"/>
            <a:ext cx="6434775" cy="582069"/>
          </a:xfrm>
          <a:prstGeom prst="leftArrow">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rPr>
              <a:t>This come from previous analysis using testing data</a:t>
            </a:r>
          </a:p>
        </p:txBody>
      </p:sp>
      <p:sp>
        <p:nvSpPr>
          <p:cNvPr id="13" name="TextBox 12">
            <a:extLst>
              <a:ext uri="{FF2B5EF4-FFF2-40B4-BE49-F238E27FC236}">
                <a16:creationId xmlns:a16="http://schemas.microsoft.com/office/drawing/2014/main" id="{56F16C57-7AC4-41D3-9095-8A37625F0D3E}"/>
              </a:ext>
            </a:extLst>
          </p:cNvPr>
          <p:cNvSpPr txBox="1"/>
          <p:nvPr/>
        </p:nvSpPr>
        <p:spPr>
          <a:xfrm rot="19308335">
            <a:off x="2184309" y="514407"/>
            <a:ext cx="6096982" cy="369332"/>
          </a:xfrm>
          <a:prstGeom prst="rect">
            <a:avLst/>
          </a:prstGeom>
          <a:noFill/>
        </p:spPr>
        <p:txBody>
          <a:bodyPr wrap="square">
            <a:spAutoFit/>
          </a:bodyPr>
          <a:lstStyle/>
          <a:p>
            <a:r>
              <a:rPr lang="en-US" dirty="0"/>
              <a:t>D16 =+</a:t>
            </a:r>
            <a:r>
              <a:rPr lang="en-US" dirty="0" err="1"/>
              <a:t>UnitCostOfMailing</a:t>
            </a:r>
            <a:r>
              <a:rPr lang="en-US" dirty="0"/>
              <a:t>*C16</a:t>
            </a:r>
          </a:p>
        </p:txBody>
      </p:sp>
      <p:sp>
        <p:nvSpPr>
          <p:cNvPr id="15" name="TextBox 14">
            <a:extLst>
              <a:ext uri="{FF2B5EF4-FFF2-40B4-BE49-F238E27FC236}">
                <a16:creationId xmlns:a16="http://schemas.microsoft.com/office/drawing/2014/main" id="{8241AFF9-2ABB-45B1-A1A9-E20E7D664F80}"/>
              </a:ext>
            </a:extLst>
          </p:cNvPr>
          <p:cNvSpPr txBox="1"/>
          <p:nvPr/>
        </p:nvSpPr>
        <p:spPr>
          <a:xfrm rot="19288695">
            <a:off x="4762613" y="1231096"/>
            <a:ext cx="2950783" cy="369332"/>
          </a:xfrm>
          <a:prstGeom prst="rect">
            <a:avLst/>
          </a:prstGeom>
          <a:noFill/>
        </p:spPr>
        <p:txBody>
          <a:bodyPr wrap="square">
            <a:spAutoFit/>
          </a:bodyPr>
          <a:lstStyle/>
          <a:p>
            <a:r>
              <a:rPr lang="en-US" dirty="0"/>
              <a:t>F16=+E16*</a:t>
            </a:r>
            <a:r>
              <a:rPr lang="en-US" dirty="0" err="1"/>
              <a:t>TotalResponse</a:t>
            </a:r>
            <a:endParaRPr lang="en-US" dirty="0"/>
          </a:p>
        </p:txBody>
      </p:sp>
      <p:sp>
        <p:nvSpPr>
          <p:cNvPr id="17" name="TextBox 16">
            <a:extLst>
              <a:ext uri="{FF2B5EF4-FFF2-40B4-BE49-F238E27FC236}">
                <a16:creationId xmlns:a16="http://schemas.microsoft.com/office/drawing/2014/main" id="{0E64065D-AF2B-4F92-BF88-C7F0A569DCF2}"/>
              </a:ext>
            </a:extLst>
          </p:cNvPr>
          <p:cNvSpPr txBox="1"/>
          <p:nvPr/>
        </p:nvSpPr>
        <p:spPr>
          <a:xfrm rot="19480158">
            <a:off x="5631932" y="1405622"/>
            <a:ext cx="3021316" cy="369332"/>
          </a:xfrm>
          <a:prstGeom prst="rect">
            <a:avLst/>
          </a:prstGeom>
          <a:noFill/>
        </p:spPr>
        <p:txBody>
          <a:bodyPr wrap="square">
            <a:spAutoFit/>
          </a:bodyPr>
          <a:lstStyle/>
          <a:p>
            <a:r>
              <a:rPr lang="en-US" dirty="0"/>
              <a:t>G16=F16*ProfitMargin-D16</a:t>
            </a:r>
          </a:p>
        </p:txBody>
      </p:sp>
      <p:sp>
        <p:nvSpPr>
          <p:cNvPr id="18" name="Rectangle: Rounded Corners 17">
            <a:extLst>
              <a:ext uri="{FF2B5EF4-FFF2-40B4-BE49-F238E27FC236}">
                <a16:creationId xmlns:a16="http://schemas.microsoft.com/office/drawing/2014/main" id="{ADEFE93D-7036-4275-8CE8-4A4728B49674}"/>
              </a:ext>
            </a:extLst>
          </p:cNvPr>
          <p:cNvSpPr/>
          <p:nvPr/>
        </p:nvSpPr>
        <p:spPr bwMode="auto">
          <a:xfrm rot="5400000">
            <a:off x="4173794" y="-203528"/>
            <a:ext cx="289066" cy="8636659"/>
          </a:xfrm>
          <a:prstGeom prst="roundRect">
            <a:avLst>
              <a:gd name="adj" fmla="val 10784"/>
            </a:avLst>
          </a:prstGeom>
          <a:noFill/>
          <a:ln w="381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20" name="TextBox 19">
            <a:extLst>
              <a:ext uri="{FF2B5EF4-FFF2-40B4-BE49-F238E27FC236}">
                <a16:creationId xmlns:a16="http://schemas.microsoft.com/office/drawing/2014/main" id="{2E25C3E1-D967-486A-BB9F-85EF305A2874}"/>
              </a:ext>
            </a:extLst>
          </p:cNvPr>
          <p:cNvSpPr txBox="1"/>
          <p:nvPr/>
        </p:nvSpPr>
        <p:spPr>
          <a:xfrm rot="19314784">
            <a:off x="7886977" y="2070681"/>
            <a:ext cx="4803225" cy="616154"/>
          </a:xfrm>
          <a:prstGeom prst="rect">
            <a:avLst/>
          </a:prstGeom>
          <a:solidFill>
            <a:srgbClr val="FFFF00"/>
          </a:solidFill>
        </p:spPr>
        <p:txBody>
          <a:bodyPr wrap="square">
            <a:spAutoFit/>
          </a:bodyPr>
          <a:lstStyle/>
          <a:p>
            <a:r>
              <a:rPr lang="en-US" sz="1700" dirty="0"/>
              <a:t>H16</a:t>
            </a:r>
          </a:p>
          <a:p>
            <a:r>
              <a:rPr lang="en-US" sz="1700" dirty="0"/>
              <a:t>=C16*</a:t>
            </a:r>
            <a:r>
              <a:rPr lang="en-US" sz="1700" dirty="0" err="1"/>
              <a:t>RandomResponseRate</a:t>
            </a:r>
            <a:r>
              <a:rPr lang="en-US" sz="1700" dirty="0"/>
              <a:t>*ProfitMargin-D16</a:t>
            </a:r>
          </a:p>
        </p:txBody>
      </p:sp>
      <p:graphicFrame>
        <p:nvGraphicFramePr>
          <p:cNvPr id="22" name="Table 21">
            <a:extLst>
              <a:ext uri="{FF2B5EF4-FFF2-40B4-BE49-F238E27FC236}">
                <a16:creationId xmlns:a16="http://schemas.microsoft.com/office/drawing/2014/main" id="{E2D554EA-7612-4F0D-AD08-B49771955436}"/>
              </a:ext>
            </a:extLst>
          </p:cNvPr>
          <p:cNvGraphicFramePr>
            <a:graphicFrameLocks noGrp="1"/>
          </p:cNvGraphicFramePr>
          <p:nvPr>
            <p:extLst>
              <p:ext uri="{D42A27DB-BD31-4B8C-83A1-F6EECF244321}">
                <p14:modId xmlns:p14="http://schemas.microsoft.com/office/powerpoint/2010/main" val="645599270"/>
              </p:ext>
            </p:extLst>
          </p:nvPr>
        </p:nvGraphicFramePr>
        <p:xfrm>
          <a:off x="8518668" y="4463925"/>
          <a:ext cx="3673332" cy="1495426"/>
        </p:xfrm>
        <a:graphic>
          <a:graphicData uri="http://schemas.openxmlformats.org/drawingml/2006/table">
            <a:tbl>
              <a:tblPr>
                <a:tableStyleId>{5C22544A-7EE6-4342-B048-85BDC9FD1C3A}</a:tableStyleId>
              </a:tblPr>
              <a:tblGrid>
                <a:gridCol w="3673332">
                  <a:extLst>
                    <a:ext uri="{9D8B030D-6E8A-4147-A177-3AD203B41FA5}">
                      <a16:colId xmlns:a16="http://schemas.microsoft.com/office/drawing/2014/main" val="749776061"/>
                    </a:ext>
                  </a:extLst>
                </a:gridCol>
              </a:tblGrid>
              <a:tr h="266700">
                <a:tc>
                  <a:txBody>
                    <a:bodyPr/>
                    <a:lstStyle/>
                    <a:p>
                      <a:pPr algn="l" fontAlgn="b"/>
                      <a:r>
                        <a:rPr lang="en-US" sz="1600" b="1" u="none" strike="noStrike" dirty="0">
                          <a:effectLst/>
                        </a:rPr>
                        <a:t>Profit=Total No. of Responses * </a:t>
                      </a:r>
                      <a:r>
                        <a:rPr lang="en-US" sz="1600" b="1" u="none" strike="noStrike" dirty="0" err="1">
                          <a:solidFill>
                            <a:srgbClr val="C00000"/>
                          </a:solidFill>
                          <a:effectLst/>
                        </a:rPr>
                        <a:t>ResponesRate</a:t>
                      </a:r>
                      <a:r>
                        <a:rPr lang="en-US" sz="1600" b="1" u="none" strike="noStrike" dirty="0">
                          <a:effectLst/>
                        </a:rPr>
                        <a:t>*</a:t>
                      </a:r>
                      <a:r>
                        <a:rPr lang="en-US" sz="1600" b="1" u="none" strike="noStrike" dirty="0" err="1">
                          <a:effectLst/>
                        </a:rPr>
                        <a:t>ProfitMargin</a:t>
                      </a:r>
                      <a:r>
                        <a:rPr lang="en-US" sz="1600" b="1" u="none" strike="noStrike" dirty="0">
                          <a:effectLst/>
                        </a:rPr>
                        <a:t> - Mailing Cost</a:t>
                      </a:r>
                      <a:endParaRPr lang="en-US" sz="1600" b="1"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3855246036"/>
                  </a:ext>
                </a:extLst>
              </a:tr>
              <a:tr h="266700">
                <a:tc>
                  <a:txBody>
                    <a:bodyPr/>
                    <a:lstStyle/>
                    <a:p>
                      <a:pPr algn="l" fontAlgn="b"/>
                      <a:endParaRPr lang="en-US" sz="1100" b="1"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2082343481"/>
                  </a:ext>
                </a:extLst>
              </a:tr>
              <a:tr h="266700">
                <a:tc>
                  <a:txBody>
                    <a:bodyPr/>
                    <a:lstStyle/>
                    <a:p>
                      <a:pPr algn="l" fontAlgn="b"/>
                      <a:r>
                        <a:rPr lang="en-US" sz="1600" b="1" u="none" strike="noStrike" dirty="0" err="1">
                          <a:effectLst/>
                        </a:rPr>
                        <a:t>ResponseRate</a:t>
                      </a:r>
                      <a:r>
                        <a:rPr lang="en-US" sz="1600" b="1" u="none" strike="noStrike" dirty="0">
                          <a:effectLst/>
                        </a:rPr>
                        <a:t> = </a:t>
                      </a:r>
                    </a:p>
                    <a:p>
                      <a:pPr algn="l" fontAlgn="b"/>
                      <a:r>
                        <a:rPr lang="en-US" sz="1600" b="1" u="none" strike="noStrike" dirty="0">
                          <a:effectLst/>
                        </a:rPr>
                        <a:t>Random Hit Rate vs. Model Hit Rate</a:t>
                      </a:r>
                      <a:endParaRPr lang="en-US" sz="1600" b="1"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77187132"/>
                  </a:ext>
                </a:extLst>
              </a:tr>
            </a:tbl>
          </a:graphicData>
        </a:graphic>
      </p:graphicFrame>
      <p:sp>
        <p:nvSpPr>
          <p:cNvPr id="4" name="TextBox 3">
            <a:extLst>
              <a:ext uri="{FF2B5EF4-FFF2-40B4-BE49-F238E27FC236}">
                <a16:creationId xmlns:a16="http://schemas.microsoft.com/office/drawing/2014/main" id="{E10D91DE-7B3D-41A5-BA8F-73ECCB22A7CC}"/>
              </a:ext>
            </a:extLst>
          </p:cNvPr>
          <p:cNvSpPr txBox="1"/>
          <p:nvPr/>
        </p:nvSpPr>
        <p:spPr>
          <a:xfrm>
            <a:off x="58994" y="800100"/>
            <a:ext cx="3029997" cy="1015663"/>
          </a:xfrm>
          <a:prstGeom prst="rect">
            <a:avLst/>
          </a:prstGeom>
          <a:noFill/>
        </p:spPr>
        <p:txBody>
          <a:bodyPr wrap="none" rtlCol="0">
            <a:spAutoFit/>
          </a:bodyPr>
          <a:lstStyle/>
          <a:p>
            <a:r>
              <a:rPr lang="en-US" sz="2000" b="1" dirty="0"/>
              <a:t>Size of new dataset for </a:t>
            </a:r>
          </a:p>
          <a:p>
            <a:r>
              <a:rPr lang="en-US" sz="2000" b="1" dirty="0"/>
              <a:t>model deployment </a:t>
            </a:r>
          </a:p>
          <a:p>
            <a:r>
              <a:rPr lang="en-US" sz="2000" b="1" dirty="0"/>
              <a:t>               = 50000</a:t>
            </a:r>
          </a:p>
        </p:txBody>
      </p:sp>
      <p:cxnSp>
        <p:nvCxnSpPr>
          <p:cNvPr id="6" name="Straight Arrow Connector 5">
            <a:extLst>
              <a:ext uri="{FF2B5EF4-FFF2-40B4-BE49-F238E27FC236}">
                <a16:creationId xmlns:a16="http://schemas.microsoft.com/office/drawing/2014/main" id="{CD7E7453-A0C7-4A93-8BF0-29140863EFD5}"/>
              </a:ext>
            </a:extLst>
          </p:cNvPr>
          <p:cNvCxnSpPr>
            <a:cxnSpLocks/>
          </p:cNvCxnSpPr>
          <p:nvPr/>
        </p:nvCxnSpPr>
        <p:spPr bwMode="auto">
          <a:xfrm>
            <a:off x="1676400" y="1864439"/>
            <a:ext cx="810828" cy="4688761"/>
          </a:xfrm>
          <a:prstGeom prst="straightConnector1">
            <a:avLst/>
          </a:prstGeom>
          <a:noFill/>
          <a:ln w="38100" cap="flat" cmpd="sng" algn="ctr">
            <a:solidFill>
              <a:srgbClr val="C00000"/>
            </a:solidFill>
            <a:prstDash val="sysDash"/>
            <a:round/>
            <a:headEnd type="none" w="sm" len="sm"/>
            <a:tailEnd type="triangle" w="lg" len="lg"/>
          </a:ln>
          <a:effectLst/>
        </p:spPr>
      </p:cxnSp>
    </p:spTree>
    <p:extLst>
      <p:ext uri="{BB962C8B-B14F-4D97-AF65-F5344CB8AC3E}">
        <p14:creationId xmlns:p14="http://schemas.microsoft.com/office/powerpoint/2010/main" val="36849313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85355-CBDB-4E41-8E77-4177663D8729}"/>
              </a:ext>
            </a:extLst>
          </p:cNvPr>
          <p:cNvSpPr>
            <a:spLocks noGrp="1"/>
          </p:cNvSpPr>
          <p:nvPr>
            <p:ph type="title"/>
          </p:nvPr>
        </p:nvSpPr>
        <p:spPr/>
        <p:txBody>
          <a:bodyPr/>
          <a:lstStyle/>
          <a:p>
            <a:r>
              <a:rPr lang="en-US" sz="2800" dirty="0">
                <a:effectLst/>
              </a:rPr>
              <a:t>Develop "Lift/Gain Charts" and Choose a Model for Implementation</a:t>
            </a:r>
            <a:endParaRPr lang="en-US" sz="2800" dirty="0"/>
          </a:p>
        </p:txBody>
      </p:sp>
      <p:sp>
        <p:nvSpPr>
          <p:cNvPr id="3" name="Content Placeholder 2">
            <a:extLst>
              <a:ext uri="{FF2B5EF4-FFF2-40B4-BE49-F238E27FC236}">
                <a16:creationId xmlns:a16="http://schemas.microsoft.com/office/drawing/2014/main" id="{FB2B44C5-695F-410B-A7FE-8833A0FD9638}"/>
              </a:ext>
            </a:extLst>
          </p:cNvPr>
          <p:cNvSpPr>
            <a:spLocks noGrp="1"/>
          </p:cNvSpPr>
          <p:nvPr>
            <p:ph idx="1"/>
          </p:nvPr>
        </p:nvSpPr>
        <p:spPr/>
        <p:txBody>
          <a:bodyPr/>
          <a:lstStyle/>
          <a:p>
            <a:pPr marL="0" indent="0">
              <a:buNone/>
            </a:pPr>
            <a:r>
              <a:rPr lang="en-US" dirty="0"/>
              <a:t>Maximizing the profit? </a:t>
            </a:r>
          </a:p>
        </p:txBody>
      </p:sp>
      <p:pic>
        <p:nvPicPr>
          <p:cNvPr id="5" name="Picture 4">
            <a:extLst>
              <a:ext uri="{FF2B5EF4-FFF2-40B4-BE49-F238E27FC236}">
                <a16:creationId xmlns:a16="http://schemas.microsoft.com/office/drawing/2014/main" id="{CD60A528-D343-48EB-A968-3EE9267DBB5F}"/>
              </a:ext>
            </a:extLst>
          </p:cNvPr>
          <p:cNvPicPr>
            <a:picLocks noChangeAspect="1"/>
          </p:cNvPicPr>
          <p:nvPr/>
        </p:nvPicPr>
        <p:blipFill>
          <a:blip r:embed="rId2"/>
          <a:stretch>
            <a:fillRect/>
          </a:stretch>
        </p:blipFill>
        <p:spPr>
          <a:xfrm>
            <a:off x="1296491" y="1206345"/>
            <a:ext cx="10692309" cy="5919988"/>
          </a:xfrm>
          <a:prstGeom prst="rect">
            <a:avLst/>
          </a:prstGeom>
        </p:spPr>
      </p:pic>
      <p:sp>
        <p:nvSpPr>
          <p:cNvPr id="6" name="Speech Bubble: Oval 5">
            <a:extLst>
              <a:ext uri="{FF2B5EF4-FFF2-40B4-BE49-F238E27FC236}">
                <a16:creationId xmlns:a16="http://schemas.microsoft.com/office/drawing/2014/main" id="{11119C89-212A-4F9D-8310-7AF8DB7DDC0D}"/>
              </a:ext>
            </a:extLst>
          </p:cNvPr>
          <p:cNvSpPr/>
          <p:nvPr/>
        </p:nvSpPr>
        <p:spPr bwMode="auto">
          <a:xfrm rot="20788154">
            <a:off x="7650820" y="750835"/>
            <a:ext cx="1972426" cy="958876"/>
          </a:xfrm>
          <a:prstGeom prst="wedgeEllipseCallout">
            <a:avLst>
              <a:gd name="adj1" fmla="val -74897"/>
              <a:gd name="adj2" fmla="val 59602"/>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rPr>
              <a:t>Max of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Arial" pitchFamily="34" charset="0"/>
              </a:rPr>
              <a:t>the profit</a:t>
            </a:r>
          </a:p>
        </p:txBody>
      </p:sp>
      <p:sp>
        <p:nvSpPr>
          <p:cNvPr id="7" name="TextBox 6">
            <a:extLst>
              <a:ext uri="{FF2B5EF4-FFF2-40B4-BE49-F238E27FC236}">
                <a16:creationId xmlns:a16="http://schemas.microsoft.com/office/drawing/2014/main" id="{CA383D3C-B9ED-4C79-9E17-50803B5B12E7}"/>
              </a:ext>
            </a:extLst>
          </p:cNvPr>
          <p:cNvSpPr txBox="1"/>
          <p:nvPr/>
        </p:nvSpPr>
        <p:spPr>
          <a:xfrm rot="16642848">
            <a:off x="-1076986" y="3455283"/>
            <a:ext cx="4584909" cy="400110"/>
          </a:xfrm>
          <a:prstGeom prst="rect">
            <a:avLst/>
          </a:prstGeom>
          <a:noFill/>
        </p:spPr>
        <p:txBody>
          <a:bodyPr wrap="none" rtlCol="0">
            <a:spAutoFit/>
          </a:bodyPr>
          <a:lstStyle/>
          <a:p>
            <a:r>
              <a:rPr lang="en-US" sz="2000" b="1" dirty="0">
                <a:solidFill>
                  <a:srgbClr val="C00000"/>
                </a:solidFill>
              </a:rPr>
              <a:t>% of Customers responded in favor </a:t>
            </a:r>
          </a:p>
        </p:txBody>
      </p:sp>
    </p:spTree>
    <p:extLst>
      <p:ext uri="{BB962C8B-B14F-4D97-AF65-F5344CB8AC3E}">
        <p14:creationId xmlns:p14="http://schemas.microsoft.com/office/powerpoint/2010/main" val="41407929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A4A7E-B55C-40EB-9D50-27C650C38E93}"/>
              </a:ext>
            </a:extLst>
          </p:cNvPr>
          <p:cNvSpPr>
            <a:spLocks noGrp="1"/>
          </p:cNvSpPr>
          <p:nvPr>
            <p:ph type="title"/>
          </p:nvPr>
        </p:nvSpPr>
        <p:spPr/>
        <p:txBody>
          <a:bodyPr/>
          <a:lstStyle/>
          <a:p>
            <a:r>
              <a:rPr lang="en-US" sz="2400" dirty="0">
                <a:solidFill>
                  <a:srgbClr val="C00000"/>
                </a:solidFill>
              </a:rPr>
              <a:t>Charting</a:t>
            </a:r>
            <a:r>
              <a:rPr lang="en-US" sz="2400" dirty="0"/>
              <a:t> Regression Model's Profit over New Dataset  of 50000 Customers</a:t>
            </a:r>
          </a:p>
        </p:txBody>
      </p:sp>
      <p:sp>
        <p:nvSpPr>
          <p:cNvPr id="3" name="Content Placeholder 2">
            <a:extLst>
              <a:ext uri="{FF2B5EF4-FFF2-40B4-BE49-F238E27FC236}">
                <a16:creationId xmlns:a16="http://schemas.microsoft.com/office/drawing/2014/main" id="{B78A8EDB-65E1-40DE-BC63-331F03633053}"/>
              </a:ext>
            </a:extLst>
          </p:cNvPr>
          <p:cNvSpPr>
            <a:spLocks noGrp="1"/>
          </p:cNvSpPr>
          <p:nvPr>
            <p:ph idx="1"/>
          </p:nvPr>
        </p:nvSpPr>
        <p:spPr>
          <a:xfrm>
            <a:off x="0" y="533400"/>
            <a:ext cx="12192000" cy="5486400"/>
          </a:xfrm>
        </p:spPr>
        <p:txBody>
          <a:bodyPr/>
          <a:lstStyle/>
          <a:p>
            <a:pPr marL="0" indent="0">
              <a:buNone/>
            </a:pPr>
            <a:r>
              <a:rPr lang="en-US" sz="2400" dirty="0"/>
              <a:t>Highlight the following 5 columns (press CTRL key)</a:t>
            </a:r>
          </a:p>
          <a:p>
            <a:pPr marL="0" indent="0">
              <a:buNone/>
            </a:pPr>
            <a:r>
              <a:rPr lang="en-US" sz="2400" dirty="0"/>
              <a:t>The 1</a:t>
            </a:r>
            <a:r>
              <a:rPr lang="en-US" sz="2400" baseline="30000" dirty="0"/>
              <a:t>st</a:t>
            </a:r>
            <a:r>
              <a:rPr lang="en-US" sz="2400" dirty="0"/>
              <a:t> columns is for X-Axis; the last two columns are for Secondary Y Axis because it has a different scale ($) instead of the % for the primary Y Axis. </a:t>
            </a:r>
          </a:p>
        </p:txBody>
      </p:sp>
      <p:pic>
        <p:nvPicPr>
          <p:cNvPr id="5" name="Picture 4">
            <a:extLst>
              <a:ext uri="{FF2B5EF4-FFF2-40B4-BE49-F238E27FC236}">
                <a16:creationId xmlns:a16="http://schemas.microsoft.com/office/drawing/2014/main" id="{6AB5F340-7F10-4877-B93A-0A371E0DD984}"/>
              </a:ext>
            </a:extLst>
          </p:cNvPr>
          <p:cNvPicPr>
            <a:picLocks noChangeAspect="1"/>
          </p:cNvPicPr>
          <p:nvPr/>
        </p:nvPicPr>
        <p:blipFill>
          <a:blip r:embed="rId2"/>
          <a:stretch>
            <a:fillRect/>
          </a:stretch>
        </p:blipFill>
        <p:spPr>
          <a:xfrm>
            <a:off x="82446" y="2070575"/>
            <a:ext cx="9413823" cy="4787425"/>
          </a:xfrm>
          <a:prstGeom prst="rect">
            <a:avLst/>
          </a:prstGeom>
        </p:spPr>
      </p:pic>
      <p:sp>
        <p:nvSpPr>
          <p:cNvPr id="4" name="Oval 3">
            <a:extLst>
              <a:ext uri="{FF2B5EF4-FFF2-40B4-BE49-F238E27FC236}">
                <a16:creationId xmlns:a16="http://schemas.microsoft.com/office/drawing/2014/main" id="{655151EF-BB77-4A99-B50E-1CC8B4BF79EF}"/>
              </a:ext>
            </a:extLst>
          </p:cNvPr>
          <p:cNvSpPr/>
          <p:nvPr/>
        </p:nvSpPr>
        <p:spPr bwMode="auto">
          <a:xfrm>
            <a:off x="6473952" y="4279392"/>
            <a:ext cx="1636776" cy="402336"/>
          </a:xfrm>
          <a:prstGeom prst="ellipse">
            <a:avLst/>
          </a:prstGeom>
          <a:noFill/>
          <a:ln w="57150" cap="flat" cmpd="sng" algn="ctr">
            <a:solidFill>
              <a:srgbClr val="C00000"/>
            </a:solidFill>
            <a:prstDash val="sysDash"/>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6" name="Arrow: Left 5">
            <a:extLst>
              <a:ext uri="{FF2B5EF4-FFF2-40B4-BE49-F238E27FC236}">
                <a16:creationId xmlns:a16="http://schemas.microsoft.com/office/drawing/2014/main" id="{07E44DEF-672E-4814-BCBF-A41732D3C106}"/>
              </a:ext>
            </a:extLst>
          </p:cNvPr>
          <p:cNvSpPr/>
          <p:nvPr/>
        </p:nvSpPr>
        <p:spPr bwMode="auto">
          <a:xfrm rot="17710204">
            <a:off x="7744626" y="3596874"/>
            <a:ext cx="1162535" cy="502920"/>
          </a:xfrm>
          <a:prstGeom prst="leftArrow">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rgbClr val="FF0000"/>
                </a:solidFill>
                <a:effectLst/>
                <a:latin typeface="Arial" pitchFamily="34" charset="0"/>
              </a:rPr>
              <a:t>Max</a:t>
            </a:r>
          </a:p>
        </p:txBody>
      </p:sp>
    </p:spTree>
    <p:extLst>
      <p:ext uri="{BB962C8B-B14F-4D97-AF65-F5344CB8AC3E}">
        <p14:creationId xmlns:p14="http://schemas.microsoft.com/office/powerpoint/2010/main" val="9404126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73308-4AB3-4153-A101-DF8E64B91700}"/>
              </a:ext>
            </a:extLst>
          </p:cNvPr>
          <p:cNvSpPr>
            <a:spLocks noGrp="1"/>
          </p:cNvSpPr>
          <p:nvPr>
            <p:ph type="title"/>
          </p:nvPr>
        </p:nvSpPr>
        <p:spPr/>
        <p:txBody>
          <a:bodyPr/>
          <a:lstStyle/>
          <a:p>
            <a:r>
              <a:rPr lang="en-US" sz="2000" dirty="0"/>
              <a:t>Paste as an Excel Object</a:t>
            </a:r>
            <a:r>
              <a:rPr lang="en-US" sz="2000" dirty="0">
                <a:sym typeface="Wingdings" panose="05000000000000000000" pitchFamily="2" charset="2"/>
              </a:rPr>
              <a:t> You can and may need to  adjust chart format in PowerPoint</a:t>
            </a:r>
            <a:endParaRPr lang="en-US" sz="2000" dirty="0"/>
          </a:p>
        </p:txBody>
      </p:sp>
      <p:sp>
        <p:nvSpPr>
          <p:cNvPr id="3" name="Content Placeholder 2">
            <a:extLst>
              <a:ext uri="{FF2B5EF4-FFF2-40B4-BE49-F238E27FC236}">
                <a16:creationId xmlns:a16="http://schemas.microsoft.com/office/drawing/2014/main" id="{385ED1E9-5E2F-4514-915F-DDA7C79773DF}"/>
              </a:ext>
            </a:extLst>
          </p:cNvPr>
          <p:cNvSpPr>
            <a:spLocks noGrp="1"/>
          </p:cNvSpPr>
          <p:nvPr>
            <p:ph idx="1"/>
          </p:nvPr>
        </p:nvSpPr>
        <p:spPr/>
        <p:txBody>
          <a:bodyPr/>
          <a:lstStyle/>
          <a:p>
            <a:endParaRPr lang="en-US"/>
          </a:p>
        </p:txBody>
      </p:sp>
      <p:graphicFrame>
        <p:nvGraphicFramePr>
          <p:cNvPr id="6" name="Object 5">
            <a:extLst>
              <a:ext uri="{FF2B5EF4-FFF2-40B4-BE49-F238E27FC236}">
                <a16:creationId xmlns:a16="http://schemas.microsoft.com/office/drawing/2014/main" id="{0F333584-96B8-4F6B-803C-7B1F9872840C}"/>
              </a:ext>
            </a:extLst>
          </p:cNvPr>
          <p:cNvGraphicFramePr>
            <a:graphicFrameLocks noChangeAspect="1"/>
          </p:cNvGraphicFramePr>
          <p:nvPr>
            <p:extLst>
              <p:ext uri="{D42A27DB-BD31-4B8C-83A1-F6EECF244321}">
                <p14:modId xmlns:p14="http://schemas.microsoft.com/office/powerpoint/2010/main" val="2385433052"/>
              </p:ext>
            </p:extLst>
          </p:nvPr>
        </p:nvGraphicFramePr>
        <p:xfrm>
          <a:off x="111432" y="533400"/>
          <a:ext cx="11480800" cy="6072005"/>
        </p:xfrm>
        <a:graphic>
          <a:graphicData uri="http://schemas.openxmlformats.org/presentationml/2006/ole">
            <mc:AlternateContent xmlns:mc="http://schemas.openxmlformats.org/markup-compatibility/2006">
              <mc:Choice xmlns:v="urn:schemas-microsoft-com:vml" Requires="v">
                <p:oleObj spid="_x0000_s3102" name="Worksheet" r:id="rId3" imgW="9753606" imgH="5157850" progId="Excel.Sheet.12">
                  <p:embed/>
                </p:oleObj>
              </mc:Choice>
              <mc:Fallback>
                <p:oleObj name="Worksheet" r:id="rId3" imgW="9753606" imgH="5157850" progId="Excel.Sheet.12">
                  <p:embed/>
                  <p:pic>
                    <p:nvPicPr>
                      <p:cNvPr id="0" name=""/>
                      <p:cNvPicPr/>
                      <p:nvPr/>
                    </p:nvPicPr>
                    <p:blipFill>
                      <a:blip r:embed="rId4"/>
                      <a:stretch>
                        <a:fillRect/>
                      </a:stretch>
                    </p:blipFill>
                    <p:spPr>
                      <a:xfrm>
                        <a:off x="111432" y="533400"/>
                        <a:ext cx="11480800" cy="6072005"/>
                      </a:xfrm>
                      <a:prstGeom prst="rect">
                        <a:avLst/>
                      </a:prstGeom>
                    </p:spPr>
                  </p:pic>
                </p:oleObj>
              </mc:Fallback>
            </mc:AlternateContent>
          </a:graphicData>
        </a:graphic>
      </p:graphicFrame>
    </p:spTree>
    <p:extLst>
      <p:ext uri="{BB962C8B-B14F-4D97-AF65-F5344CB8AC3E}">
        <p14:creationId xmlns:p14="http://schemas.microsoft.com/office/powerpoint/2010/main" val="34858663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25E4C-BFBB-48AA-936F-F452F7EC39E5}"/>
              </a:ext>
            </a:extLst>
          </p:cNvPr>
          <p:cNvSpPr>
            <a:spLocks noGrp="1"/>
          </p:cNvSpPr>
          <p:nvPr>
            <p:ph type="title"/>
          </p:nvPr>
        </p:nvSpPr>
        <p:spPr/>
        <p:txBody>
          <a:bodyPr/>
          <a:lstStyle/>
          <a:p>
            <a:r>
              <a:rPr lang="en-US" dirty="0"/>
              <a:t>Insert Chart after Charting Data Set Das Been Selected</a:t>
            </a:r>
          </a:p>
        </p:txBody>
      </p:sp>
      <p:sp>
        <p:nvSpPr>
          <p:cNvPr id="3" name="Content Placeholder 2">
            <a:extLst>
              <a:ext uri="{FF2B5EF4-FFF2-40B4-BE49-F238E27FC236}">
                <a16:creationId xmlns:a16="http://schemas.microsoft.com/office/drawing/2014/main" id="{2D5FCF8C-E1BC-42D0-A29F-E7861481E9C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E1EFD74-0998-4CAE-8383-464E56063ADE}"/>
              </a:ext>
            </a:extLst>
          </p:cNvPr>
          <p:cNvPicPr>
            <a:picLocks noChangeAspect="1"/>
          </p:cNvPicPr>
          <p:nvPr/>
        </p:nvPicPr>
        <p:blipFill>
          <a:blip r:embed="rId2"/>
          <a:stretch>
            <a:fillRect/>
          </a:stretch>
        </p:blipFill>
        <p:spPr>
          <a:xfrm>
            <a:off x="0" y="656455"/>
            <a:ext cx="4553585" cy="5515745"/>
          </a:xfrm>
          <a:prstGeom prst="rect">
            <a:avLst/>
          </a:prstGeom>
        </p:spPr>
      </p:pic>
      <p:pic>
        <p:nvPicPr>
          <p:cNvPr id="7" name="Picture 6">
            <a:extLst>
              <a:ext uri="{FF2B5EF4-FFF2-40B4-BE49-F238E27FC236}">
                <a16:creationId xmlns:a16="http://schemas.microsoft.com/office/drawing/2014/main" id="{8C92E1C2-C928-4C06-956B-EDE91CB00494}"/>
              </a:ext>
            </a:extLst>
          </p:cNvPr>
          <p:cNvPicPr>
            <a:picLocks noChangeAspect="1"/>
          </p:cNvPicPr>
          <p:nvPr/>
        </p:nvPicPr>
        <p:blipFill>
          <a:blip r:embed="rId3"/>
          <a:stretch>
            <a:fillRect/>
          </a:stretch>
        </p:blipFill>
        <p:spPr>
          <a:xfrm>
            <a:off x="3590774" y="533400"/>
            <a:ext cx="8907118" cy="4525006"/>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EC5482E4-2AC1-4333-AD64-49C722EA24BB}"/>
                  </a:ext>
                </a:extLst>
              </p14:cNvPr>
              <p14:cNvContentPartPr/>
              <p14:nvPr/>
            </p14:nvContentPartPr>
            <p14:xfrm>
              <a:off x="1528979" y="5538260"/>
              <a:ext cx="3060720" cy="1011240"/>
            </p14:xfrm>
          </p:contentPart>
        </mc:Choice>
        <mc:Fallback xmlns="">
          <p:pic>
            <p:nvPicPr>
              <p:cNvPr id="8" name="Ink 7">
                <a:extLst>
                  <a:ext uri="{FF2B5EF4-FFF2-40B4-BE49-F238E27FC236}">
                    <a16:creationId xmlns:a16="http://schemas.microsoft.com/office/drawing/2014/main" id="{EC5482E4-2AC1-4333-AD64-49C722EA24BB}"/>
                  </a:ext>
                </a:extLst>
              </p:cNvPr>
              <p:cNvPicPr/>
              <p:nvPr/>
            </p:nvPicPr>
            <p:blipFill>
              <a:blip r:embed="rId5"/>
              <a:stretch>
                <a:fillRect/>
              </a:stretch>
            </p:blipFill>
            <p:spPr>
              <a:xfrm>
                <a:off x="1510979" y="5520620"/>
                <a:ext cx="3096360" cy="1046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66EB549B-9BC8-46AB-8003-39865515001A}"/>
                  </a:ext>
                </a:extLst>
              </p14:cNvPr>
              <p14:cNvContentPartPr/>
              <p14:nvPr/>
            </p14:nvContentPartPr>
            <p14:xfrm>
              <a:off x="6511739" y="1296380"/>
              <a:ext cx="999360" cy="1269720"/>
            </p14:xfrm>
          </p:contentPart>
        </mc:Choice>
        <mc:Fallback xmlns="">
          <p:pic>
            <p:nvPicPr>
              <p:cNvPr id="9" name="Ink 8">
                <a:extLst>
                  <a:ext uri="{FF2B5EF4-FFF2-40B4-BE49-F238E27FC236}">
                    <a16:creationId xmlns:a16="http://schemas.microsoft.com/office/drawing/2014/main" id="{66EB549B-9BC8-46AB-8003-39865515001A}"/>
                  </a:ext>
                </a:extLst>
              </p:cNvPr>
              <p:cNvPicPr/>
              <p:nvPr/>
            </p:nvPicPr>
            <p:blipFill>
              <a:blip r:embed="rId7"/>
              <a:stretch>
                <a:fillRect/>
              </a:stretch>
            </p:blipFill>
            <p:spPr>
              <a:xfrm>
                <a:off x="6494099" y="1278740"/>
                <a:ext cx="1035000" cy="1305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E1E827B4-D436-46BD-BC92-722189230A5B}"/>
                  </a:ext>
                </a:extLst>
              </p14:cNvPr>
              <p14:cNvContentPartPr/>
              <p14:nvPr/>
            </p14:nvContentPartPr>
            <p14:xfrm>
              <a:off x="10156379" y="4610180"/>
              <a:ext cx="526320" cy="556560"/>
            </p14:xfrm>
          </p:contentPart>
        </mc:Choice>
        <mc:Fallback xmlns="">
          <p:pic>
            <p:nvPicPr>
              <p:cNvPr id="10" name="Ink 9">
                <a:extLst>
                  <a:ext uri="{FF2B5EF4-FFF2-40B4-BE49-F238E27FC236}">
                    <a16:creationId xmlns:a16="http://schemas.microsoft.com/office/drawing/2014/main" id="{E1E827B4-D436-46BD-BC92-722189230A5B}"/>
                  </a:ext>
                </a:extLst>
              </p:cNvPr>
              <p:cNvPicPr/>
              <p:nvPr/>
            </p:nvPicPr>
            <p:blipFill>
              <a:blip r:embed="rId9"/>
              <a:stretch>
                <a:fillRect/>
              </a:stretch>
            </p:blipFill>
            <p:spPr>
              <a:xfrm>
                <a:off x="10138739" y="4592180"/>
                <a:ext cx="561960" cy="5922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09934C2F-52D9-4DE3-B829-652FEF971398}"/>
                  </a:ext>
                </a:extLst>
              </p14:cNvPr>
              <p14:cNvContentPartPr/>
              <p14:nvPr/>
            </p14:nvContentPartPr>
            <p14:xfrm>
              <a:off x="4901459" y="5714300"/>
              <a:ext cx="78480" cy="342360"/>
            </p14:xfrm>
          </p:contentPart>
        </mc:Choice>
        <mc:Fallback xmlns="">
          <p:pic>
            <p:nvPicPr>
              <p:cNvPr id="11" name="Ink 10">
                <a:extLst>
                  <a:ext uri="{FF2B5EF4-FFF2-40B4-BE49-F238E27FC236}">
                    <a16:creationId xmlns:a16="http://schemas.microsoft.com/office/drawing/2014/main" id="{09934C2F-52D9-4DE3-B829-652FEF971398}"/>
                  </a:ext>
                </a:extLst>
              </p:cNvPr>
              <p:cNvPicPr/>
              <p:nvPr/>
            </p:nvPicPr>
            <p:blipFill>
              <a:blip r:embed="rId11"/>
              <a:stretch>
                <a:fillRect/>
              </a:stretch>
            </p:blipFill>
            <p:spPr>
              <a:xfrm>
                <a:off x="4883459" y="5696300"/>
                <a:ext cx="11412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CBE80B12-59AC-4449-96D1-7A5E125D7C75}"/>
                  </a:ext>
                </a:extLst>
              </p14:cNvPr>
              <p14:cNvContentPartPr/>
              <p14:nvPr/>
            </p14:nvContentPartPr>
            <p14:xfrm>
              <a:off x="6905579" y="965900"/>
              <a:ext cx="428040" cy="191520"/>
            </p14:xfrm>
          </p:contentPart>
        </mc:Choice>
        <mc:Fallback xmlns="">
          <p:pic>
            <p:nvPicPr>
              <p:cNvPr id="12" name="Ink 11">
                <a:extLst>
                  <a:ext uri="{FF2B5EF4-FFF2-40B4-BE49-F238E27FC236}">
                    <a16:creationId xmlns:a16="http://schemas.microsoft.com/office/drawing/2014/main" id="{CBE80B12-59AC-4449-96D1-7A5E125D7C75}"/>
                  </a:ext>
                </a:extLst>
              </p:cNvPr>
              <p:cNvPicPr/>
              <p:nvPr/>
            </p:nvPicPr>
            <p:blipFill>
              <a:blip r:embed="rId13"/>
              <a:stretch>
                <a:fillRect/>
              </a:stretch>
            </p:blipFill>
            <p:spPr>
              <a:xfrm>
                <a:off x="6887579" y="947900"/>
                <a:ext cx="46368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700D86F1-8692-44C7-BFB7-56F4AE6B4BF6}"/>
                  </a:ext>
                </a:extLst>
              </p14:cNvPr>
              <p14:cNvContentPartPr/>
              <p14:nvPr/>
            </p14:nvContentPartPr>
            <p14:xfrm>
              <a:off x="11057099" y="5025620"/>
              <a:ext cx="316800" cy="400320"/>
            </p14:xfrm>
          </p:contentPart>
        </mc:Choice>
        <mc:Fallback xmlns="">
          <p:pic>
            <p:nvPicPr>
              <p:cNvPr id="13" name="Ink 12">
                <a:extLst>
                  <a:ext uri="{FF2B5EF4-FFF2-40B4-BE49-F238E27FC236}">
                    <a16:creationId xmlns:a16="http://schemas.microsoft.com/office/drawing/2014/main" id="{700D86F1-8692-44C7-BFB7-56F4AE6B4BF6}"/>
                  </a:ext>
                </a:extLst>
              </p:cNvPr>
              <p:cNvPicPr/>
              <p:nvPr/>
            </p:nvPicPr>
            <p:blipFill>
              <a:blip r:embed="rId15"/>
              <a:stretch>
                <a:fillRect/>
              </a:stretch>
            </p:blipFill>
            <p:spPr>
              <a:xfrm>
                <a:off x="11039459" y="5007620"/>
                <a:ext cx="352440" cy="435960"/>
              </a:xfrm>
              <a:prstGeom prst="rect">
                <a:avLst/>
              </a:prstGeom>
            </p:spPr>
          </p:pic>
        </mc:Fallback>
      </mc:AlternateContent>
    </p:spTree>
    <p:extLst>
      <p:ext uri="{BB962C8B-B14F-4D97-AF65-F5344CB8AC3E}">
        <p14:creationId xmlns:p14="http://schemas.microsoft.com/office/powerpoint/2010/main" val="24453915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3AC9C-1A99-4039-A94B-F4F87429F7B8}"/>
              </a:ext>
            </a:extLst>
          </p:cNvPr>
          <p:cNvSpPr>
            <a:spLocks noGrp="1"/>
          </p:cNvSpPr>
          <p:nvPr>
            <p:ph type="title"/>
          </p:nvPr>
        </p:nvSpPr>
        <p:spPr/>
        <p:txBody>
          <a:bodyPr/>
          <a:lstStyle/>
          <a:p>
            <a:pPr algn="l"/>
            <a:r>
              <a:rPr lang="en-US" sz="3600" dirty="0"/>
              <a:t>Select Secondary Vertical (Y-Axis)</a:t>
            </a:r>
          </a:p>
        </p:txBody>
      </p:sp>
      <p:sp>
        <p:nvSpPr>
          <p:cNvPr id="3" name="Content Placeholder 2">
            <a:extLst>
              <a:ext uri="{FF2B5EF4-FFF2-40B4-BE49-F238E27FC236}">
                <a16:creationId xmlns:a16="http://schemas.microsoft.com/office/drawing/2014/main" id="{957B0E72-0382-49EE-8BCC-40A23C7CB59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70F5086-76DF-47BF-83FF-88CAAEABFDC8}"/>
              </a:ext>
            </a:extLst>
          </p:cNvPr>
          <p:cNvPicPr>
            <a:picLocks noChangeAspect="1"/>
          </p:cNvPicPr>
          <p:nvPr/>
        </p:nvPicPr>
        <p:blipFill>
          <a:blip r:embed="rId2"/>
          <a:stretch>
            <a:fillRect/>
          </a:stretch>
        </p:blipFill>
        <p:spPr>
          <a:xfrm>
            <a:off x="0" y="822463"/>
            <a:ext cx="12192000" cy="5213073"/>
          </a:xfrm>
          <a:prstGeom prst="rect">
            <a:avLst/>
          </a:prstGeom>
        </p:spPr>
      </p:pic>
      <p:sp>
        <p:nvSpPr>
          <p:cNvPr id="6" name="Arrow: Down 5">
            <a:extLst>
              <a:ext uri="{FF2B5EF4-FFF2-40B4-BE49-F238E27FC236}">
                <a16:creationId xmlns:a16="http://schemas.microsoft.com/office/drawing/2014/main" id="{1FC90689-79F4-4560-9141-ED0F71CC8283}"/>
              </a:ext>
            </a:extLst>
          </p:cNvPr>
          <p:cNvSpPr/>
          <p:nvPr/>
        </p:nvSpPr>
        <p:spPr bwMode="auto">
          <a:xfrm>
            <a:off x="6526060" y="475989"/>
            <a:ext cx="363255" cy="889348"/>
          </a:xfrm>
          <a:prstGeom prst="downArrow">
            <a:avLst/>
          </a:prstGeom>
          <a:solidFill>
            <a:srgbClr val="C0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grpSp>
        <p:nvGrpSpPr>
          <p:cNvPr id="13" name="Group 12">
            <a:extLst>
              <a:ext uri="{FF2B5EF4-FFF2-40B4-BE49-F238E27FC236}">
                <a16:creationId xmlns:a16="http://schemas.microsoft.com/office/drawing/2014/main" id="{9F69A4F7-FE9A-4EB2-9193-EACF64C9A31D}"/>
              </a:ext>
            </a:extLst>
          </p:cNvPr>
          <p:cNvGrpSpPr/>
          <p:nvPr/>
        </p:nvGrpSpPr>
        <p:grpSpPr>
          <a:xfrm>
            <a:off x="9648059" y="908744"/>
            <a:ext cx="2495160" cy="3259800"/>
            <a:chOff x="9648059" y="908744"/>
            <a:chExt cx="2495160" cy="3259800"/>
          </a:xfrm>
        </p:grpSpPr>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5EF48887-CA5D-48C2-913E-98570DE462E1}"/>
                    </a:ext>
                  </a:extLst>
                </p14:cNvPr>
                <p14:cNvContentPartPr/>
                <p14:nvPr/>
              </p14:nvContentPartPr>
              <p14:xfrm>
                <a:off x="9648059" y="908744"/>
                <a:ext cx="2495160" cy="1467000"/>
              </p14:xfrm>
            </p:contentPart>
          </mc:Choice>
          <mc:Fallback xmlns="">
            <p:pic>
              <p:nvPicPr>
                <p:cNvPr id="9" name="Ink 8">
                  <a:extLst>
                    <a:ext uri="{FF2B5EF4-FFF2-40B4-BE49-F238E27FC236}">
                      <a16:creationId xmlns:a16="http://schemas.microsoft.com/office/drawing/2014/main" id="{5EF48887-CA5D-48C2-913E-98570DE462E1}"/>
                    </a:ext>
                  </a:extLst>
                </p:cNvPr>
                <p:cNvPicPr/>
                <p:nvPr/>
              </p:nvPicPr>
              <p:blipFill>
                <a:blip r:embed="rId4"/>
                <a:stretch>
                  <a:fillRect/>
                </a:stretch>
              </p:blipFill>
              <p:spPr>
                <a:xfrm>
                  <a:off x="9630419" y="890744"/>
                  <a:ext cx="2530800" cy="15026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57225E0F-6ED2-49D2-9EF4-6E30C80A62C9}"/>
                    </a:ext>
                  </a:extLst>
                </p14:cNvPr>
                <p14:cNvContentPartPr/>
                <p14:nvPr/>
              </p14:nvContentPartPr>
              <p14:xfrm>
                <a:off x="10950539" y="2664104"/>
                <a:ext cx="38520" cy="1504440"/>
              </p14:xfrm>
            </p:contentPart>
          </mc:Choice>
          <mc:Fallback xmlns="">
            <p:pic>
              <p:nvPicPr>
                <p:cNvPr id="10" name="Ink 9">
                  <a:extLst>
                    <a:ext uri="{FF2B5EF4-FFF2-40B4-BE49-F238E27FC236}">
                      <a16:creationId xmlns:a16="http://schemas.microsoft.com/office/drawing/2014/main" id="{57225E0F-6ED2-49D2-9EF4-6E30C80A62C9}"/>
                    </a:ext>
                  </a:extLst>
                </p:cNvPr>
                <p:cNvPicPr/>
                <p:nvPr/>
              </p:nvPicPr>
              <p:blipFill>
                <a:blip r:embed="rId6"/>
                <a:stretch>
                  <a:fillRect/>
                </a:stretch>
              </p:blipFill>
              <p:spPr>
                <a:xfrm>
                  <a:off x="10932899" y="2646464"/>
                  <a:ext cx="74160" cy="1540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F129332F-B8A4-4BB7-AF8D-B907B08AE7B1}"/>
                    </a:ext>
                  </a:extLst>
                </p14:cNvPr>
                <p14:cNvContentPartPr/>
                <p14:nvPr/>
              </p14:nvContentPartPr>
              <p14:xfrm>
                <a:off x="10782779" y="2620544"/>
                <a:ext cx="253800" cy="299520"/>
              </p14:xfrm>
            </p:contentPart>
          </mc:Choice>
          <mc:Fallback xmlns="">
            <p:pic>
              <p:nvPicPr>
                <p:cNvPr id="11" name="Ink 10">
                  <a:extLst>
                    <a:ext uri="{FF2B5EF4-FFF2-40B4-BE49-F238E27FC236}">
                      <a16:creationId xmlns:a16="http://schemas.microsoft.com/office/drawing/2014/main" id="{F129332F-B8A4-4BB7-AF8D-B907B08AE7B1}"/>
                    </a:ext>
                  </a:extLst>
                </p:cNvPr>
                <p:cNvPicPr/>
                <p:nvPr/>
              </p:nvPicPr>
              <p:blipFill>
                <a:blip r:embed="rId8"/>
                <a:stretch>
                  <a:fillRect/>
                </a:stretch>
              </p:blipFill>
              <p:spPr>
                <a:xfrm>
                  <a:off x="10764779" y="2602904"/>
                  <a:ext cx="289440" cy="335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E7546CD6-8EDE-4C6A-84FB-EC488098AE18}"/>
                    </a:ext>
                  </a:extLst>
                </p14:cNvPr>
                <p14:cNvContentPartPr/>
                <p14:nvPr/>
              </p14:nvContentPartPr>
              <p14:xfrm>
                <a:off x="11047739" y="2573384"/>
                <a:ext cx="161280" cy="295560"/>
              </p14:xfrm>
            </p:contentPart>
          </mc:Choice>
          <mc:Fallback xmlns="">
            <p:pic>
              <p:nvPicPr>
                <p:cNvPr id="12" name="Ink 11">
                  <a:extLst>
                    <a:ext uri="{FF2B5EF4-FFF2-40B4-BE49-F238E27FC236}">
                      <a16:creationId xmlns:a16="http://schemas.microsoft.com/office/drawing/2014/main" id="{E7546CD6-8EDE-4C6A-84FB-EC488098AE18}"/>
                    </a:ext>
                  </a:extLst>
                </p:cNvPr>
                <p:cNvPicPr/>
                <p:nvPr/>
              </p:nvPicPr>
              <p:blipFill>
                <a:blip r:embed="rId10"/>
                <a:stretch>
                  <a:fillRect/>
                </a:stretch>
              </p:blipFill>
              <p:spPr>
                <a:xfrm>
                  <a:off x="11030099" y="2555744"/>
                  <a:ext cx="196920" cy="331200"/>
                </a:xfrm>
                <a:prstGeom prst="rect">
                  <a:avLst/>
                </a:prstGeom>
              </p:spPr>
            </p:pic>
          </mc:Fallback>
        </mc:AlternateContent>
      </p:grpSp>
      <p:sp>
        <p:nvSpPr>
          <p:cNvPr id="14" name="TextBox 13">
            <a:extLst>
              <a:ext uri="{FF2B5EF4-FFF2-40B4-BE49-F238E27FC236}">
                <a16:creationId xmlns:a16="http://schemas.microsoft.com/office/drawing/2014/main" id="{5AE68DEB-0721-4227-B2DA-719F2F04B962}"/>
              </a:ext>
            </a:extLst>
          </p:cNvPr>
          <p:cNvSpPr txBox="1"/>
          <p:nvPr/>
        </p:nvSpPr>
        <p:spPr>
          <a:xfrm>
            <a:off x="10351681" y="4320944"/>
            <a:ext cx="1236236" cy="369332"/>
          </a:xfrm>
          <a:prstGeom prst="rect">
            <a:avLst/>
          </a:prstGeom>
          <a:noFill/>
        </p:spPr>
        <p:txBody>
          <a:bodyPr wrap="none" rtlCol="0">
            <a:spAutoFit/>
          </a:bodyPr>
          <a:lstStyle/>
          <a:p>
            <a:r>
              <a:rPr lang="en-US" dirty="0"/>
              <a:t>Click this!!</a:t>
            </a:r>
          </a:p>
        </p:txBody>
      </p:sp>
      <p:grpSp>
        <p:nvGrpSpPr>
          <p:cNvPr id="18" name="Group 17">
            <a:extLst>
              <a:ext uri="{FF2B5EF4-FFF2-40B4-BE49-F238E27FC236}">
                <a16:creationId xmlns:a16="http://schemas.microsoft.com/office/drawing/2014/main" id="{70E0AA4A-0372-476C-91E6-4B1833DEDD8E}"/>
              </a:ext>
            </a:extLst>
          </p:cNvPr>
          <p:cNvGrpSpPr/>
          <p:nvPr/>
        </p:nvGrpSpPr>
        <p:grpSpPr>
          <a:xfrm>
            <a:off x="7302659" y="301424"/>
            <a:ext cx="995400" cy="1002600"/>
            <a:chOff x="7302659" y="301424"/>
            <a:chExt cx="995400" cy="1002600"/>
          </a:xfrm>
        </p:grpSpPr>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05DB7CEA-0B49-49A1-A1C9-2D89E9FFDC2C}"/>
                    </a:ext>
                  </a:extLst>
                </p14:cNvPr>
                <p14:cNvContentPartPr/>
                <p14:nvPr/>
              </p14:nvContentPartPr>
              <p14:xfrm>
                <a:off x="7302659" y="625064"/>
                <a:ext cx="809280" cy="678960"/>
              </p14:xfrm>
            </p:contentPart>
          </mc:Choice>
          <mc:Fallback xmlns="">
            <p:pic>
              <p:nvPicPr>
                <p:cNvPr id="15" name="Ink 14">
                  <a:extLst>
                    <a:ext uri="{FF2B5EF4-FFF2-40B4-BE49-F238E27FC236}">
                      <a16:creationId xmlns:a16="http://schemas.microsoft.com/office/drawing/2014/main" id="{05DB7CEA-0B49-49A1-A1C9-2D89E9FFDC2C}"/>
                    </a:ext>
                  </a:extLst>
                </p:cNvPr>
                <p:cNvPicPr/>
                <p:nvPr/>
              </p:nvPicPr>
              <p:blipFill>
                <a:blip r:embed="rId12"/>
                <a:stretch>
                  <a:fillRect/>
                </a:stretch>
              </p:blipFill>
              <p:spPr>
                <a:xfrm>
                  <a:off x="7284659" y="607064"/>
                  <a:ext cx="844920" cy="714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E29743C6-B811-4411-86B7-BA9CDBCDDE4D}"/>
                    </a:ext>
                  </a:extLst>
                </p14:cNvPr>
                <p14:cNvContentPartPr/>
                <p14:nvPr/>
              </p14:nvContentPartPr>
              <p14:xfrm>
                <a:off x="8015459" y="301424"/>
                <a:ext cx="186840" cy="293760"/>
              </p14:xfrm>
            </p:contentPart>
          </mc:Choice>
          <mc:Fallback xmlns="">
            <p:pic>
              <p:nvPicPr>
                <p:cNvPr id="16" name="Ink 15">
                  <a:extLst>
                    <a:ext uri="{FF2B5EF4-FFF2-40B4-BE49-F238E27FC236}">
                      <a16:creationId xmlns:a16="http://schemas.microsoft.com/office/drawing/2014/main" id="{E29743C6-B811-4411-86B7-BA9CDBCDDE4D}"/>
                    </a:ext>
                  </a:extLst>
                </p:cNvPr>
                <p:cNvPicPr/>
                <p:nvPr/>
              </p:nvPicPr>
              <p:blipFill>
                <a:blip r:embed="rId14"/>
                <a:stretch>
                  <a:fillRect/>
                </a:stretch>
              </p:blipFill>
              <p:spPr>
                <a:xfrm>
                  <a:off x="7997459" y="283784"/>
                  <a:ext cx="222480" cy="3294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Ink 16">
                  <a:extLst>
                    <a:ext uri="{FF2B5EF4-FFF2-40B4-BE49-F238E27FC236}">
                      <a16:creationId xmlns:a16="http://schemas.microsoft.com/office/drawing/2014/main" id="{35D8E780-2BC1-469E-91B3-3316891F2B8B}"/>
                    </a:ext>
                  </a:extLst>
                </p14:cNvPr>
                <p14:cNvContentPartPr/>
                <p14:nvPr/>
              </p14:nvContentPartPr>
              <p14:xfrm>
                <a:off x="8269979" y="535064"/>
                <a:ext cx="28080" cy="71640"/>
              </p14:xfrm>
            </p:contentPart>
          </mc:Choice>
          <mc:Fallback xmlns="">
            <p:pic>
              <p:nvPicPr>
                <p:cNvPr id="17" name="Ink 16">
                  <a:extLst>
                    <a:ext uri="{FF2B5EF4-FFF2-40B4-BE49-F238E27FC236}">
                      <a16:creationId xmlns:a16="http://schemas.microsoft.com/office/drawing/2014/main" id="{35D8E780-2BC1-469E-91B3-3316891F2B8B}"/>
                    </a:ext>
                  </a:extLst>
                </p:cNvPr>
                <p:cNvPicPr/>
                <p:nvPr/>
              </p:nvPicPr>
              <p:blipFill>
                <a:blip r:embed="rId16"/>
                <a:stretch>
                  <a:fillRect/>
                </a:stretch>
              </p:blipFill>
              <p:spPr>
                <a:xfrm>
                  <a:off x="8251979" y="517424"/>
                  <a:ext cx="63720" cy="107280"/>
                </a:xfrm>
                <a:prstGeom prst="rect">
                  <a:avLst/>
                </a:prstGeom>
              </p:spPr>
            </p:pic>
          </mc:Fallback>
        </mc:AlternateContent>
      </p:grpSp>
      <p:grpSp>
        <p:nvGrpSpPr>
          <p:cNvPr id="22" name="Group 21">
            <a:extLst>
              <a:ext uri="{FF2B5EF4-FFF2-40B4-BE49-F238E27FC236}">
                <a16:creationId xmlns:a16="http://schemas.microsoft.com/office/drawing/2014/main" id="{157CE164-E10C-45B5-9405-7A35B8CEBEE1}"/>
              </a:ext>
            </a:extLst>
          </p:cNvPr>
          <p:cNvGrpSpPr/>
          <p:nvPr/>
        </p:nvGrpSpPr>
        <p:grpSpPr>
          <a:xfrm>
            <a:off x="9435299" y="659264"/>
            <a:ext cx="746280" cy="961560"/>
            <a:chOff x="9435299" y="659264"/>
            <a:chExt cx="746280" cy="961560"/>
          </a:xfrm>
        </p:grpSpPr>
        <mc:AlternateContent xmlns:mc="http://schemas.openxmlformats.org/markup-compatibility/2006" xmlns:p14="http://schemas.microsoft.com/office/powerpoint/2010/main">
          <mc:Choice Requires="p14">
            <p:contentPart p14:bwMode="auto" r:id="rId17">
              <p14:nvContentPartPr>
                <p14:cNvPr id="19" name="Ink 18">
                  <a:extLst>
                    <a:ext uri="{FF2B5EF4-FFF2-40B4-BE49-F238E27FC236}">
                      <a16:creationId xmlns:a16="http://schemas.microsoft.com/office/drawing/2014/main" id="{E7EB456C-D9F4-4474-95B2-331B0E386A9D}"/>
                    </a:ext>
                  </a:extLst>
                </p14:cNvPr>
                <p14:cNvContentPartPr/>
                <p14:nvPr/>
              </p14:nvContentPartPr>
              <p14:xfrm>
                <a:off x="9435299" y="961664"/>
                <a:ext cx="746280" cy="659160"/>
              </p14:xfrm>
            </p:contentPart>
          </mc:Choice>
          <mc:Fallback xmlns="">
            <p:pic>
              <p:nvPicPr>
                <p:cNvPr id="19" name="Ink 18">
                  <a:extLst>
                    <a:ext uri="{FF2B5EF4-FFF2-40B4-BE49-F238E27FC236}">
                      <a16:creationId xmlns:a16="http://schemas.microsoft.com/office/drawing/2014/main" id="{E7EB456C-D9F4-4474-95B2-331B0E386A9D}"/>
                    </a:ext>
                  </a:extLst>
                </p:cNvPr>
                <p:cNvPicPr/>
                <p:nvPr/>
              </p:nvPicPr>
              <p:blipFill>
                <a:blip r:embed="rId18"/>
                <a:stretch>
                  <a:fillRect/>
                </a:stretch>
              </p:blipFill>
              <p:spPr>
                <a:xfrm>
                  <a:off x="9417299" y="943664"/>
                  <a:ext cx="781920" cy="6948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 name="Ink 19">
                  <a:extLst>
                    <a:ext uri="{FF2B5EF4-FFF2-40B4-BE49-F238E27FC236}">
                      <a16:creationId xmlns:a16="http://schemas.microsoft.com/office/drawing/2014/main" id="{4FEEDE2C-C10A-4DB3-9230-1D63BF348955}"/>
                    </a:ext>
                  </a:extLst>
                </p14:cNvPr>
                <p14:cNvContentPartPr/>
                <p14:nvPr/>
              </p14:nvContentPartPr>
              <p14:xfrm>
                <a:off x="9441779" y="659264"/>
                <a:ext cx="342000" cy="253440"/>
              </p14:xfrm>
            </p:contentPart>
          </mc:Choice>
          <mc:Fallback xmlns="">
            <p:pic>
              <p:nvPicPr>
                <p:cNvPr id="20" name="Ink 19">
                  <a:extLst>
                    <a:ext uri="{FF2B5EF4-FFF2-40B4-BE49-F238E27FC236}">
                      <a16:creationId xmlns:a16="http://schemas.microsoft.com/office/drawing/2014/main" id="{4FEEDE2C-C10A-4DB3-9230-1D63BF348955}"/>
                    </a:ext>
                  </a:extLst>
                </p:cNvPr>
                <p:cNvPicPr/>
                <p:nvPr/>
              </p:nvPicPr>
              <p:blipFill>
                <a:blip r:embed="rId20"/>
                <a:stretch>
                  <a:fillRect/>
                </a:stretch>
              </p:blipFill>
              <p:spPr>
                <a:xfrm>
                  <a:off x="9423779" y="641264"/>
                  <a:ext cx="37764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1" name="Ink 20">
                  <a:extLst>
                    <a:ext uri="{FF2B5EF4-FFF2-40B4-BE49-F238E27FC236}">
                      <a16:creationId xmlns:a16="http://schemas.microsoft.com/office/drawing/2014/main" id="{B4E04FD5-33B7-438C-BA7D-7A36C93618B6}"/>
                    </a:ext>
                  </a:extLst>
                </p14:cNvPr>
                <p14:cNvContentPartPr/>
                <p14:nvPr/>
              </p14:nvContentPartPr>
              <p14:xfrm>
                <a:off x="9898259" y="775904"/>
                <a:ext cx="30960" cy="71640"/>
              </p14:xfrm>
            </p:contentPart>
          </mc:Choice>
          <mc:Fallback xmlns="">
            <p:pic>
              <p:nvPicPr>
                <p:cNvPr id="21" name="Ink 20">
                  <a:extLst>
                    <a:ext uri="{FF2B5EF4-FFF2-40B4-BE49-F238E27FC236}">
                      <a16:creationId xmlns:a16="http://schemas.microsoft.com/office/drawing/2014/main" id="{B4E04FD5-33B7-438C-BA7D-7A36C93618B6}"/>
                    </a:ext>
                  </a:extLst>
                </p:cNvPr>
                <p:cNvPicPr/>
                <p:nvPr/>
              </p:nvPicPr>
              <p:blipFill>
                <a:blip r:embed="rId22"/>
                <a:stretch>
                  <a:fillRect/>
                </a:stretch>
              </p:blipFill>
              <p:spPr>
                <a:xfrm>
                  <a:off x="9880259" y="757904"/>
                  <a:ext cx="66600" cy="107280"/>
                </a:xfrm>
                <a:prstGeom prst="rect">
                  <a:avLst/>
                </a:prstGeom>
              </p:spPr>
            </p:pic>
          </mc:Fallback>
        </mc:AlternateContent>
      </p:grpSp>
      <p:grpSp>
        <p:nvGrpSpPr>
          <p:cNvPr id="35" name="Group 34">
            <a:extLst>
              <a:ext uri="{FF2B5EF4-FFF2-40B4-BE49-F238E27FC236}">
                <a16:creationId xmlns:a16="http://schemas.microsoft.com/office/drawing/2014/main" id="{F0D1F412-9968-4B2C-B16C-D2D29F689FEB}"/>
              </a:ext>
            </a:extLst>
          </p:cNvPr>
          <p:cNvGrpSpPr/>
          <p:nvPr/>
        </p:nvGrpSpPr>
        <p:grpSpPr>
          <a:xfrm>
            <a:off x="8195459" y="2335784"/>
            <a:ext cx="1693800" cy="3388680"/>
            <a:chOff x="8195459" y="2335784"/>
            <a:chExt cx="1693800" cy="3388680"/>
          </a:xfrm>
        </p:grpSpPr>
        <mc:AlternateContent xmlns:mc="http://schemas.openxmlformats.org/markup-compatibility/2006" xmlns:p14="http://schemas.microsoft.com/office/powerpoint/2010/main">
          <mc:Choice Requires="p14">
            <p:contentPart p14:bwMode="auto" r:id="rId23">
              <p14:nvContentPartPr>
                <p14:cNvPr id="26" name="Ink 25">
                  <a:extLst>
                    <a:ext uri="{FF2B5EF4-FFF2-40B4-BE49-F238E27FC236}">
                      <a16:creationId xmlns:a16="http://schemas.microsoft.com/office/drawing/2014/main" id="{11474020-A4D3-48CA-9A7C-27114B970B50}"/>
                    </a:ext>
                  </a:extLst>
                </p14:cNvPr>
                <p14:cNvContentPartPr/>
                <p14:nvPr/>
              </p14:nvContentPartPr>
              <p14:xfrm>
                <a:off x="8866139" y="2389064"/>
                <a:ext cx="1002960" cy="2489400"/>
              </p14:xfrm>
            </p:contentPart>
          </mc:Choice>
          <mc:Fallback xmlns="">
            <p:pic>
              <p:nvPicPr>
                <p:cNvPr id="26" name="Ink 25">
                  <a:extLst>
                    <a:ext uri="{FF2B5EF4-FFF2-40B4-BE49-F238E27FC236}">
                      <a16:creationId xmlns:a16="http://schemas.microsoft.com/office/drawing/2014/main" id="{11474020-A4D3-48CA-9A7C-27114B970B50}"/>
                    </a:ext>
                  </a:extLst>
                </p:cNvPr>
                <p:cNvPicPr/>
                <p:nvPr/>
              </p:nvPicPr>
              <p:blipFill>
                <a:blip r:embed="rId24"/>
                <a:stretch>
                  <a:fillRect/>
                </a:stretch>
              </p:blipFill>
              <p:spPr>
                <a:xfrm>
                  <a:off x="8848139" y="2371424"/>
                  <a:ext cx="1038600" cy="25250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7" name="Ink 26">
                  <a:extLst>
                    <a:ext uri="{FF2B5EF4-FFF2-40B4-BE49-F238E27FC236}">
                      <a16:creationId xmlns:a16="http://schemas.microsoft.com/office/drawing/2014/main" id="{5828AB89-E8C6-40B3-94C3-23A6A24F0AE1}"/>
                    </a:ext>
                  </a:extLst>
                </p14:cNvPr>
                <p14:cNvContentPartPr/>
                <p14:nvPr/>
              </p14:nvContentPartPr>
              <p14:xfrm>
                <a:off x="9621779" y="2335784"/>
                <a:ext cx="267480" cy="497160"/>
              </p14:xfrm>
            </p:contentPart>
          </mc:Choice>
          <mc:Fallback xmlns="">
            <p:pic>
              <p:nvPicPr>
                <p:cNvPr id="27" name="Ink 26">
                  <a:extLst>
                    <a:ext uri="{FF2B5EF4-FFF2-40B4-BE49-F238E27FC236}">
                      <a16:creationId xmlns:a16="http://schemas.microsoft.com/office/drawing/2014/main" id="{5828AB89-E8C6-40B3-94C3-23A6A24F0AE1}"/>
                    </a:ext>
                  </a:extLst>
                </p:cNvPr>
                <p:cNvPicPr/>
                <p:nvPr/>
              </p:nvPicPr>
              <p:blipFill>
                <a:blip r:embed="rId26"/>
                <a:stretch>
                  <a:fillRect/>
                </a:stretch>
              </p:blipFill>
              <p:spPr>
                <a:xfrm>
                  <a:off x="9604139" y="2317784"/>
                  <a:ext cx="303120" cy="5328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9" name="Ink 28">
                  <a:extLst>
                    <a:ext uri="{FF2B5EF4-FFF2-40B4-BE49-F238E27FC236}">
                      <a16:creationId xmlns:a16="http://schemas.microsoft.com/office/drawing/2014/main" id="{7970CE71-D742-4A67-AE47-490B4B1D9F73}"/>
                    </a:ext>
                  </a:extLst>
                </p14:cNvPr>
                <p14:cNvContentPartPr/>
                <p14:nvPr/>
              </p14:nvContentPartPr>
              <p14:xfrm>
                <a:off x="8195459" y="5248544"/>
                <a:ext cx="513360" cy="475920"/>
              </p14:xfrm>
            </p:contentPart>
          </mc:Choice>
          <mc:Fallback xmlns="">
            <p:pic>
              <p:nvPicPr>
                <p:cNvPr id="29" name="Ink 28">
                  <a:extLst>
                    <a:ext uri="{FF2B5EF4-FFF2-40B4-BE49-F238E27FC236}">
                      <a16:creationId xmlns:a16="http://schemas.microsoft.com/office/drawing/2014/main" id="{7970CE71-D742-4A67-AE47-490B4B1D9F73}"/>
                    </a:ext>
                  </a:extLst>
                </p:cNvPr>
                <p:cNvPicPr/>
                <p:nvPr/>
              </p:nvPicPr>
              <p:blipFill>
                <a:blip r:embed="rId28"/>
                <a:stretch>
                  <a:fillRect/>
                </a:stretch>
              </p:blipFill>
              <p:spPr>
                <a:xfrm>
                  <a:off x="8177819" y="5230904"/>
                  <a:ext cx="549000" cy="5115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0" name="Ink 29">
                  <a:extLst>
                    <a:ext uri="{FF2B5EF4-FFF2-40B4-BE49-F238E27FC236}">
                      <a16:creationId xmlns:a16="http://schemas.microsoft.com/office/drawing/2014/main" id="{5B843EF7-FCDE-419A-8745-48E5FD67C0C5}"/>
                    </a:ext>
                  </a:extLst>
                </p14:cNvPr>
                <p14:cNvContentPartPr/>
                <p14:nvPr/>
              </p14:nvContentPartPr>
              <p14:xfrm>
                <a:off x="8716019" y="5111384"/>
                <a:ext cx="63360" cy="593640"/>
              </p14:xfrm>
            </p:contentPart>
          </mc:Choice>
          <mc:Fallback xmlns="">
            <p:pic>
              <p:nvPicPr>
                <p:cNvPr id="30" name="Ink 29">
                  <a:extLst>
                    <a:ext uri="{FF2B5EF4-FFF2-40B4-BE49-F238E27FC236}">
                      <a16:creationId xmlns:a16="http://schemas.microsoft.com/office/drawing/2014/main" id="{5B843EF7-FCDE-419A-8745-48E5FD67C0C5}"/>
                    </a:ext>
                  </a:extLst>
                </p:cNvPr>
                <p:cNvPicPr/>
                <p:nvPr/>
              </p:nvPicPr>
              <p:blipFill>
                <a:blip r:embed="rId30"/>
                <a:stretch>
                  <a:fillRect/>
                </a:stretch>
              </p:blipFill>
              <p:spPr>
                <a:xfrm>
                  <a:off x="8698379" y="5093744"/>
                  <a:ext cx="99000" cy="6292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1" name="Ink 30">
                  <a:extLst>
                    <a:ext uri="{FF2B5EF4-FFF2-40B4-BE49-F238E27FC236}">
                      <a16:creationId xmlns:a16="http://schemas.microsoft.com/office/drawing/2014/main" id="{0A59E3E0-6825-4340-BC75-D59B9CB00BDC}"/>
                    </a:ext>
                  </a:extLst>
                </p14:cNvPr>
                <p14:cNvContentPartPr/>
                <p14:nvPr/>
              </p14:nvContentPartPr>
              <p14:xfrm>
                <a:off x="8839499" y="5347904"/>
                <a:ext cx="185040" cy="299520"/>
              </p14:xfrm>
            </p:contentPart>
          </mc:Choice>
          <mc:Fallback xmlns="">
            <p:pic>
              <p:nvPicPr>
                <p:cNvPr id="31" name="Ink 30">
                  <a:extLst>
                    <a:ext uri="{FF2B5EF4-FFF2-40B4-BE49-F238E27FC236}">
                      <a16:creationId xmlns:a16="http://schemas.microsoft.com/office/drawing/2014/main" id="{0A59E3E0-6825-4340-BC75-D59B9CB00BDC}"/>
                    </a:ext>
                  </a:extLst>
                </p:cNvPr>
                <p:cNvPicPr/>
                <p:nvPr/>
              </p:nvPicPr>
              <p:blipFill>
                <a:blip r:embed="rId32"/>
                <a:stretch>
                  <a:fillRect/>
                </a:stretch>
              </p:blipFill>
              <p:spPr>
                <a:xfrm>
                  <a:off x="8821859" y="5329904"/>
                  <a:ext cx="220680" cy="335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2" name="Ink 31">
                  <a:extLst>
                    <a:ext uri="{FF2B5EF4-FFF2-40B4-BE49-F238E27FC236}">
                      <a16:creationId xmlns:a16="http://schemas.microsoft.com/office/drawing/2014/main" id="{219AEFFC-DEA5-40CD-A172-5E50DF0CC313}"/>
                    </a:ext>
                  </a:extLst>
                </p14:cNvPr>
                <p14:cNvContentPartPr/>
                <p14:nvPr/>
              </p14:nvContentPartPr>
              <p14:xfrm>
                <a:off x="9167099" y="5357624"/>
                <a:ext cx="270360" cy="276840"/>
              </p14:xfrm>
            </p:contentPart>
          </mc:Choice>
          <mc:Fallback xmlns="">
            <p:pic>
              <p:nvPicPr>
                <p:cNvPr id="32" name="Ink 31">
                  <a:extLst>
                    <a:ext uri="{FF2B5EF4-FFF2-40B4-BE49-F238E27FC236}">
                      <a16:creationId xmlns:a16="http://schemas.microsoft.com/office/drawing/2014/main" id="{219AEFFC-DEA5-40CD-A172-5E50DF0CC313}"/>
                    </a:ext>
                  </a:extLst>
                </p:cNvPr>
                <p:cNvPicPr/>
                <p:nvPr/>
              </p:nvPicPr>
              <p:blipFill>
                <a:blip r:embed="rId34"/>
                <a:stretch>
                  <a:fillRect/>
                </a:stretch>
              </p:blipFill>
              <p:spPr>
                <a:xfrm>
                  <a:off x="9149099" y="5339984"/>
                  <a:ext cx="30600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3" name="Ink 32">
                  <a:extLst>
                    <a:ext uri="{FF2B5EF4-FFF2-40B4-BE49-F238E27FC236}">
                      <a16:creationId xmlns:a16="http://schemas.microsoft.com/office/drawing/2014/main" id="{C5480281-6BE2-4811-A74A-9253FFF02750}"/>
                    </a:ext>
                  </a:extLst>
                </p14:cNvPr>
                <p14:cNvContentPartPr/>
                <p14:nvPr/>
              </p14:nvContentPartPr>
              <p14:xfrm>
                <a:off x="9475619" y="5013104"/>
                <a:ext cx="27720" cy="694800"/>
              </p14:xfrm>
            </p:contentPart>
          </mc:Choice>
          <mc:Fallback xmlns="">
            <p:pic>
              <p:nvPicPr>
                <p:cNvPr id="33" name="Ink 32">
                  <a:extLst>
                    <a:ext uri="{FF2B5EF4-FFF2-40B4-BE49-F238E27FC236}">
                      <a16:creationId xmlns:a16="http://schemas.microsoft.com/office/drawing/2014/main" id="{C5480281-6BE2-4811-A74A-9253FFF02750}"/>
                    </a:ext>
                  </a:extLst>
                </p:cNvPr>
                <p:cNvPicPr/>
                <p:nvPr/>
              </p:nvPicPr>
              <p:blipFill>
                <a:blip r:embed="rId36"/>
                <a:stretch>
                  <a:fillRect/>
                </a:stretch>
              </p:blipFill>
              <p:spPr>
                <a:xfrm>
                  <a:off x="9457619" y="4995104"/>
                  <a:ext cx="63360" cy="730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4" name="Ink 33">
                  <a:extLst>
                    <a:ext uri="{FF2B5EF4-FFF2-40B4-BE49-F238E27FC236}">
                      <a16:creationId xmlns:a16="http://schemas.microsoft.com/office/drawing/2014/main" id="{03FFBA83-B0D5-4FFD-B9D4-34B23E0A98DC}"/>
                    </a:ext>
                  </a:extLst>
                </p14:cNvPr>
                <p14:cNvContentPartPr/>
                <p14:nvPr/>
              </p14:nvContentPartPr>
              <p14:xfrm>
                <a:off x="9319739" y="5242784"/>
                <a:ext cx="491760" cy="96480"/>
              </p14:xfrm>
            </p:contentPart>
          </mc:Choice>
          <mc:Fallback xmlns="">
            <p:pic>
              <p:nvPicPr>
                <p:cNvPr id="34" name="Ink 33">
                  <a:extLst>
                    <a:ext uri="{FF2B5EF4-FFF2-40B4-BE49-F238E27FC236}">
                      <a16:creationId xmlns:a16="http://schemas.microsoft.com/office/drawing/2014/main" id="{03FFBA83-B0D5-4FFD-B9D4-34B23E0A98DC}"/>
                    </a:ext>
                  </a:extLst>
                </p:cNvPr>
                <p:cNvPicPr/>
                <p:nvPr/>
              </p:nvPicPr>
              <p:blipFill>
                <a:blip r:embed="rId38"/>
                <a:stretch>
                  <a:fillRect/>
                </a:stretch>
              </p:blipFill>
              <p:spPr>
                <a:xfrm>
                  <a:off x="9301739" y="5225144"/>
                  <a:ext cx="527400" cy="132120"/>
                </a:xfrm>
                <a:prstGeom prst="rect">
                  <a:avLst/>
                </a:prstGeom>
              </p:spPr>
            </p:pic>
          </mc:Fallback>
        </mc:AlternateContent>
      </p:grpSp>
      <p:grpSp>
        <p:nvGrpSpPr>
          <p:cNvPr id="39" name="Group 38">
            <a:extLst>
              <a:ext uri="{FF2B5EF4-FFF2-40B4-BE49-F238E27FC236}">
                <a16:creationId xmlns:a16="http://schemas.microsoft.com/office/drawing/2014/main" id="{2550EEEF-F8E4-4088-93FD-2A131F315217}"/>
              </a:ext>
            </a:extLst>
          </p:cNvPr>
          <p:cNvGrpSpPr/>
          <p:nvPr/>
        </p:nvGrpSpPr>
        <p:grpSpPr>
          <a:xfrm>
            <a:off x="9956579" y="4201664"/>
            <a:ext cx="327960" cy="554760"/>
            <a:chOff x="9956579" y="4201664"/>
            <a:chExt cx="327960" cy="554760"/>
          </a:xfrm>
        </p:grpSpPr>
        <mc:AlternateContent xmlns:mc="http://schemas.openxmlformats.org/markup-compatibility/2006" xmlns:p14="http://schemas.microsoft.com/office/powerpoint/2010/main">
          <mc:Choice Requires="p14">
            <p:contentPart p14:bwMode="auto" r:id="rId39">
              <p14:nvContentPartPr>
                <p14:cNvPr id="36" name="Ink 35">
                  <a:extLst>
                    <a:ext uri="{FF2B5EF4-FFF2-40B4-BE49-F238E27FC236}">
                      <a16:creationId xmlns:a16="http://schemas.microsoft.com/office/drawing/2014/main" id="{0C7D3D37-6BA1-43FD-85AB-30733208B32D}"/>
                    </a:ext>
                  </a:extLst>
                </p14:cNvPr>
                <p14:cNvContentPartPr/>
                <p14:nvPr/>
              </p14:nvContentPartPr>
              <p14:xfrm>
                <a:off x="9956579" y="4285904"/>
                <a:ext cx="297720" cy="233640"/>
              </p14:xfrm>
            </p:contentPart>
          </mc:Choice>
          <mc:Fallback xmlns="">
            <p:pic>
              <p:nvPicPr>
                <p:cNvPr id="36" name="Ink 35">
                  <a:extLst>
                    <a:ext uri="{FF2B5EF4-FFF2-40B4-BE49-F238E27FC236}">
                      <a16:creationId xmlns:a16="http://schemas.microsoft.com/office/drawing/2014/main" id="{0C7D3D37-6BA1-43FD-85AB-30733208B32D}"/>
                    </a:ext>
                  </a:extLst>
                </p:cNvPr>
                <p:cNvPicPr/>
                <p:nvPr/>
              </p:nvPicPr>
              <p:blipFill>
                <a:blip r:embed="rId40"/>
                <a:stretch>
                  <a:fillRect/>
                </a:stretch>
              </p:blipFill>
              <p:spPr>
                <a:xfrm>
                  <a:off x="9938579" y="4267904"/>
                  <a:ext cx="33336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7" name="Ink 36">
                  <a:extLst>
                    <a:ext uri="{FF2B5EF4-FFF2-40B4-BE49-F238E27FC236}">
                      <a16:creationId xmlns:a16="http://schemas.microsoft.com/office/drawing/2014/main" id="{1098DE13-848B-4546-8E74-35D2765CCAAF}"/>
                    </a:ext>
                  </a:extLst>
                </p14:cNvPr>
                <p14:cNvContentPartPr/>
                <p14:nvPr/>
              </p14:nvContentPartPr>
              <p14:xfrm>
                <a:off x="10132259" y="4201664"/>
                <a:ext cx="97560" cy="540000"/>
              </p14:xfrm>
            </p:contentPart>
          </mc:Choice>
          <mc:Fallback xmlns="">
            <p:pic>
              <p:nvPicPr>
                <p:cNvPr id="37" name="Ink 36">
                  <a:extLst>
                    <a:ext uri="{FF2B5EF4-FFF2-40B4-BE49-F238E27FC236}">
                      <a16:creationId xmlns:a16="http://schemas.microsoft.com/office/drawing/2014/main" id="{1098DE13-848B-4546-8E74-35D2765CCAAF}"/>
                    </a:ext>
                  </a:extLst>
                </p:cNvPr>
                <p:cNvPicPr/>
                <p:nvPr/>
              </p:nvPicPr>
              <p:blipFill>
                <a:blip r:embed="rId42"/>
                <a:stretch>
                  <a:fillRect/>
                </a:stretch>
              </p:blipFill>
              <p:spPr>
                <a:xfrm>
                  <a:off x="10114619" y="4183664"/>
                  <a:ext cx="133200" cy="5756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8" name="Ink 37">
                  <a:extLst>
                    <a:ext uri="{FF2B5EF4-FFF2-40B4-BE49-F238E27FC236}">
                      <a16:creationId xmlns:a16="http://schemas.microsoft.com/office/drawing/2014/main" id="{B35A21F4-134D-4E63-8679-705860306F01}"/>
                    </a:ext>
                  </a:extLst>
                </p14:cNvPr>
                <p14:cNvContentPartPr/>
                <p14:nvPr/>
              </p14:nvContentPartPr>
              <p14:xfrm>
                <a:off x="10226939" y="4743104"/>
                <a:ext cx="57600" cy="13320"/>
              </p14:xfrm>
            </p:contentPart>
          </mc:Choice>
          <mc:Fallback xmlns="">
            <p:pic>
              <p:nvPicPr>
                <p:cNvPr id="38" name="Ink 37">
                  <a:extLst>
                    <a:ext uri="{FF2B5EF4-FFF2-40B4-BE49-F238E27FC236}">
                      <a16:creationId xmlns:a16="http://schemas.microsoft.com/office/drawing/2014/main" id="{B35A21F4-134D-4E63-8679-705860306F01}"/>
                    </a:ext>
                  </a:extLst>
                </p:cNvPr>
                <p:cNvPicPr/>
                <p:nvPr/>
              </p:nvPicPr>
              <p:blipFill>
                <a:blip r:embed="rId44"/>
                <a:stretch>
                  <a:fillRect/>
                </a:stretch>
              </p:blipFill>
              <p:spPr>
                <a:xfrm>
                  <a:off x="10208939" y="4725464"/>
                  <a:ext cx="93240" cy="48960"/>
                </a:xfrm>
                <a:prstGeom prst="rect">
                  <a:avLst/>
                </a:prstGeom>
              </p:spPr>
            </p:pic>
          </mc:Fallback>
        </mc:AlternateContent>
      </p:grpSp>
      <p:grpSp>
        <p:nvGrpSpPr>
          <p:cNvPr id="42" name="Group 41">
            <a:extLst>
              <a:ext uri="{FF2B5EF4-FFF2-40B4-BE49-F238E27FC236}">
                <a16:creationId xmlns:a16="http://schemas.microsoft.com/office/drawing/2014/main" id="{92637842-3A33-41E6-9A4C-2D09561B2FA2}"/>
              </a:ext>
            </a:extLst>
          </p:cNvPr>
          <p:cNvGrpSpPr/>
          <p:nvPr/>
        </p:nvGrpSpPr>
        <p:grpSpPr>
          <a:xfrm>
            <a:off x="7621979" y="5025704"/>
            <a:ext cx="326520" cy="333000"/>
            <a:chOff x="7621979" y="5025704"/>
            <a:chExt cx="326520" cy="333000"/>
          </a:xfrm>
        </p:grpSpPr>
        <mc:AlternateContent xmlns:mc="http://schemas.openxmlformats.org/markup-compatibility/2006" xmlns:p14="http://schemas.microsoft.com/office/powerpoint/2010/main">
          <mc:Choice Requires="p14">
            <p:contentPart p14:bwMode="auto" r:id="rId45">
              <p14:nvContentPartPr>
                <p14:cNvPr id="40" name="Ink 39">
                  <a:extLst>
                    <a:ext uri="{FF2B5EF4-FFF2-40B4-BE49-F238E27FC236}">
                      <a16:creationId xmlns:a16="http://schemas.microsoft.com/office/drawing/2014/main" id="{5187703A-7119-42EE-A763-222876674181}"/>
                    </a:ext>
                  </a:extLst>
                </p14:cNvPr>
                <p14:cNvContentPartPr/>
                <p14:nvPr/>
              </p14:nvContentPartPr>
              <p14:xfrm>
                <a:off x="7621979" y="5025704"/>
                <a:ext cx="212760" cy="333000"/>
              </p14:xfrm>
            </p:contentPart>
          </mc:Choice>
          <mc:Fallback xmlns="">
            <p:pic>
              <p:nvPicPr>
                <p:cNvPr id="40" name="Ink 39">
                  <a:extLst>
                    <a:ext uri="{FF2B5EF4-FFF2-40B4-BE49-F238E27FC236}">
                      <a16:creationId xmlns:a16="http://schemas.microsoft.com/office/drawing/2014/main" id="{5187703A-7119-42EE-A763-222876674181}"/>
                    </a:ext>
                  </a:extLst>
                </p:cNvPr>
                <p:cNvPicPr/>
                <p:nvPr/>
              </p:nvPicPr>
              <p:blipFill>
                <a:blip r:embed="rId46"/>
                <a:stretch>
                  <a:fillRect/>
                </a:stretch>
              </p:blipFill>
              <p:spPr>
                <a:xfrm>
                  <a:off x="7604339" y="5008064"/>
                  <a:ext cx="24840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1" name="Ink 40">
                  <a:extLst>
                    <a:ext uri="{FF2B5EF4-FFF2-40B4-BE49-F238E27FC236}">
                      <a16:creationId xmlns:a16="http://schemas.microsoft.com/office/drawing/2014/main" id="{BC40FDE5-F6ED-4D0F-90B3-86868C2C2A5C}"/>
                    </a:ext>
                  </a:extLst>
                </p14:cNvPr>
                <p14:cNvContentPartPr/>
                <p14:nvPr/>
              </p14:nvContentPartPr>
              <p14:xfrm>
                <a:off x="7907099" y="5323424"/>
                <a:ext cx="41400" cy="25560"/>
              </p14:xfrm>
            </p:contentPart>
          </mc:Choice>
          <mc:Fallback xmlns="">
            <p:pic>
              <p:nvPicPr>
                <p:cNvPr id="41" name="Ink 40">
                  <a:extLst>
                    <a:ext uri="{FF2B5EF4-FFF2-40B4-BE49-F238E27FC236}">
                      <a16:creationId xmlns:a16="http://schemas.microsoft.com/office/drawing/2014/main" id="{BC40FDE5-F6ED-4D0F-90B3-86868C2C2A5C}"/>
                    </a:ext>
                  </a:extLst>
                </p:cNvPr>
                <p:cNvPicPr/>
                <p:nvPr/>
              </p:nvPicPr>
              <p:blipFill>
                <a:blip r:embed="rId48"/>
                <a:stretch>
                  <a:fillRect/>
                </a:stretch>
              </p:blipFill>
              <p:spPr>
                <a:xfrm>
                  <a:off x="7889099" y="5305784"/>
                  <a:ext cx="77040" cy="61200"/>
                </a:xfrm>
                <a:prstGeom prst="rect">
                  <a:avLst/>
                </a:prstGeom>
              </p:spPr>
            </p:pic>
          </mc:Fallback>
        </mc:AlternateContent>
      </p:grpSp>
    </p:spTree>
    <p:extLst>
      <p:ext uri="{BB962C8B-B14F-4D97-AF65-F5344CB8AC3E}">
        <p14:creationId xmlns:p14="http://schemas.microsoft.com/office/powerpoint/2010/main" val="35583250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E37E6-BC75-431F-93C3-EABB6BE38863}"/>
              </a:ext>
            </a:extLst>
          </p:cNvPr>
          <p:cNvSpPr>
            <a:spLocks noGrp="1"/>
          </p:cNvSpPr>
          <p:nvPr>
            <p:ph type="title"/>
          </p:nvPr>
        </p:nvSpPr>
        <p:spPr/>
        <p:txBody>
          <a:bodyPr/>
          <a:lstStyle/>
          <a:p>
            <a:r>
              <a:rPr lang="en-US" dirty="0"/>
              <a:t>Set up Secondary Y-Axis for the Two Profit Data Series</a:t>
            </a:r>
          </a:p>
        </p:txBody>
      </p:sp>
      <p:sp>
        <p:nvSpPr>
          <p:cNvPr id="3" name="Content Placeholder 2">
            <a:extLst>
              <a:ext uri="{FF2B5EF4-FFF2-40B4-BE49-F238E27FC236}">
                <a16:creationId xmlns:a16="http://schemas.microsoft.com/office/drawing/2014/main" id="{BA453E13-065D-43D6-BF2F-987F9C682B59}"/>
              </a:ext>
            </a:extLst>
          </p:cNvPr>
          <p:cNvSpPr>
            <a:spLocks noGrp="1"/>
          </p:cNvSpPr>
          <p:nvPr>
            <p:ph idx="1"/>
          </p:nvPr>
        </p:nvSpPr>
        <p:spPr>
          <a:xfrm>
            <a:off x="304800" y="685800"/>
            <a:ext cx="6321468" cy="5486400"/>
          </a:xfrm>
        </p:spPr>
        <p:txBody>
          <a:bodyPr/>
          <a:lstStyle/>
          <a:p>
            <a:pPr marL="0" indent="0">
              <a:buNone/>
            </a:pPr>
            <a:r>
              <a:rPr lang="en-US" dirty="0"/>
              <a:t>Select the Regression Profit and Random Profit data series and set its Series Option</a:t>
            </a:r>
          </a:p>
          <a:p>
            <a:pPr marL="0" indent="0">
              <a:buNone/>
            </a:pPr>
            <a:r>
              <a:rPr lang="en-US" altLang="zh-TW" dirty="0"/>
              <a:t>Plot series on to </a:t>
            </a:r>
          </a:p>
          <a:p>
            <a:pPr marL="0" indent="0">
              <a:buNone/>
            </a:pPr>
            <a:r>
              <a:rPr lang="en-US" dirty="0"/>
              <a:t>Secondary Axis </a:t>
            </a:r>
          </a:p>
          <a:p>
            <a:pPr marL="0" indent="0">
              <a:buNone/>
            </a:pPr>
            <a:endParaRPr lang="en-US" dirty="0"/>
          </a:p>
          <a:p>
            <a:pPr marL="0" indent="0">
              <a:buNone/>
            </a:pPr>
            <a:r>
              <a:rPr lang="en-US" dirty="0"/>
              <a:t>You need to do it one data series at a time.</a:t>
            </a:r>
          </a:p>
          <a:p>
            <a:pPr marL="0" indent="0">
              <a:buNone/>
            </a:pPr>
            <a:endParaRPr lang="en-US" dirty="0"/>
          </a:p>
        </p:txBody>
      </p:sp>
      <p:pic>
        <p:nvPicPr>
          <p:cNvPr id="5" name="Picture 4">
            <a:extLst>
              <a:ext uri="{FF2B5EF4-FFF2-40B4-BE49-F238E27FC236}">
                <a16:creationId xmlns:a16="http://schemas.microsoft.com/office/drawing/2014/main" id="{BD65D47E-59C3-4939-B7EB-905786A14386}"/>
              </a:ext>
            </a:extLst>
          </p:cNvPr>
          <p:cNvPicPr>
            <a:picLocks noChangeAspect="1"/>
          </p:cNvPicPr>
          <p:nvPr/>
        </p:nvPicPr>
        <p:blipFill>
          <a:blip r:embed="rId2"/>
          <a:stretch>
            <a:fillRect/>
          </a:stretch>
        </p:blipFill>
        <p:spPr>
          <a:xfrm>
            <a:off x="7235162" y="926384"/>
            <a:ext cx="4753638" cy="5601482"/>
          </a:xfrm>
          <a:prstGeom prst="rect">
            <a:avLst/>
          </a:prstGeom>
        </p:spPr>
      </p:pic>
      <p:grpSp>
        <p:nvGrpSpPr>
          <p:cNvPr id="9" name="Group 8">
            <a:extLst>
              <a:ext uri="{FF2B5EF4-FFF2-40B4-BE49-F238E27FC236}">
                <a16:creationId xmlns:a16="http://schemas.microsoft.com/office/drawing/2014/main" id="{7457B5CB-0323-410A-BD55-2D514F102136}"/>
              </a:ext>
            </a:extLst>
          </p:cNvPr>
          <p:cNvGrpSpPr/>
          <p:nvPr/>
        </p:nvGrpSpPr>
        <p:grpSpPr>
          <a:xfrm>
            <a:off x="6907581" y="3546765"/>
            <a:ext cx="1612080" cy="2822400"/>
            <a:chOff x="5666819" y="3847064"/>
            <a:chExt cx="1612080" cy="2822400"/>
          </a:xfrm>
        </p:grpSpPr>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9567739F-DFFF-47E5-BBBD-27086205D2E3}"/>
                    </a:ext>
                  </a:extLst>
                </p14:cNvPr>
                <p14:cNvContentPartPr/>
                <p14:nvPr/>
              </p14:nvContentPartPr>
              <p14:xfrm>
                <a:off x="7003499" y="5888624"/>
                <a:ext cx="275400" cy="780840"/>
              </p14:xfrm>
            </p:contentPart>
          </mc:Choice>
          <mc:Fallback xmlns="">
            <p:pic>
              <p:nvPicPr>
                <p:cNvPr id="6" name="Ink 5">
                  <a:extLst>
                    <a:ext uri="{FF2B5EF4-FFF2-40B4-BE49-F238E27FC236}">
                      <a16:creationId xmlns:a16="http://schemas.microsoft.com/office/drawing/2014/main" id="{9567739F-DFFF-47E5-BBBD-27086205D2E3}"/>
                    </a:ext>
                  </a:extLst>
                </p:cNvPr>
                <p:cNvPicPr/>
                <p:nvPr/>
              </p:nvPicPr>
              <p:blipFill>
                <a:blip r:embed="rId4"/>
                <a:stretch>
                  <a:fillRect/>
                </a:stretch>
              </p:blipFill>
              <p:spPr>
                <a:xfrm>
                  <a:off x="6985859" y="5870984"/>
                  <a:ext cx="311040" cy="816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6DDD5FFE-F911-4315-AFF2-2CA3184F251A}"/>
                    </a:ext>
                  </a:extLst>
                </p14:cNvPr>
                <p14:cNvContentPartPr/>
                <p14:nvPr/>
              </p14:nvContentPartPr>
              <p14:xfrm>
                <a:off x="5666819" y="4027424"/>
                <a:ext cx="1190880" cy="2316960"/>
              </p14:xfrm>
            </p:contentPart>
          </mc:Choice>
          <mc:Fallback xmlns="">
            <p:pic>
              <p:nvPicPr>
                <p:cNvPr id="7" name="Ink 6">
                  <a:extLst>
                    <a:ext uri="{FF2B5EF4-FFF2-40B4-BE49-F238E27FC236}">
                      <a16:creationId xmlns:a16="http://schemas.microsoft.com/office/drawing/2014/main" id="{6DDD5FFE-F911-4315-AFF2-2CA3184F251A}"/>
                    </a:ext>
                  </a:extLst>
                </p:cNvPr>
                <p:cNvPicPr/>
                <p:nvPr/>
              </p:nvPicPr>
              <p:blipFill>
                <a:blip r:embed="rId6"/>
                <a:stretch>
                  <a:fillRect/>
                </a:stretch>
              </p:blipFill>
              <p:spPr>
                <a:xfrm>
                  <a:off x="5649179" y="4009784"/>
                  <a:ext cx="1226520" cy="235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13FA8D74-2F0F-49DC-8947-210D64DE9120}"/>
                    </a:ext>
                  </a:extLst>
                </p14:cNvPr>
                <p14:cNvContentPartPr/>
                <p14:nvPr/>
              </p14:nvContentPartPr>
              <p14:xfrm>
                <a:off x="6113219" y="3847064"/>
                <a:ext cx="312840" cy="541800"/>
              </p14:xfrm>
            </p:contentPart>
          </mc:Choice>
          <mc:Fallback xmlns="">
            <p:pic>
              <p:nvPicPr>
                <p:cNvPr id="8" name="Ink 7">
                  <a:extLst>
                    <a:ext uri="{FF2B5EF4-FFF2-40B4-BE49-F238E27FC236}">
                      <a16:creationId xmlns:a16="http://schemas.microsoft.com/office/drawing/2014/main" id="{13FA8D74-2F0F-49DC-8947-210D64DE9120}"/>
                    </a:ext>
                  </a:extLst>
                </p:cNvPr>
                <p:cNvPicPr/>
                <p:nvPr/>
              </p:nvPicPr>
              <p:blipFill>
                <a:blip r:embed="rId8"/>
                <a:stretch>
                  <a:fillRect/>
                </a:stretch>
              </p:blipFill>
              <p:spPr>
                <a:xfrm>
                  <a:off x="6095219" y="3829424"/>
                  <a:ext cx="348480" cy="577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D2639E6D-6AC0-4365-8C9A-39FDCA42803F}"/>
                  </a:ext>
                </a:extLst>
              </p14:cNvPr>
              <p14:cNvContentPartPr/>
              <p14:nvPr/>
            </p14:nvContentPartPr>
            <p14:xfrm>
              <a:off x="1164299" y="813704"/>
              <a:ext cx="360" cy="360"/>
            </p14:xfrm>
          </p:contentPart>
        </mc:Choice>
        <mc:Fallback xmlns="">
          <p:pic>
            <p:nvPicPr>
              <p:cNvPr id="10" name="Ink 9">
                <a:extLst>
                  <a:ext uri="{FF2B5EF4-FFF2-40B4-BE49-F238E27FC236}">
                    <a16:creationId xmlns:a16="http://schemas.microsoft.com/office/drawing/2014/main" id="{D2639E6D-6AC0-4365-8C9A-39FDCA42803F}"/>
                  </a:ext>
                </a:extLst>
              </p:cNvPr>
              <p:cNvPicPr/>
              <p:nvPr/>
            </p:nvPicPr>
            <p:blipFill>
              <a:blip r:embed="rId10"/>
              <a:stretch>
                <a:fillRect/>
              </a:stretch>
            </p:blipFill>
            <p:spPr>
              <a:xfrm>
                <a:off x="1146659" y="795704"/>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BFC739D9-2F26-4F81-A314-F783F5E3CD3D}"/>
                  </a:ext>
                </a:extLst>
              </p14:cNvPr>
              <p14:cNvContentPartPr/>
              <p14:nvPr/>
            </p14:nvContentPartPr>
            <p14:xfrm>
              <a:off x="1013819" y="926384"/>
              <a:ext cx="360" cy="360"/>
            </p14:xfrm>
          </p:contentPart>
        </mc:Choice>
        <mc:Fallback xmlns="">
          <p:pic>
            <p:nvPicPr>
              <p:cNvPr id="11" name="Ink 10">
                <a:extLst>
                  <a:ext uri="{FF2B5EF4-FFF2-40B4-BE49-F238E27FC236}">
                    <a16:creationId xmlns:a16="http://schemas.microsoft.com/office/drawing/2014/main" id="{BFC739D9-2F26-4F81-A314-F783F5E3CD3D}"/>
                  </a:ext>
                </a:extLst>
              </p:cNvPr>
              <p:cNvPicPr/>
              <p:nvPr/>
            </p:nvPicPr>
            <p:blipFill>
              <a:blip r:embed="rId10"/>
              <a:stretch>
                <a:fillRect/>
              </a:stretch>
            </p:blipFill>
            <p:spPr>
              <a:xfrm>
                <a:off x="996179" y="908744"/>
                <a:ext cx="36000" cy="36000"/>
              </a:xfrm>
              <a:prstGeom prst="rect">
                <a:avLst/>
              </a:prstGeom>
            </p:spPr>
          </p:pic>
        </mc:Fallback>
      </mc:AlternateContent>
    </p:spTree>
    <p:extLst>
      <p:ext uri="{BB962C8B-B14F-4D97-AF65-F5344CB8AC3E}">
        <p14:creationId xmlns:p14="http://schemas.microsoft.com/office/powerpoint/2010/main" val="14338204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Google Shape;550;p45">
            <a:extLst>
              <a:ext uri="{FF2B5EF4-FFF2-40B4-BE49-F238E27FC236}">
                <a16:creationId xmlns:a16="http://schemas.microsoft.com/office/drawing/2014/main" id="{5356D468-CB19-4C48-84F6-57FE666AEDA6}"/>
              </a:ext>
            </a:extLst>
          </p:cNvPr>
          <p:cNvSpPr>
            <a:spLocks noGrp="1" noChangeArrowheads="1"/>
          </p:cNvSpPr>
          <p:nvPr>
            <p:ph type="title"/>
          </p:nvPr>
        </p:nvSpPr>
        <p:spPr/>
        <p:txBody>
          <a:bodyPr lIns="91425" tIns="91425" rIns="91425" bIns="91425"/>
          <a:lstStyle/>
          <a:p>
            <a:r>
              <a:rPr lang="en-US" altLang="en-US" dirty="0">
                <a:ea typeface="Montserrat" panose="02000505000000020004" pitchFamily="2" charset="0"/>
                <a:cs typeface="Montserrat" panose="02000505000000020004" pitchFamily="2" charset="0"/>
                <a:sym typeface="Montserrat" panose="02000505000000020004" pitchFamily="2" charset="0"/>
              </a:rPr>
              <a:t>Model Training, Validation, and Deployment</a:t>
            </a:r>
          </a:p>
        </p:txBody>
      </p:sp>
      <p:sp>
        <p:nvSpPr>
          <p:cNvPr id="125955" name="Content Placeholder 1">
            <a:extLst>
              <a:ext uri="{FF2B5EF4-FFF2-40B4-BE49-F238E27FC236}">
                <a16:creationId xmlns:a16="http://schemas.microsoft.com/office/drawing/2014/main" id="{45FCD34C-DB22-4495-9090-5ECD53DB3252}"/>
              </a:ext>
            </a:extLst>
          </p:cNvPr>
          <p:cNvSpPr>
            <a:spLocks noGrp="1" noChangeArrowheads="1"/>
          </p:cNvSpPr>
          <p:nvPr>
            <p:ph idx="1"/>
          </p:nvPr>
        </p:nvSpPr>
        <p:spPr>
          <a:xfrm>
            <a:off x="112624" y="681030"/>
            <a:ext cx="10404931" cy="5478470"/>
          </a:xfrm>
          <a:ln w="28575"/>
        </p:spPr>
        <p:txBody>
          <a:bodyPr/>
          <a:lstStyle/>
          <a:p>
            <a:pPr marL="0" indent="0">
              <a:buFontTx/>
              <a:buNone/>
            </a:pPr>
            <a:r>
              <a:rPr lang="en-US" altLang="en-US" dirty="0"/>
              <a:t>Statistical Learning/Machine Learning/Deep Learning</a:t>
            </a:r>
          </a:p>
        </p:txBody>
      </p:sp>
      <p:sp>
        <p:nvSpPr>
          <p:cNvPr id="125956" name="Google Shape;553;p45">
            <a:extLst>
              <a:ext uri="{FF2B5EF4-FFF2-40B4-BE49-F238E27FC236}">
                <a16:creationId xmlns:a16="http://schemas.microsoft.com/office/drawing/2014/main" id="{B112B391-5EC6-426B-8297-4D631A9FD9FA}"/>
              </a:ext>
            </a:extLst>
          </p:cNvPr>
          <p:cNvSpPr>
            <a:spLocks noChangeArrowheads="1"/>
          </p:cNvSpPr>
          <p:nvPr/>
        </p:nvSpPr>
        <p:spPr bwMode="auto">
          <a:xfrm>
            <a:off x="112624" y="2567928"/>
            <a:ext cx="1252538" cy="741362"/>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sz="180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Acquire Data</a:t>
            </a:r>
          </a:p>
        </p:txBody>
      </p:sp>
      <p:cxnSp>
        <p:nvCxnSpPr>
          <p:cNvPr id="125957" name="Google Shape;554;p45">
            <a:extLst>
              <a:ext uri="{FF2B5EF4-FFF2-40B4-BE49-F238E27FC236}">
                <a16:creationId xmlns:a16="http://schemas.microsoft.com/office/drawing/2014/main" id="{62DBA2AA-8BE5-4AB5-A1C6-7940C9840EF4}"/>
              </a:ext>
            </a:extLst>
          </p:cNvPr>
          <p:cNvCxnSpPr>
            <a:cxnSpLocks/>
            <a:stCxn id="125956" idx="2"/>
            <a:endCxn id="125958" idx="0"/>
          </p:cNvCxnSpPr>
          <p:nvPr/>
        </p:nvCxnSpPr>
        <p:spPr bwMode="auto">
          <a:xfrm flipH="1">
            <a:off x="714772" y="3309290"/>
            <a:ext cx="24121" cy="777016"/>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58" name="Google Shape;557;p45">
            <a:extLst>
              <a:ext uri="{FF2B5EF4-FFF2-40B4-BE49-F238E27FC236}">
                <a16:creationId xmlns:a16="http://schemas.microsoft.com/office/drawing/2014/main" id="{97C8AA44-7436-4C66-A5ED-B37262B8BBC7}"/>
              </a:ext>
            </a:extLst>
          </p:cNvPr>
          <p:cNvSpPr>
            <a:spLocks noChangeArrowheads="1"/>
          </p:cNvSpPr>
          <p:nvPr/>
        </p:nvSpPr>
        <p:spPr bwMode="auto">
          <a:xfrm>
            <a:off x="55195" y="4086306"/>
            <a:ext cx="1319153" cy="1229018"/>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dirty="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Clean/Prepare Data</a:t>
            </a:r>
          </a:p>
        </p:txBody>
      </p:sp>
      <p:cxnSp>
        <p:nvCxnSpPr>
          <p:cNvPr id="125959" name="Google Shape;563;p45">
            <a:extLst>
              <a:ext uri="{FF2B5EF4-FFF2-40B4-BE49-F238E27FC236}">
                <a16:creationId xmlns:a16="http://schemas.microsoft.com/office/drawing/2014/main" id="{30BD96FD-008F-42E1-9427-B7D1D5BF7991}"/>
              </a:ext>
            </a:extLst>
          </p:cNvPr>
          <p:cNvCxnSpPr>
            <a:cxnSpLocks noChangeShapeType="1"/>
            <a:stCxn id="125969" idx="0"/>
            <a:endCxn id="125967" idx="2"/>
          </p:cNvCxnSpPr>
          <p:nvPr/>
        </p:nvCxnSpPr>
        <p:spPr bwMode="auto">
          <a:xfrm rot="5400000" flipH="1" flipV="1">
            <a:off x="1477709" y="3229560"/>
            <a:ext cx="1810623" cy="487362"/>
          </a:xfrm>
          <a:prstGeom prst="curvedConnector2">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60" name="Google Shape;566;p45">
            <a:extLst>
              <a:ext uri="{FF2B5EF4-FFF2-40B4-BE49-F238E27FC236}">
                <a16:creationId xmlns:a16="http://schemas.microsoft.com/office/drawing/2014/main" id="{A59B9D4D-3B43-45F1-B720-A8255365AF2E}"/>
              </a:ext>
            </a:extLst>
          </p:cNvPr>
          <p:cNvSpPr txBox="1">
            <a:spLocks noChangeArrowheads="1"/>
          </p:cNvSpPr>
          <p:nvPr/>
        </p:nvSpPr>
        <p:spPr bwMode="auto">
          <a:xfrm>
            <a:off x="4656138" y="4367213"/>
            <a:ext cx="13335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sz="1800">
                <a:solidFill>
                  <a:srgbClr val="FFFFFF"/>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Train</a:t>
            </a:r>
          </a:p>
          <a:p>
            <a:pPr algn="ctr"/>
            <a:r>
              <a:rPr lang="en-US" altLang="en-US" sz="1800">
                <a:solidFill>
                  <a:srgbClr val="FFFFFF"/>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a:t>
            </a:r>
          </a:p>
        </p:txBody>
      </p:sp>
      <p:cxnSp>
        <p:nvCxnSpPr>
          <p:cNvPr id="125961" name="Google Shape;567;p45">
            <a:extLst>
              <a:ext uri="{FF2B5EF4-FFF2-40B4-BE49-F238E27FC236}">
                <a16:creationId xmlns:a16="http://schemas.microsoft.com/office/drawing/2014/main" id="{CF04BF7F-0111-4F86-9F80-C051CA3F77CE}"/>
              </a:ext>
            </a:extLst>
          </p:cNvPr>
          <p:cNvCxnSpPr>
            <a:cxnSpLocks noChangeShapeType="1"/>
            <a:stCxn id="125969" idx="3"/>
            <a:endCxn id="125972" idx="1"/>
          </p:cNvCxnSpPr>
          <p:nvPr/>
        </p:nvCxnSpPr>
        <p:spPr bwMode="auto">
          <a:xfrm flipV="1">
            <a:off x="2626701" y="4683285"/>
            <a:ext cx="809967" cy="17530"/>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cxnSp>
        <p:nvCxnSpPr>
          <p:cNvPr id="125962" name="Google Shape;571;p45">
            <a:extLst>
              <a:ext uri="{FF2B5EF4-FFF2-40B4-BE49-F238E27FC236}">
                <a16:creationId xmlns:a16="http://schemas.microsoft.com/office/drawing/2014/main" id="{AA51C42B-D4D2-4085-915F-00023230C7BB}"/>
              </a:ext>
            </a:extLst>
          </p:cNvPr>
          <p:cNvCxnSpPr>
            <a:cxnSpLocks noChangeShapeType="1"/>
            <a:stCxn id="125967" idx="4"/>
            <a:endCxn id="125974" idx="0"/>
          </p:cNvCxnSpPr>
          <p:nvPr/>
        </p:nvCxnSpPr>
        <p:spPr bwMode="auto">
          <a:xfrm>
            <a:off x="3934280" y="2567929"/>
            <a:ext cx="1877558" cy="1792934"/>
          </a:xfrm>
          <a:prstGeom prst="curvedConnector2">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cxnSp>
        <p:nvCxnSpPr>
          <p:cNvPr id="125963" name="Google Shape;572;p45">
            <a:extLst>
              <a:ext uri="{FF2B5EF4-FFF2-40B4-BE49-F238E27FC236}">
                <a16:creationId xmlns:a16="http://schemas.microsoft.com/office/drawing/2014/main" id="{245C1774-DB2E-4D5A-B45B-4A5ACB951C40}"/>
              </a:ext>
            </a:extLst>
          </p:cNvPr>
          <p:cNvCxnSpPr>
            <a:cxnSpLocks noChangeShapeType="1"/>
          </p:cNvCxnSpPr>
          <p:nvPr/>
        </p:nvCxnSpPr>
        <p:spPr bwMode="auto">
          <a:xfrm rot="5400000">
            <a:off x="5252244" y="4244182"/>
            <a:ext cx="12700" cy="1522412"/>
          </a:xfrm>
          <a:prstGeom prst="curvedConnector3">
            <a:avLst>
              <a:gd name="adj1" fmla="val 4725000"/>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64" name="Google Shape;573;p45">
            <a:extLst>
              <a:ext uri="{FF2B5EF4-FFF2-40B4-BE49-F238E27FC236}">
                <a16:creationId xmlns:a16="http://schemas.microsoft.com/office/drawing/2014/main" id="{41D7A715-FE21-4BEC-B4BC-E0EEDCE8FBDA}"/>
              </a:ext>
            </a:extLst>
          </p:cNvPr>
          <p:cNvSpPr txBox="1">
            <a:spLocks noChangeArrowheads="1"/>
          </p:cNvSpPr>
          <p:nvPr/>
        </p:nvSpPr>
        <p:spPr bwMode="auto">
          <a:xfrm>
            <a:off x="4148138" y="5641975"/>
            <a:ext cx="1804987" cy="1133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dirty="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Adjust Model Parameters</a:t>
            </a:r>
          </a:p>
        </p:txBody>
      </p:sp>
      <p:cxnSp>
        <p:nvCxnSpPr>
          <p:cNvPr id="125965" name="Google Shape;574;p45">
            <a:extLst>
              <a:ext uri="{FF2B5EF4-FFF2-40B4-BE49-F238E27FC236}">
                <a16:creationId xmlns:a16="http://schemas.microsoft.com/office/drawing/2014/main" id="{0B1E08D6-81A2-4F2E-B7A2-4CB457A37A59}"/>
              </a:ext>
            </a:extLst>
          </p:cNvPr>
          <p:cNvCxnSpPr>
            <a:cxnSpLocks noChangeShapeType="1"/>
            <a:stCxn id="125974" idx="3"/>
            <a:endCxn id="125976" idx="1"/>
          </p:cNvCxnSpPr>
          <p:nvPr/>
        </p:nvCxnSpPr>
        <p:spPr bwMode="auto">
          <a:xfrm>
            <a:off x="6507955" y="4683126"/>
            <a:ext cx="504033" cy="5323"/>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66" name="Google Shape;576;p45">
            <a:extLst>
              <a:ext uri="{FF2B5EF4-FFF2-40B4-BE49-F238E27FC236}">
                <a16:creationId xmlns:a16="http://schemas.microsoft.com/office/drawing/2014/main" id="{D8CA089F-D341-4F93-AA8F-AF2D09FA0A4C}"/>
              </a:ext>
            </a:extLst>
          </p:cNvPr>
          <p:cNvSpPr txBox="1">
            <a:spLocks noChangeArrowheads="1"/>
          </p:cNvSpPr>
          <p:nvPr/>
        </p:nvSpPr>
        <p:spPr bwMode="auto">
          <a:xfrm>
            <a:off x="7639050" y="4389438"/>
            <a:ext cx="133350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sz="1800" dirty="0">
                <a:solidFill>
                  <a:srgbClr val="FFFFFF"/>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Deploy </a:t>
            </a:r>
          </a:p>
          <a:p>
            <a:pPr algn="ctr"/>
            <a:r>
              <a:rPr lang="en-US" altLang="en-US" sz="1800" dirty="0">
                <a:solidFill>
                  <a:srgbClr val="FFFFFF"/>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a:t>
            </a:r>
          </a:p>
        </p:txBody>
      </p:sp>
      <p:sp>
        <p:nvSpPr>
          <p:cNvPr id="125967" name="Flowchart: Magnetic Disk 35">
            <a:extLst>
              <a:ext uri="{FF2B5EF4-FFF2-40B4-BE49-F238E27FC236}">
                <a16:creationId xmlns:a16="http://schemas.microsoft.com/office/drawing/2014/main" id="{5707E16B-6A5A-4EF6-8248-0AF425087BA9}"/>
              </a:ext>
            </a:extLst>
          </p:cNvPr>
          <p:cNvSpPr>
            <a:spLocks noChangeArrowheads="1"/>
          </p:cNvSpPr>
          <p:nvPr/>
        </p:nvSpPr>
        <p:spPr bwMode="auto">
          <a:xfrm>
            <a:off x="2626701" y="2060722"/>
            <a:ext cx="1307579" cy="1014413"/>
          </a:xfrm>
          <a:prstGeom prst="flowChartMagneticDisk">
            <a:avLst/>
          </a:prstGeom>
          <a:solidFill>
            <a:schemeClr val="bg1"/>
          </a:solidFill>
          <a:ln w="28575" algn="ctr">
            <a:solidFill>
              <a:schemeClr val="tx1"/>
            </a:solidFill>
            <a:miter lim="800000"/>
            <a:headEnd/>
            <a:tailEnd/>
          </a:ln>
        </p:spPr>
        <p:txBody>
          <a:bodyPr wrap="none"/>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ea typeface="PMingLiU" panose="02020500000000000000" pitchFamily="18" charset="-120"/>
              </a:rPr>
              <a:t>Testing </a:t>
            </a:r>
          </a:p>
          <a:p>
            <a:pPr algn="ctr"/>
            <a:r>
              <a:rPr lang="en-US" altLang="en-US">
                <a:ea typeface="PMingLiU" panose="02020500000000000000" pitchFamily="18" charset="-120"/>
              </a:rPr>
              <a:t>Data</a:t>
            </a:r>
          </a:p>
        </p:txBody>
      </p:sp>
      <p:sp>
        <p:nvSpPr>
          <p:cNvPr id="125968" name="Flowchart: Magnetic Disk 36">
            <a:extLst>
              <a:ext uri="{FF2B5EF4-FFF2-40B4-BE49-F238E27FC236}">
                <a16:creationId xmlns:a16="http://schemas.microsoft.com/office/drawing/2014/main" id="{325CF937-9625-4379-9E4C-3CC0815EE102}"/>
              </a:ext>
            </a:extLst>
          </p:cNvPr>
          <p:cNvSpPr>
            <a:spLocks noChangeArrowheads="1"/>
          </p:cNvSpPr>
          <p:nvPr/>
        </p:nvSpPr>
        <p:spPr bwMode="auto">
          <a:xfrm>
            <a:off x="2343780" y="5575842"/>
            <a:ext cx="1498068" cy="963611"/>
          </a:xfrm>
          <a:prstGeom prst="flowChartMagneticDisk">
            <a:avLst/>
          </a:prstGeom>
          <a:solidFill>
            <a:schemeClr val="bg1"/>
          </a:solidFill>
          <a:ln w="28575" algn="ctr">
            <a:solidFill>
              <a:schemeClr val="tx1"/>
            </a:solidFill>
            <a:miter lim="800000"/>
            <a:headEnd/>
            <a:tailEnd/>
          </a:ln>
        </p:spPr>
        <p:txBody>
          <a:bodyPr wrap="none"/>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ea typeface="PMingLiU" panose="02020500000000000000" pitchFamily="18" charset="-120"/>
              </a:rPr>
              <a:t>Training </a:t>
            </a:r>
          </a:p>
          <a:p>
            <a:pPr algn="ctr"/>
            <a:r>
              <a:rPr lang="en-US" altLang="en-US">
                <a:ea typeface="PMingLiU" panose="02020500000000000000" pitchFamily="18" charset="-120"/>
              </a:rPr>
              <a:t>Data</a:t>
            </a:r>
          </a:p>
        </p:txBody>
      </p:sp>
      <p:sp>
        <p:nvSpPr>
          <p:cNvPr id="125969" name="Google Shape;557;p45">
            <a:extLst>
              <a:ext uri="{FF2B5EF4-FFF2-40B4-BE49-F238E27FC236}">
                <a16:creationId xmlns:a16="http://schemas.microsoft.com/office/drawing/2014/main" id="{09F2D259-57C0-44F2-B74D-A93B719D79A4}"/>
              </a:ext>
            </a:extLst>
          </p:cNvPr>
          <p:cNvSpPr>
            <a:spLocks noChangeArrowheads="1"/>
          </p:cNvSpPr>
          <p:nvPr/>
        </p:nvSpPr>
        <p:spPr bwMode="auto">
          <a:xfrm>
            <a:off x="1651976" y="4378552"/>
            <a:ext cx="974725" cy="644525"/>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Split</a:t>
            </a:r>
          </a:p>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Data</a:t>
            </a:r>
          </a:p>
        </p:txBody>
      </p:sp>
      <p:cxnSp>
        <p:nvCxnSpPr>
          <p:cNvPr id="125970" name="Google Shape;554;p45">
            <a:extLst>
              <a:ext uri="{FF2B5EF4-FFF2-40B4-BE49-F238E27FC236}">
                <a16:creationId xmlns:a16="http://schemas.microsoft.com/office/drawing/2014/main" id="{C4B99EAB-691C-4435-BE1F-10168E270236}"/>
              </a:ext>
            </a:extLst>
          </p:cNvPr>
          <p:cNvCxnSpPr>
            <a:cxnSpLocks noChangeShapeType="1"/>
            <a:stCxn id="125958" idx="3"/>
            <a:endCxn id="125969" idx="1"/>
          </p:cNvCxnSpPr>
          <p:nvPr/>
        </p:nvCxnSpPr>
        <p:spPr bwMode="auto">
          <a:xfrm>
            <a:off x="1374348" y="4700815"/>
            <a:ext cx="277628" cy="0"/>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cxnSp>
        <p:nvCxnSpPr>
          <p:cNvPr id="125971" name="Google Shape;563;p45">
            <a:extLst>
              <a:ext uri="{FF2B5EF4-FFF2-40B4-BE49-F238E27FC236}">
                <a16:creationId xmlns:a16="http://schemas.microsoft.com/office/drawing/2014/main" id="{0CC6C74A-B5AB-49ED-8F5A-6B161495C8D5}"/>
              </a:ext>
            </a:extLst>
          </p:cNvPr>
          <p:cNvCxnSpPr>
            <a:cxnSpLocks noChangeShapeType="1"/>
            <a:stCxn id="125969" idx="2"/>
            <a:endCxn id="125968" idx="2"/>
          </p:cNvCxnSpPr>
          <p:nvPr/>
        </p:nvCxnSpPr>
        <p:spPr bwMode="auto">
          <a:xfrm rot="16200000" flipH="1">
            <a:off x="1724274" y="5438141"/>
            <a:ext cx="1034571" cy="204441"/>
          </a:xfrm>
          <a:prstGeom prst="curvedConnector2">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72" name="Google Shape;557;p45">
            <a:extLst>
              <a:ext uri="{FF2B5EF4-FFF2-40B4-BE49-F238E27FC236}">
                <a16:creationId xmlns:a16="http://schemas.microsoft.com/office/drawing/2014/main" id="{CA9B66D5-7C02-490C-BCE2-AF87E45EA796}"/>
              </a:ext>
            </a:extLst>
          </p:cNvPr>
          <p:cNvSpPr>
            <a:spLocks noChangeArrowheads="1"/>
          </p:cNvSpPr>
          <p:nvPr/>
        </p:nvSpPr>
        <p:spPr bwMode="auto">
          <a:xfrm>
            <a:off x="3436668" y="4367531"/>
            <a:ext cx="1138110" cy="631507"/>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Train</a:t>
            </a:r>
          </a:p>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a:t>
            </a:r>
          </a:p>
        </p:txBody>
      </p:sp>
      <p:cxnSp>
        <p:nvCxnSpPr>
          <p:cNvPr id="125973" name="Google Shape;563;p45">
            <a:extLst>
              <a:ext uri="{FF2B5EF4-FFF2-40B4-BE49-F238E27FC236}">
                <a16:creationId xmlns:a16="http://schemas.microsoft.com/office/drawing/2014/main" id="{D643A49B-3910-4DAD-BE2C-E809C37E789C}"/>
              </a:ext>
            </a:extLst>
          </p:cNvPr>
          <p:cNvCxnSpPr>
            <a:cxnSpLocks noChangeShapeType="1"/>
            <a:stCxn id="125968" idx="4"/>
            <a:endCxn id="125972" idx="2"/>
          </p:cNvCxnSpPr>
          <p:nvPr/>
        </p:nvCxnSpPr>
        <p:spPr bwMode="auto">
          <a:xfrm flipV="1">
            <a:off x="3841848" y="4999038"/>
            <a:ext cx="163875" cy="1058610"/>
          </a:xfrm>
          <a:prstGeom prst="curvedConnector2">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74" name="Google Shape;557;p45">
            <a:extLst>
              <a:ext uri="{FF2B5EF4-FFF2-40B4-BE49-F238E27FC236}">
                <a16:creationId xmlns:a16="http://schemas.microsoft.com/office/drawing/2014/main" id="{D62D5E11-04BC-43F6-B277-F061B9F7F84D}"/>
              </a:ext>
            </a:extLst>
          </p:cNvPr>
          <p:cNvSpPr>
            <a:spLocks noChangeArrowheads="1"/>
          </p:cNvSpPr>
          <p:nvPr/>
        </p:nvSpPr>
        <p:spPr bwMode="auto">
          <a:xfrm>
            <a:off x="5115721" y="4360863"/>
            <a:ext cx="1392234" cy="644525"/>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dirty="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Validate</a:t>
            </a:r>
          </a:p>
          <a:p>
            <a:pPr algn="ctr"/>
            <a:r>
              <a:rPr lang="en-US" altLang="en-US" dirty="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a:t>
            </a:r>
          </a:p>
        </p:txBody>
      </p:sp>
      <p:cxnSp>
        <p:nvCxnSpPr>
          <p:cNvPr id="125975" name="Google Shape;567;p45">
            <a:extLst>
              <a:ext uri="{FF2B5EF4-FFF2-40B4-BE49-F238E27FC236}">
                <a16:creationId xmlns:a16="http://schemas.microsoft.com/office/drawing/2014/main" id="{AD3CA82D-D0FD-496B-9E88-33B5B1C4FE17}"/>
              </a:ext>
            </a:extLst>
          </p:cNvPr>
          <p:cNvCxnSpPr>
            <a:cxnSpLocks noChangeShapeType="1"/>
            <a:stCxn id="125972" idx="3"/>
            <a:endCxn id="125974" idx="1"/>
          </p:cNvCxnSpPr>
          <p:nvPr/>
        </p:nvCxnSpPr>
        <p:spPr bwMode="auto">
          <a:xfrm flipV="1">
            <a:off x="4574778" y="4683126"/>
            <a:ext cx="540943" cy="159"/>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76" name="Google Shape;557;p45">
            <a:extLst>
              <a:ext uri="{FF2B5EF4-FFF2-40B4-BE49-F238E27FC236}">
                <a16:creationId xmlns:a16="http://schemas.microsoft.com/office/drawing/2014/main" id="{CF318DB7-A39C-467F-AEF5-5FA7A1761D3A}"/>
              </a:ext>
            </a:extLst>
          </p:cNvPr>
          <p:cNvSpPr>
            <a:spLocks noChangeArrowheads="1"/>
          </p:cNvSpPr>
          <p:nvPr/>
        </p:nvSpPr>
        <p:spPr bwMode="auto">
          <a:xfrm>
            <a:off x="7011988" y="4171844"/>
            <a:ext cx="1541957" cy="1033210"/>
          </a:xfrm>
          <a:prstGeom prst="roundRect">
            <a:avLst>
              <a:gd name="adj" fmla="val 16667"/>
            </a:avLst>
          </a:prstGeom>
          <a:solidFill>
            <a:schemeClr val="bg1"/>
          </a:solidFill>
          <a:ln w="28575">
            <a:solidFill>
              <a:srgbClr val="351C75"/>
            </a:solidFill>
            <a:round/>
            <a:headEnd type="none" w="sm" len="sm"/>
            <a:tailEnd type="none" w="sm" len="sm"/>
          </a:ln>
        </p:spPr>
        <p:txBody>
          <a:bodyPr lIns="91425" tIns="91425" rIns="91425" bIns="91425"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Deploy Validated</a:t>
            </a:r>
          </a:p>
          <a:p>
            <a:pPr algn="ctr"/>
            <a:r>
              <a:rPr lang="en-US" altLang="en-US">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a:t>
            </a:r>
          </a:p>
        </p:txBody>
      </p:sp>
      <p:sp>
        <p:nvSpPr>
          <p:cNvPr id="125977" name="Flowchart: Magnetic Disk 83">
            <a:extLst>
              <a:ext uri="{FF2B5EF4-FFF2-40B4-BE49-F238E27FC236}">
                <a16:creationId xmlns:a16="http://schemas.microsoft.com/office/drawing/2014/main" id="{30A70687-A0C4-4244-84D6-2F88DAD20CC2}"/>
              </a:ext>
            </a:extLst>
          </p:cNvPr>
          <p:cNvSpPr>
            <a:spLocks noChangeArrowheads="1"/>
          </p:cNvSpPr>
          <p:nvPr/>
        </p:nvSpPr>
        <p:spPr bwMode="auto">
          <a:xfrm>
            <a:off x="6167310" y="1381726"/>
            <a:ext cx="1118394" cy="1232693"/>
          </a:xfrm>
          <a:prstGeom prst="flowChartMagneticDisk">
            <a:avLst/>
          </a:prstGeom>
          <a:solidFill>
            <a:schemeClr val="bg1"/>
          </a:solidFill>
          <a:ln w="28575" algn="ctr">
            <a:solidFill>
              <a:schemeClr val="tx1"/>
            </a:solidFill>
            <a:miter lim="800000"/>
            <a:headEnd/>
            <a:tailEnd/>
          </a:ln>
        </p:spPr>
        <p:txBody>
          <a:bodyPr wrap="none"/>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a:ea typeface="PMingLiU" panose="02020500000000000000" pitchFamily="18" charset="-120"/>
              </a:rPr>
              <a:t>New</a:t>
            </a:r>
          </a:p>
          <a:p>
            <a:pPr algn="ctr"/>
            <a:r>
              <a:rPr lang="en-US" altLang="en-US">
                <a:ea typeface="PMingLiU" panose="02020500000000000000" pitchFamily="18" charset="-120"/>
              </a:rPr>
              <a:t>Data</a:t>
            </a:r>
          </a:p>
        </p:txBody>
      </p:sp>
      <p:cxnSp>
        <p:nvCxnSpPr>
          <p:cNvPr id="125978" name="Google Shape;571;p45">
            <a:extLst>
              <a:ext uri="{FF2B5EF4-FFF2-40B4-BE49-F238E27FC236}">
                <a16:creationId xmlns:a16="http://schemas.microsoft.com/office/drawing/2014/main" id="{44F9EAC6-BC74-4379-8F3F-24999206F1C2}"/>
              </a:ext>
            </a:extLst>
          </p:cNvPr>
          <p:cNvCxnSpPr>
            <a:cxnSpLocks noChangeShapeType="1"/>
            <a:stCxn id="125977" idx="4"/>
            <a:endCxn id="125976" idx="0"/>
          </p:cNvCxnSpPr>
          <p:nvPr/>
        </p:nvCxnSpPr>
        <p:spPr bwMode="auto">
          <a:xfrm>
            <a:off x="7285704" y="1998073"/>
            <a:ext cx="497263" cy="2173771"/>
          </a:xfrm>
          <a:prstGeom prst="curvedConnector2">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sp>
        <p:nvSpPr>
          <p:cNvPr id="125979" name="Flowchart: Multidocument 1">
            <a:extLst>
              <a:ext uri="{FF2B5EF4-FFF2-40B4-BE49-F238E27FC236}">
                <a16:creationId xmlns:a16="http://schemas.microsoft.com/office/drawing/2014/main" id="{CE871D65-B8F2-4CD6-B832-86DDAA95B08E}"/>
              </a:ext>
            </a:extLst>
          </p:cNvPr>
          <p:cNvSpPr>
            <a:spLocks noChangeArrowheads="1"/>
          </p:cNvSpPr>
          <p:nvPr/>
        </p:nvSpPr>
        <p:spPr bwMode="auto">
          <a:xfrm>
            <a:off x="6019800" y="5410199"/>
            <a:ext cx="3089476" cy="1386533"/>
          </a:xfrm>
          <a:prstGeom prst="flowChartMultidocument">
            <a:avLst/>
          </a:prstGeom>
          <a:solidFill>
            <a:schemeClr val="bg1"/>
          </a:solidFill>
          <a:ln w="28575" algn="ctr">
            <a:solidFill>
              <a:schemeClr val="tx1"/>
            </a:solidFill>
            <a:miter lim="800000"/>
            <a:headEnd type="oval" w="lg" len="lg"/>
            <a:tailEnd type="triangle" w="lg" len="lg"/>
          </a:ln>
        </p:spPr>
        <p:txBody>
          <a:bodyPr wrap="none" anchor="ct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n-US" altLang="en-US" dirty="0">
                <a:ea typeface="PMingLiU" panose="02020500000000000000" pitchFamily="18" charset="-120"/>
              </a:rPr>
              <a:t>Recommendation</a:t>
            </a:r>
          </a:p>
          <a:p>
            <a:r>
              <a:rPr lang="en-US" altLang="en-US" dirty="0">
                <a:ea typeface="PMingLiU" panose="02020500000000000000" pitchFamily="18" charset="-120"/>
              </a:rPr>
              <a:t>Decision</a:t>
            </a:r>
          </a:p>
          <a:p>
            <a:r>
              <a:rPr lang="en-US" altLang="en-US" sz="2400" dirty="0">
                <a:solidFill>
                  <a:srgbClr val="FF0000"/>
                </a:solidFill>
                <a:ea typeface="PMingLiU" panose="02020500000000000000" pitchFamily="18" charset="-120"/>
              </a:rPr>
              <a:t>Prediction</a:t>
            </a:r>
          </a:p>
        </p:txBody>
      </p:sp>
      <p:cxnSp>
        <p:nvCxnSpPr>
          <p:cNvPr id="125980" name="Google Shape;574;p45">
            <a:extLst>
              <a:ext uri="{FF2B5EF4-FFF2-40B4-BE49-F238E27FC236}">
                <a16:creationId xmlns:a16="http://schemas.microsoft.com/office/drawing/2014/main" id="{64D02B36-1AE9-4627-BE4A-45E9D6562BBC}"/>
              </a:ext>
            </a:extLst>
          </p:cNvPr>
          <p:cNvCxnSpPr>
            <a:cxnSpLocks/>
            <a:stCxn id="125976" idx="2"/>
            <a:endCxn id="125979" idx="0"/>
          </p:cNvCxnSpPr>
          <p:nvPr/>
        </p:nvCxnSpPr>
        <p:spPr bwMode="auto">
          <a:xfrm flipH="1">
            <a:off x="7777083" y="5205054"/>
            <a:ext cx="5884" cy="205145"/>
          </a:xfrm>
          <a:prstGeom prst="straightConnector1">
            <a:avLst/>
          </a:prstGeom>
          <a:noFill/>
          <a:ln w="38100">
            <a:solidFill>
              <a:srgbClr val="424242"/>
            </a:solidFill>
            <a:round/>
            <a:headEnd/>
            <a:tailEnd type="triangle" w="med" len="med"/>
          </a:ln>
          <a:extLst>
            <a:ext uri="{909E8E84-426E-40DD-AFC4-6F175D3DCCD1}">
              <a14:hiddenFill xmlns:a14="http://schemas.microsoft.com/office/drawing/2010/main">
                <a:noFill/>
              </a14:hiddenFill>
            </a:ext>
          </a:extLst>
        </p:spPr>
      </p:cxnSp>
      <p:pic>
        <p:nvPicPr>
          <p:cNvPr id="125981" name="Picture 2">
            <a:extLst>
              <a:ext uri="{FF2B5EF4-FFF2-40B4-BE49-F238E27FC236}">
                <a16:creationId xmlns:a16="http://schemas.microsoft.com/office/drawing/2014/main" id="{39475DFB-A9AF-403E-A1E3-714AE43F44D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10029" y="587975"/>
            <a:ext cx="3830274" cy="405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Google Shape;573;p45">
            <a:extLst>
              <a:ext uri="{FF2B5EF4-FFF2-40B4-BE49-F238E27FC236}">
                <a16:creationId xmlns:a16="http://schemas.microsoft.com/office/drawing/2014/main" id="{F243978D-D746-483A-8DE7-BFE34FEF0E9E}"/>
              </a:ext>
            </a:extLst>
          </p:cNvPr>
          <p:cNvSpPr txBox="1">
            <a:spLocks noChangeArrowheads="1"/>
          </p:cNvSpPr>
          <p:nvPr/>
        </p:nvSpPr>
        <p:spPr bwMode="auto">
          <a:xfrm>
            <a:off x="3108918" y="3603855"/>
            <a:ext cx="1804987" cy="76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dirty="0">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Infer Model Parameters</a:t>
            </a:r>
          </a:p>
        </p:txBody>
      </p:sp>
      <p:sp>
        <p:nvSpPr>
          <p:cNvPr id="2" name="TextBox 1">
            <a:extLst>
              <a:ext uri="{FF2B5EF4-FFF2-40B4-BE49-F238E27FC236}">
                <a16:creationId xmlns:a16="http://schemas.microsoft.com/office/drawing/2014/main" id="{EFC1ED52-9B4D-42E6-BD7A-C711A189C0EE}"/>
              </a:ext>
            </a:extLst>
          </p:cNvPr>
          <p:cNvSpPr txBox="1"/>
          <p:nvPr/>
        </p:nvSpPr>
        <p:spPr>
          <a:xfrm>
            <a:off x="2132599" y="3899198"/>
            <a:ext cx="870751" cy="461665"/>
          </a:xfrm>
          <a:prstGeom prst="rect">
            <a:avLst/>
          </a:prstGeom>
          <a:noFill/>
        </p:spPr>
        <p:txBody>
          <a:bodyPr wrap="none" rtlCol="0">
            <a:spAutoFit/>
          </a:bodyPr>
          <a:lstStyle/>
          <a:p>
            <a:r>
              <a:rPr lang="en-US" sz="2400" b="1" dirty="0">
                <a:solidFill>
                  <a:srgbClr val="FF0000"/>
                </a:solidFill>
              </a:rPr>
              <a:t>3900</a:t>
            </a:r>
          </a:p>
        </p:txBody>
      </p:sp>
      <p:sp>
        <p:nvSpPr>
          <p:cNvPr id="32" name="TextBox 31">
            <a:extLst>
              <a:ext uri="{FF2B5EF4-FFF2-40B4-BE49-F238E27FC236}">
                <a16:creationId xmlns:a16="http://schemas.microsoft.com/office/drawing/2014/main" id="{59EBE206-A795-4E2B-83F2-243F3C63E751}"/>
              </a:ext>
            </a:extLst>
          </p:cNvPr>
          <p:cNvSpPr txBox="1"/>
          <p:nvPr/>
        </p:nvSpPr>
        <p:spPr>
          <a:xfrm>
            <a:off x="2343780" y="5107998"/>
            <a:ext cx="1590500" cy="461665"/>
          </a:xfrm>
          <a:prstGeom prst="rect">
            <a:avLst/>
          </a:prstGeom>
          <a:noFill/>
        </p:spPr>
        <p:txBody>
          <a:bodyPr wrap="none" rtlCol="0">
            <a:spAutoFit/>
          </a:bodyPr>
          <a:lstStyle/>
          <a:p>
            <a:r>
              <a:rPr lang="en-US" sz="2400" b="1" dirty="0">
                <a:solidFill>
                  <a:srgbClr val="FF0000"/>
                </a:solidFill>
              </a:rPr>
              <a:t>1600(400)</a:t>
            </a:r>
          </a:p>
        </p:txBody>
      </p:sp>
      <p:sp>
        <p:nvSpPr>
          <p:cNvPr id="33" name="TextBox 32">
            <a:extLst>
              <a:ext uri="{FF2B5EF4-FFF2-40B4-BE49-F238E27FC236}">
                <a16:creationId xmlns:a16="http://schemas.microsoft.com/office/drawing/2014/main" id="{1E9243A4-1124-4748-ABE4-CEC685FCA479}"/>
              </a:ext>
            </a:extLst>
          </p:cNvPr>
          <p:cNvSpPr txBox="1"/>
          <p:nvPr/>
        </p:nvSpPr>
        <p:spPr>
          <a:xfrm>
            <a:off x="3894627" y="2154813"/>
            <a:ext cx="1590500" cy="461665"/>
          </a:xfrm>
          <a:prstGeom prst="rect">
            <a:avLst/>
          </a:prstGeom>
          <a:noFill/>
        </p:spPr>
        <p:txBody>
          <a:bodyPr wrap="none" rtlCol="0">
            <a:spAutoFit/>
          </a:bodyPr>
          <a:lstStyle/>
          <a:p>
            <a:r>
              <a:rPr lang="en-US" sz="2400" b="1" dirty="0">
                <a:solidFill>
                  <a:srgbClr val="FF0000"/>
                </a:solidFill>
              </a:rPr>
              <a:t>2300(204)</a:t>
            </a:r>
          </a:p>
        </p:txBody>
      </p:sp>
      <p:sp>
        <p:nvSpPr>
          <p:cNvPr id="34" name="TextBox 33">
            <a:extLst>
              <a:ext uri="{FF2B5EF4-FFF2-40B4-BE49-F238E27FC236}">
                <a16:creationId xmlns:a16="http://schemas.microsoft.com/office/drawing/2014/main" id="{1E8A1B3A-CC15-4A23-AC62-2CA544C278A1}"/>
              </a:ext>
            </a:extLst>
          </p:cNvPr>
          <p:cNvSpPr txBox="1"/>
          <p:nvPr/>
        </p:nvSpPr>
        <p:spPr>
          <a:xfrm>
            <a:off x="7340774" y="1513315"/>
            <a:ext cx="1127232" cy="461665"/>
          </a:xfrm>
          <a:prstGeom prst="rect">
            <a:avLst/>
          </a:prstGeom>
          <a:noFill/>
        </p:spPr>
        <p:txBody>
          <a:bodyPr wrap="none" rtlCol="0">
            <a:spAutoFit/>
          </a:bodyPr>
          <a:lstStyle/>
          <a:p>
            <a:r>
              <a:rPr lang="en-US" sz="2400" b="1" dirty="0">
                <a:solidFill>
                  <a:srgbClr val="FF0000"/>
                </a:solidFill>
              </a:rPr>
              <a:t>50,000</a:t>
            </a:r>
          </a:p>
        </p:txBody>
      </p:sp>
      <p:sp>
        <p:nvSpPr>
          <p:cNvPr id="37" name="Google Shape;573;p45">
            <a:extLst>
              <a:ext uri="{FF2B5EF4-FFF2-40B4-BE49-F238E27FC236}">
                <a16:creationId xmlns:a16="http://schemas.microsoft.com/office/drawing/2014/main" id="{A0B1A74F-1BB1-4F7C-8A7C-204BFD70784E}"/>
              </a:ext>
            </a:extLst>
          </p:cNvPr>
          <p:cNvSpPr txBox="1">
            <a:spLocks noChangeArrowheads="1"/>
          </p:cNvSpPr>
          <p:nvPr/>
        </p:nvSpPr>
        <p:spPr bwMode="auto">
          <a:xfrm>
            <a:off x="5297485" y="2746778"/>
            <a:ext cx="2477597" cy="1105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pPr algn="ctr"/>
            <a:r>
              <a:rPr lang="en-US" altLang="en-US" sz="1800" dirty="0">
                <a:solidFill>
                  <a:srgbClr val="C00000"/>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 &amp; estimated</a:t>
            </a:r>
          </a:p>
          <a:p>
            <a:pPr algn="ctr"/>
            <a:r>
              <a:rPr lang="en-US" altLang="en-US" sz="1800" dirty="0">
                <a:solidFill>
                  <a:srgbClr val="C00000"/>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model parameters,</a:t>
            </a:r>
          </a:p>
          <a:p>
            <a:pPr algn="ctr"/>
            <a:r>
              <a:rPr lang="en-US" altLang="en-US" sz="1800" dirty="0">
                <a:solidFill>
                  <a:srgbClr val="C00000"/>
                </a:solidFill>
                <a:latin typeface="Montserrat" panose="02000505000000020004" pitchFamily="2" charset="0"/>
                <a:ea typeface="Montserrat" panose="02000505000000020004" pitchFamily="2" charset="0"/>
                <a:cs typeface="Montserrat" panose="02000505000000020004" pitchFamily="2" charset="0"/>
                <a:sym typeface="Montserrat" panose="02000505000000020004" pitchFamily="2" charset="0"/>
              </a:rPr>
              <a:t>estimated model hit rates</a:t>
            </a:r>
          </a:p>
        </p:txBody>
      </p:sp>
      <p:sp>
        <p:nvSpPr>
          <p:cNvPr id="36" name="TextBox 35">
            <a:extLst>
              <a:ext uri="{FF2B5EF4-FFF2-40B4-BE49-F238E27FC236}">
                <a16:creationId xmlns:a16="http://schemas.microsoft.com/office/drawing/2014/main" id="{D63A76CF-0FBC-44F1-8AFE-4AB463D2A115}"/>
              </a:ext>
            </a:extLst>
          </p:cNvPr>
          <p:cNvSpPr txBox="1"/>
          <p:nvPr/>
        </p:nvSpPr>
        <p:spPr>
          <a:xfrm>
            <a:off x="112623" y="2059735"/>
            <a:ext cx="2574031" cy="461665"/>
          </a:xfrm>
          <a:prstGeom prst="rect">
            <a:avLst/>
          </a:prstGeom>
          <a:noFill/>
        </p:spPr>
        <p:txBody>
          <a:bodyPr wrap="square" rtlCol="0">
            <a:spAutoFit/>
          </a:bodyPr>
          <a:lstStyle/>
          <a:p>
            <a:r>
              <a:rPr lang="en-US" sz="2400" b="1" dirty="0">
                <a:solidFill>
                  <a:srgbClr val="FF0000"/>
                </a:solidFill>
              </a:rPr>
              <a:t>N=20,000</a:t>
            </a:r>
          </a:p>
        </p:txBody>
      </p:sp>
      <p:cxnSp>
        <p:nvCxnSpPr>
          <p:cNvPr id="41" name="Straight Arrow Connector 40">
            <a:extLst>
              <a:ext uri="{FF2B5EF4-FFF2-40B4-BE49-F238E27FC236}">
                <a16:creationId xmlns:a16="http://schemas.microsoft.com/office/drawing/2014/main" id="{217B66D4-D7B5-4097-BD92-741794442392}"/>
              </a:ext>
            </a:extLst>
          </p:cNvPr>
          <p:cNvCxnSpPr>
            <a:cxnSpLocks/>
          </p:cNvCxnSpPr>
          <p:nvPr/>
        </p:nvCxnSpPr>
        <p:spPr bwMode="auto">
          <a:xfrm>
            <a:off x="6761458" y="3985133"/>
            <a:ext cx="0" cy="666317"/>
          </a:xfrm>
          <a:prstGeom prst="straightConnector1">
            <a:avLst/>
          </a:prstGeom>
          <a:noFill/>
          <a:ln w="38100" cap="flat" cmpd="sng" algn="ctr">
            <a:solidFill>
              <a:srgbClr val="C00000"/>
            </a:solidFill>
            <a:prstDash val="sysDash"/>
            <a:round/>
            <a:headEnd type="none" w="sm" len="sm"/>
            <a:tailEnd type="triangle" w="lg" len="lg"/>
          </a:ln>
          <a:effectLst/>
        </p:spPr>
      </p:cxnSp>
      <p:sp>
        <p:nvSpPr>
          <p:cNvPr id="39" name="TextBox 38">
            <a:extLst>
              <a:ext uri="{FF2B5EF4-FFF2-40B4-BE49-F238E27FC236}">
                <a16:creationId xmlns:a16="http://schemas.microsoft.com/office/drawing/2014/main" id="{3250C10B-5084-4259-90AE-067BB9AFDA3A}"/>
              </a:ext>
            </a:extLst>
          </p:cNvPr>
          <p:cNvSpPr txBox="1"/>
          <p:nvPr/>
        </p:nvSpPr>
        <p:spPr>
          <a:xfrm rot="20200219">
            <a:off x="533391" y="5248244"/>
            <a:ext cx="3706296" cy="369332"/>
          </a:xfrm>
          <a:prstGeom prst="rect">
            <a:avLst/>
          </a:prstGeom>
          <a:noFill/>
        </p:spPr>
        <p:txBody>
          <a:bodyPr wrap="square">
            <a:spAutoFit/>
          </a:bodyPr>
          <a:lstStyle/>
          <a:p>
            <a:r>
              <a:rPr lang="en-US" sz="1800" b="1" dirty="0">
                <a:solidFill>
                  <a:srgbClr val="FF0000"/>
                </a:solidFill>
              </a:rPr>
              <a:t>over-sampling</a:t>
            </a:r>
            <a:r>
              <a:rPr lang="en-US" sz="1800" b="1" dirty="0">
                <a:solidFill>
                  <a:srgbClr val="FF0000"/>
                </a:solidFill>
                <a:sym typeface="Wingdings" panose="05000000000000000000" pitchFamily="2" charset="2"/>
              </a:rPr>
              <a:t></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72CB011F-8425-4C89-B3E6-2AF34BD5FA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5" y="533400"/>
            <a:ext cx="12192000" cy="54022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164CCA5-6B1A-446D-B5A9-1AF0CB5C23AD}"/>
              </a:ext>
            </a:extLst>
          </p:cNvPr>
          <p:cNvSpPr>
            <a:spLocks noGrp="1"/>
          </p:cNvSpPr>
          <p:nvPr>
            <p:ph type="title"/>
          </p:nvPr>
        </p:nvSpPr>
        <p:spPr/>
        <p:txBody>
          <a:bodyPr/>
          <a:lstStyle/>
          <a:p>
            <a:r>
              <a:rPr lang="en-US" dirty="0"/>
              <a:t>From Linear Regression to Logistic Regression  </a:t>
            </a:r>
          </a:p>
        </p:txBody>
      </p:sp>
      <p:sp>
        <p:nvSpPr>
          <p:cNvPr id="3" name="Content Placeholder 2">
            <a:extLst>
              <a:ext uri="{FF2B5EF4-FFF2-40B4-BE49-F238E27FC236}">
                <a16:creationId xmlns:a16="http://schemas.microsoft.com/office/drawing/2014/main" id="{80EEDB96-12F5-4DF1-A33D-A068C439C4FF}"/>
              </a:ext>
            </a:extLst>
          </p:cNvPr>
          <p:cNvSpPr>
            <a:spLocks noGrp="1"/>
          </p:cNvSpPr>
          <p:nvPr>
            <p:ph idx="1"/>
          </p:nvPr>
        </p:nvSpPr>
        <p:spPr>
          <a:xfrm>
            <a:off x="304800" y="5442856"/>
            <a:ext cx="11480800" cy="729343"/>
          </a:xfrm>
          <a:solidFill>
            <a:schemeClr val="bg1"/>
          </a:solidFill>
        </p:spPr>
        <p:txBody>
          <a:bodyPr/>
          <a:lstStyle/>
          <a:p>
            <a:pPr marL="0" indent="0">
              <a:buNone/>
            </a:pPr>
            <a:r>
              <a:rPr lang="en-US" b="0" i="0" dirty="0">
                <a:solidFill>
                  <a:srgbClr val="202122"/>
                </a:solidFill>
                <a:effectLst/>
                <a:latin typeface="Arial" panose="020B0604020202020204" pitchFamily="34" charset="0"/>
              </a:rPr>
              <a:t>Logistic regression is a </a:t>
            </a:r>
            <a:r>
              <a:rPr lang="en-US" b="0" i="0" u="none" strike="noStrike" dirty="0">
                <a:solidFill>
                  <a:srgbClr val="0645AD"/>
                </a:solidFill>
                <a:effectLst/>
                <a:latin typeface="Arial" panose="020B0604020202020204" pitchFamily="34" charset="0"/>
                <a:hlinkClick r:id="rId3" tooltip="Statistical model"/>
              </a:rPr>
              <a:t>statistical model</a:t>
            </a:r>
            <a:r>
              <a:rPr lang="en-US" b="0" i="0" dirty="0">
                <a:solidFill>
                  <a:srgbClr val="202122"/>
                </a:solidFill>
                <a:effectLst/>
                <a:latin typeface="Arial" panose="020B0604020202020204" pitchFamily="34" charset="0"/>
              </a:rPr>
              <a:t> that in its basic form uses a </a:t>
            </a:r>
            <a:r>
              <a:rPr lang="en-US" b="0" i="0" u="none" strike="noStrike" dirty="0">
                <a:solidFill>
                  <a:srgbClr val="0645AD"/>
                </a:solidFill>
                <a:effectLst/>
                <a:latin typeface="Arial" panose="020B0604020202020204" pitchFamily="34" charset="0"/>
                <a:hlinkClick r:id="rId4" tooltip="Logistic function"/>
              </a:rPr>
              <a:t>logistic function</a:t>
            </a:r>
            <a:r>
              <a:rPr lang="en-US" b="0" i="0" dirty="0">
                <a:solidFill>
                  <a:srgbClr val="202122"/>
                </a:solidFill>
                <a:effectLst/>
                <a:latin typeface="Arial" panose="020B0604020202020204" pitchFamily="34" charset="0"/>
              </a:rPr>
              <a:t> to model a </a:t>
            </a:r>
            <a:r>
              <a:rPr lang="en-US" b="0" i="0" u="none" strike="noStrike" dirty="0">
                <a:solidFill>
                  <a:srgbClr val="0645AD"/>
                </a:solidFill>
                <a:effectLst/>
                <a:latin typeface="Arial" panose="020B0604020202020204" pitchFamily="34" charset="0"/>
                <a:hlinkClick r:id="rId5" tooltip="Binary variable"/>
              </a:rPr>
              <a:t>binary</a:t>
            </a:r>
            <a:r>
              <a:rPr lang="en-US" b="0" i="0" dirty="0">
                <a:solidFill>
                  <a:srgbClr val="202122"/>
                </a:solidFill>
                <a:effectLst/>
                <a:latin typeface="Arial" panose="020B0604020202020204" pitchFamily="34" charset="0"/>
              </a:rPr>
              <a:t> </a:t>
            </a:r>
            <a:r>
              <a:rPr lang="en-US" b="0" i="0" u="sng" dirty="0">
                <a:solidFill>
                  <a:srgbClr val="0645AD"/>
                </a:solidFill>
                <a:effectLst/>
                <a:latin typeface="Arial" panose="020B0604020202020204" pitchFamily="34" charset="0"/>
                <a:hlinkClick r:id="rId6"/>
              </a:rPr>
              <a:t>dependent variable</a:t>
            </a:r>
            <a:endParaRPr lang="en-US" dirty="0"/>
          </a:p>
        </p:txBody>
      </p:sp>
      <p:sp>
        <p:nvSpPr>
          <p:cNvPr id="6" name="TextBox 5">
            <a:extLst>
              <a:ext uri="{FF2B5EF4-FFF2-40B4-BE49-F238E27FC236}">
                <a16:creationId xmlns:a16="http://schemas.microsoft.com/office/drawing/2014/main" id="{6AC7DD5F-8413-4ACD-BDA7-47BE98EB9681}"/>
              </a:ext>
            </a:extLst>
          </p:cNvPr>
          <p:cNvSpPr txBox="1"/>
          <p:nvPr/>
        </p:nvSpPr>
        <p:spPr>
          <a:xfrm>
            <a:off x="2416628" y="6365875"/>
            <a:ext cx="6096000" cy="369332"/>
          </a:xfrm>
          <a:prstGeom prst="rect">
            <a:avLst/>
          </a:prstGeom>
          <a:noFill/>
        </p:spPr>
        <p:txBody>
          <a:bodyPr wrap="square">
            <a:spAutoFit/>
          </a:bodyPr>
          <a:lstStyle/>
          <a:p>
            <a:r>
              <a:rPr lang="en-US" dirty="0">
                <a:hlinkClick r:id="rId7"/>
              </a:rPr>
              <a:t>https://en.wikipedia.org/wiki/Logistic_regression</a:t>
            </a:r>
            <a:r>
              <a:rPr lang="en-US" dirty="0"/>
              <a:t> </a:t>
            </a:r>
          </a:p>
        </p:txBody>
      </p:sp>
    </p:spTree>
    <p:extLst>
      <p:ext uri="{BB962C8B-B14F-4D97-AF65-F5344CB8AC3E}">
        <p14:creationId xmlns:p14="http://schemas.microsoft.com/office/powerpoint/2010/main" val="10075338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9E823-F074-4D84-BFD8-23412E631A64}"/>
              </a:ext>
            </a:extLst>
          </p:cNvPr>
          <p:cNvSpPr>
            <a:spLocks noGrp="1"/>
          </p:cNvSpPr>
          <p:nvPr>
            <p:ph type="title"/>
          </p:nvPr>
        </p:nvSpPr>
        <p:spPr/>
        <p:txBody>
          <a:bodyPr/>
          <a:lstStyle/>
          <a:p>
            <a:r>
              <a:rPr lang="en-US" dirty="0">
                <a:solidFill>
                  <a:srgbClr val="111111"/>
                </a:solidFill>
                <a:effectLst/>
                <a:latin typeface="raleway" pitchFamily="2" charset="0"/>
              </a:rPr>
              <a:t>Logistic Regression</a:t>
            </a:r>
            <a:endParaRPr lang="en-US" dirty="0"/>
          </a:p>
        </p:txBody>
      </p:sp>
      <p:sp>
        <p:nvSpPr>
          <p:cNvPr id="3" name="Content Placeholder 2">
            <a:extLst>
              <a:ext uri="{FF2B5EF4-FFF2-40B4-BE49-F238E27FC236}">
                <a16:creationId xmlns:a16="http://schemas.microsoft.com/office/drawing/2014/main" id="{58CC9336-BA31-451C-97D0-EDF113BB78C6}"/>
              </a:ext>
            </a:extLst>
          </p:cNvPr>
          <p:cNvSpPr>
            <a:spLocks noGrp="1"/>
          </p:cNvSpPr>
          <p:nvPr>
            <p:ph idx="1"/>
          </p:nvPr>
        </p:nvSpPr>
        <p:spPr/>
        <p:txBody>
          <a:bodyPr/>
          <a:lstStyle/>
          <a:p>
            <a:pPr marL="0" indent="0">
              <a:buNone/>
            </a:pPr>
            <a:r>
              <a:rPr lang="en-US" dirty="0">
                <a:solidFill>
                  <a:srgbClr val="111111"/>
                </a:solidFill>
                <a:effectLst/>
                <a:latin typeface="raleway" pitchFamily="2" charset="0"/>
              </a:rPr>
              <a:t>Logistic regression </a:t>
            </a:r>
            <a:r>
              <a:rPr lang="en-US" b="0" dirty="0">
                <a:solidFill>
                  <a:srgbClr val="111111"/>
                </a:solidFill>
                <a:effectLst/>
                <a:latin typeface="raleway" pitchFamily="2" charset="0"/>
              </a:rPr>
              <a:t>is a </a:t>
            </a:r>
            <a:r>
              <a:rPr lang="en-US" dirty="0">
                <a:solidFill>
                  <a:srgbClr val="111111"/>
                </a:solidFill>
                <a:effectLst/>
                <a:latin typeface="raleway" pitchFamily="2" charset="0"/>
              </a:rPr>
              <a:t>predictive modelling algorithm</a:t>
            </a:r>
            <a:r>
              <a:rPr lang="en-US" b="0" dirty="0">
                <a:solidFill>
                  <a:srgbClr val="111111"/>
                </a:solidFill>
                <a:effectLst/>
                <a:latin typeface="raleway" pitchFamily="2" charset="0"/>
              </a:rPr>
              <a:t> that is used when the </a:t>
            </a:r>
            <a:r>
              <a:rPr lang="en-US" dirty="0">
                <a:solidFill>
                  <a:srgbClr val="111111"/>
                </a:solidFill>
                <a:effectLst/>
                <a:latin typeface="raleway" pitchFamily="2" charset="0"/>
              </a:rPr>
              <a:t>Y variable is binary categorical. </a:t>
            </a:r>
          </a:p>
          <a:p>
            <a:pPr marL="457200" indent="-457200">
              <a:buFont typeface="+mj-lt"/>
              <a:buAutoNum type="arabicPeriod"/>
            </a:pPr>
            <a:r>
              <a:rPr lang="en-US" sz="2400" b="0" dirty="0">
                <a:solidFill>
                  <a:srgbClr val="111111"/>
                </a:solidFill>
                <a:effectLst/>
                <a:latin typeface="raleway" pitchFamily="2" charset="0"/>
              </a:rPr>
              <a:t>Y can take only two values like 1 or 0. </a:t>
            </a:r>
          </a:p>
          <a:p>
            <a:pPr marL="457200" indent="-457200">
              <a:buFont typeface="+mj-lt"/>
              <a:buAutoNum type="arabicPeriod"/>
            </a:pPr>
            <a:r>
              <a:rPr lang="en-US" sz="2400" b="0" dirty="0">
                <a:solidFill>
                  <a:srgbClr val="111111"/>
                </a:solidFill>
                <a:effectLst/>
                <a:latin typeface="raleway" pitchFamily="2" charset="0"/>
              </a:rPr>
              <a:t>The goal is to determine a mathematical equation that can be used to predict the probability of event when Y is 1. </a:t>
            </a:r>
          </a:p>
          <a:p>
            <a:pPr marL="457200" indent="-457200">
              <a:buFont typeface="+mj-lt"/>
              <a:buAutoNum type="arabicPeriod"/>
            </a:pPr>
            <a:r>
              <a:rPr lang="en-US" sz="2400" b="0" dirty="0">
                <a:solidFill>
                  <a:srgbClr val="111111"/>
                </a:solidFill>
                <a:effectLst/>
                <a:latin typeface="raleway" pitchFamily="2" charset="0"/>
              </a:rPr>
              <a:t>Once the equation is established, it can be used to predict the Y when the </a:t>
            </a:r>
            <a:r>
              <a:rPr lang="en-US" sz="2400" b="0" dirty="0" err="1">
                <a:solidFill>
                  <a:srgbClr val="111111"/>
                </a:solidFill>
                <a:effectLst/>
                <a:latin typeface="raleway" pitchFamily="2" charset="0"/>
              </a:rPr>
              <a:t>Xs</a:t>
            </a:r>
            <a:r>
              <a:rPr lang="en-US" sz="2400" b="0" dirty="0">
                <a:solidFill>
                  <a:srgbClr val="111111"/>
                </a:solidFill>
                <a:effectLst/>
                <a:latin typeface="raleway" pitchFamily="2" charset="0"/>
              </a:rPr>
              <a:t> are known.</a:t>
            </a:r>
          </a:p>
          <a:p>
            <a:pPr marL="0" indent="0">
              <a:buNone/>
            </a:pPr>
            <a:r>
              <a:rPr lang="en-US" sz="2400" dirty="0">
                <a:solidFill>
                  <a:srgbClr val="111111"/>
                </a:solidFill>
                <a:latin typeface="raleway" pitchFamily="2" charset="0"/>
              </a:rPr>
              <a:t>Examples </a:t>
            </a:r>
            <a:endParaRPr lang="en-US" sz="2400" dirty="0">
              <a:solidFill>
                <a:srgbClr val="111111"/>
              </a:solidFill>
              <a:effectLst/>
              <a:latin typeface="raleway" pitchFamily="2" charset="0"/>
            </a:endParaRPr>
          </a:p>
          <a:p>
            <a:pPr algn="l" fontAlgn="base">
              <a:buFont typeface="Arial" panose="020B0604020202020204" pitchFamily="34" charset="0"/>
              <a:buChar char="•"/>
            </a:pPr>
            <a:r>
              <a:rPr lang="en-US" sz="2400" b="1" i="0" dirty="0">
                <a:solidFill>
                  <a:srgbClr val="111111"/>
                </a:solidFill>
                <a:effectLst/>
                <a:latin typeface="raleway" pitchFamily="2" charset="0"/>
              </a:rPr>
              <a:t>Spam Detection</a:t>
            </a:r>
            <a:r>
              <a:rPr lang="en-US" sz="2400" b="0" i="0" dirty="0">
                <a:solidFill>
                  <a:srgbClr val="111111"/>
                </a:solidFill>
                <a:effectLst/>
                <a:latin typeface="raleway" pitchFamily="2" charset="0"/>
              </a:rPr>
              <a:t> : Predicting if an email is Spam or not</a:t>
            </a:r>
          </a:p>
          <a:p>
            <a:pPr algn="l" fontAlgn="base">
              <a:buFont typeface="Arial" panose="020B0604020202020204" pitchFamily="34" charset="0"/>
              <a:buChar char="•"/>
            </a:pPr>
            <a:r>
              <a:rPr lang="en-US" sz="2400" b="1" i="0" dirty="0">
                <a:solidFill>
                  <a:srgbClr val="111111"/>
                </a:solidFill>
                <a:effectLst/>
                <a:latin typeface="raleway" pitchFamily="2" charset="0"/>
              </a:rPr>
              <a:t>Credit Card Fraud</a:t>
            </a:r>
            <a:r>
              <a:rPr lang="en-US" sz="2400" b="0" i="0" dirty="0">
                <a:solidFill>
                  <a:srgbClr val="111111"/>
                </a:solidFill>
                <a:effectLst/>
                <a:latin typeface="raleway" pitchFamily="2" charset="0"/>
              </a:rPr>
              <a:t> : Predicting if a given credit card transaction is fraud or not</a:t>
            </a:r>
          </a:p>
          <a:p>
            <a:pPr algn="l" fontAlgn="base">
              <a:buFont typeface="Arial" panose="020B0604020202020204" pitchFamily="34" charset="0"/>
              <a:buChar char="•"/>
            </a:pPr>
            <a:r>
              <a:rPr lang="en-US" sz="2400" b="1" i="0" dirty="0">
                <a:solidFill>
                  <a:srgbClr val="111111"/>
                </a:solidFill>
                <a:effectLst/>
                <a:latin typeface="raleway" pitchFamily="2" charset="0"/>
              </a:rPr>
              <a:t>Health</a:t>
            </a:r>
            <a:r>
              <a:rPr lang="en-US" sz="2400" b="0" i="0" dirty="0">
                <a:solidFill>
                  <a:srgbClr val="111111"/>
                </a:solidFill>
                <a:effectLst/>
                <a:latin typeface="raleway" pitchFamily="2" charset="0"/>
              </a:rPr>
              <a:t> : Predicting if a given mass of tissue is benign or malignant</a:t>
            </a:r>
          </a:p>
          <a:p>
            <a:pPr algn="l" fontAlgn="base">
              <a:buFont typeface="Arial" panose="020B0604020202020204" pitchFamily="34" charset="0"/>
              <a:buChar char="•"/>
            </a:pPr>
            <a:r>
              <a:rPr lang="en-US" sz="2400" b="1" i="0" dirty="0">
                <a:solidFill>
                  <a:srgbClr val="111111"/>
                </a:solidFill>
                <a:effectLst/>
                <a:latin typeface="raleway" pitchFamily="2" charset="0"/>
              </a:rPr>
              <a:t>Marketing</a:t>
            </a:r>
            <a:r>
              <a:rPr lang="en-US" sz="2400" b="0" i="0" dirty="0">
                <a:solidFill>
                  <a:srgbClr val="111111"/>
                </a:solidFill>
                <a:effectLst/>
                <a:latin typeface="raleway" pitchFamily="2" charset="0"/>
              </a:rPr>
              <a:t> : Predicting if a given user will buy an insurance product or not</a:t>
            </a:r>
          </a:p>
          <a:p>
            <a:pPr algn="l" fontAlgn="base">
              <a:buFont typeface="Arial" panose="020B0604020202020204" pitchFamily="34" charset="0"/>
              <a:buChar char="•"/>
            </a:pPr>
            <a:r>
              <a:rPr lang="en-US" sz="2400" b="1" i="0" dirty="0">
                <a:solidFill>
                  <a:srgbClr val="111111"/>
                </a:solidFill>
                <a:effectLst/>
                <a:latin typeface="raleway" pitchFamily="2" charset="0"/>
              </a:rPr>
              <a:t>Banking</a:t>
            </a:r>
            <a:r>
              <a:rPr lang="en-US" sz="2400" b="0" i="0" dirty="0">
                <a:solidFill>
                  <a:srgbClr val="111111"/>
                </a:solidFill>
                <a:effectLst/>
                <a:latin typeface="raleway" pitchFamily="2" charset="0"/>
              </a:rPr>
              <a:t> : Predicting if a customer will default on a loan.</a:t>
            </a:r>
          </a:p>
          <a:p>
            <a:pPr marL="0" indent="0">
              <a:buNone/>
            </a:pPr>
            <a:endParaRPr lang="en-US" dirty="0"/>
          </a:p>
        </p:txBody>
      </p:sp>
      <p:sp>
        <p:nvSpPr>
          <p:cNvPr id="5" name="TextBox 4">
            <a:extLst>
              <a:ext uri="{FF2B5EF4-FFF2-40B4-BE49-F238E27FC236}">
                <a16:creationId xmlns:a16="http://schemas.microsoft.com/office/drawing/2014/main" id="{7F51F24F-2B7C-4E6C-B645-209E4DFDC37F}"/>
              </a:ext>
            </a:extLst>
          </p:cNvPr>
          <p:cNvSpPr txBox="1"/>
          <p:nvPr/>
        </p:nvSpPr>
        <p:spPr>
          <a:xfrm>
            <a:off x="2731247" y="6223000"/>
            <a:ext cx="8791388" cy="677108"/>
          </a:xfrm>
          <a:prstGeom prst="rect">
            <a:avLst/>
          </a:prstGeom>
          <a:noFill/>
        </p:spPr>
        <p:txBody>
          <a:bodyPr wrap="square">
            <a:spAutoFit/>
          </a:bodyPr>
          <a:lstStyle/>
          <a:p>
            <a:r>
              <a:rPr lang="en-US" dirty="0">
                <a:hlinkClick r:id="rId2"/>
              </a:rPr>
              <a:t>Logistic Regression - A Complete Tutorial with Examples in </a:t>
            </a:r>
            <a:r>
              <a:rPr lang="en-US" sz="2000" b="1" dirty="0">
                <a:hlinkClick r:id="rId2"/>
              </a:rPr>
              <a:t>R</a:t>
            </a:r>
            <a:r>
              <a:rPr lang="en-US" dirty="0">
                <a:hlinkClick r:id="rId2"/>
              </a:rPr>
              <a:t> (machinelearningplus.com)</a:t>
            </a:r>
            <a:endParaRPr lang="en-US" dirty="0"/>
          </a:p>
        </p:txBody>
      </p:sp>
    </p:spTree>
    <p:extLst>
      <p:ext uri="{BB962C8B-B14F-4D97-AF65-F5344CB8AC3E}">
        <p14:creationId xmlns:p14="http://schemas.microsoft.com/office/powerpoint/2010/main" val="10599244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9EC8-D41B-49C5-80F6-C92773421B96}"/>
              </a:ext>
            </a:extLst>
          </p:cNvPr>
          <p:cNvSpPr>
            <a:spLocks noGrp="1"/>
          </p:cNvSpPr>
          <p:nvPr>
            <p:ph type="title"/>
          </p:nvPr>
        </p:nvSpPr>
        <p:spPr/>
        <p:txBody>
          <a:bodyPr/>
          <a:lstStyle/>
          <a:p>
            <a:r>
              <a:rPr lang="en-US" dirty="0"/>
              <a:t>Linear Regression vs. Logit Regression</a:t>
            </a:r>
          </a:p>
        </p:txBody>
      </p:sp>
      <p:sp>
        <p:nvSpPr>
          <p:cNvPr id="3" name="Content Placeholder 2">
            <a:extLst>
              <a:ext uri="{FF2B5EF4-FFF2-40B4-BE49-F238E27FC236}">
                <a16:creationId xmlns:a16="http://schemas.microsoft.com/office/drawing/2014/main" id="{B727F922-7CBB-4503-8C88-58F358C31D62}"/>
              </a:ext>
            </a:extLst>
          </p:cNvPr>
          <p:cNvSpPr>
            <a:spLocks noGrp="1"/>
          </p:cNvSpPr>
          <p:nvPr>
            <p:ph idx="1"/>
          </p:nvPr>
        </p:nvSpPr>
        <p:spPr>
          <a:xfrm>
            <a:off x="304800" y="685800"/>
            <a:ext cx="11684000" cy="5486400"/>
          </a:xfrm>
        </p:spPr>
        <p:txBody>
          <a:bodyPr/>
          <a:lstStyle/>
          <a:p>
            <a:pPr marL="0" indent="0">
              <a:buNone/>
            </a:pPr>
            <a:r>
              <a:rPr lang="en-US" b="0" i="0" dirty="0">
                <a:effectLst/>
                <a:latin typeface="Tahoma" panose="020B0604030504040204" pitchFamily="34" charset="0"/>
              </a:rPr>
              <a:t>Logistic regression is a tool for making inferences and predictions in situations where the dependent variable is</a:t>
            </a:r>
            <a:r>
              <a:rPr lang="en-US" b="1" i="0" dirty="0">
                <a:effectLst/>
                <a:latin typeface="Tahoma" panose="020B0604030504040204" pitchFamily="34" charset="0"/>
              </a:rPr>
              <a:t> binary</a:t>
            </a:r>
            <a:r>
              <a:rPr lang="en-US" b="0" i="0" dirty="0">
                <a:effectLst/>
                <a:latin typeface="Tahoma" panose="020B0604030504040204" pitchFamily="34" charset="0"/>
              </a:rPr>
              <a:t>, i.e., an indicator for an event that either happens or doesn't. </a:t>
            </a:r>
            <a:endParaRPr lang="en-US" dirty="0"/>
          </a:p>
        </p:txBody>
      </p:sp>
      <p:pic>
        <p:nvPicPr>
          <p:cNvPr id="5122" name="Picture 2">
            <a:extLst>
              <a:ext uri="{FF2B5EF4-FFF2-40B4-BE49-F238E27FC236}">
                <a16:creationId xmlns:a16="http://schemas.microsoft.com/office/drawing/2014/main" id="{3F94BA40-DF59-4C4C-A319-5C2E8E544F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5647" y="2262950"/>
            <a:ext cx="6006353" cy="399498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7D200B6B-FCFA-4A0A-AD62-88877C0D21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085689"/>
            <a:ext cx="5283476" cy="384119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0F7E26A-7525-4C18-9BE3-15926E78ADF0}"/>
              </a:ext>
            </a:extLst>
          </p:cNvPr>
          <p:cNvSpPr txBox="1"/>
          <p:nvPr/>
        </p:nvSpPr>
        <p:spPr>
          <a:xfrm>
            <a:off x="1310833" y="6079279"/>
            <a:ext cx="6094070" cy="369332"/>
          </a:xfrm>
          <a:prstGeom prst="rect">
            <a:avLst/>
          </a:prstGeom>
          <a:noFill/>
        </p:spPr>
        <p:txBody>
          <a:bodyPr wrap="square">
            <a:spAutoFit/>
          </a:bodyPr>
          <a:lstStyle/>
          <a:p>
            <a:r>
              <a:rPr lang="en-US" dirty="0"/>
              <a:t>Rad this </a:t>
            </a:r>
            <a:r>
              <a:rPr lang="en-US" dirty="0">
                <a:sym typeface="Wingdings" panose="05000000000000000000" pitchFamily="2" charset="2"/>
              </a:rPr>
              <a:t> </a:t>
            </a:r>
            <a:r>
              <a:rPr lang="en-US" dirty="0">
                <a:hlinkClick r:id="rId5"/>
              </a:rPr>
              <a:t>https://regressit.com/logistic.html</a:t>
            </a:r>
            <a:r>
              <a:rPr lang="en-US" dirty="0"/>
              <a:t> </a:t>
            </a:r>
          </a:p>
        </p:txBody>
      </p:sp>
    </p:spTree>
    <p:extLst>
      <p:ext uri="{BB962C8B-B14F-4D97-AF65-F5344CB8AC3E}">
        <p14:creationId xmlns:p14="http://schemas.microsoft.com/office/powerpoint/2010/main" val="24565346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51A22-0095-4CCC-A50A-747A53C00AB2}"/>
              </a:ext>
            </a:extLst>
          </p:cNvPr>
          <p:cNvSpPr>
            <a:spLocks noGrp="1"/>
          </p:cNvSpPr>
          <p:nvPr>
            <p:ph type="title"/>
          </p:nvPr>
        </p:nvSpPr>
        <p:spPr/>
        <p:txBody>
          <a:bodyPr/>
          <a:lstStyle/>
          <a:p>
            <a:r>
              <a:rPr lang="en-US" dirty="0"/>
              <a:t>Logit Regression </a:t>
            </a:r>
          </a:p>
        </p:txBody>
      </p:sp>
      <p:sp>
        <p:nvSpPr>
          <p:cNvPr id="3" name="Content Placeholder 2">
            <a:extLst>
              <a:ext uri="{FF2B5EF4-FFF2-40B4-BE49-F238E27FC236}">
                <a16:creationId xmlns:a16="http://schemas.microsoft.com/office/drawing/2014/main" id="{2ABF017F-4852-4073-8631-9C5431F4D703}"/>
              </a:ext>
            </a:extLst>
          </p:cNvPr>
          <p:cNvSpPr>
            <a:spLocks noGrp="1"/>
          </p:cNvSpPr>
          <p:nvPr>
            <p:ph idx="1"/>
          </p:nvPr>
        </p:nvSpPr>
        <p:spPr>
          <a:xfrm>
            <a:off x="355600" y="4856885"/>
            <a:ext cx="11480800" cy="1721259"/>
          </a:xfrm>
        </p:spPr>
        <p:txBody>
          <a:bodyPr/>
          <a:lstStyle/>
          <a:p>
            <a:pPr marL="0" indent="0">
              <a:buNone/>
            </a:pPr>
            <a:r>
              <a:rPr lang="en-US" dirty="0"/>
              <a:t>p = probability that y is 1;   1-p = probability that y is 0 </a:t>
            </a:r>
          </a:p>
          <a:p>
            <a:pPr marL="0" indent="0">
              <a:buNone/>
            </a:pPr>
            <a:r>
              <a:rPr lang="en-US" dirty="0"/>
              <a:t>p/(1-p)  Odd that y is 1 </a:t>
            </a:r>
          </a:p>
          <a:p>
            <a:pPr marL="0" indent="0">
              <a:buNone/>
            </a:pPr>
            <a:r>
              <a:rPr lang="en-US" dirty="0"/>
              <a:t>ln(p/(1-p)) = ln(odd) = logit or </a:t>
            </a:r>
            <a:r>
              <a:rPr lang="en-US" dirty="0" err="1"/>
              <a:t>LogOdds</a:t>
            </a:r>
            <a:endParaRPr lang="en-US" dirty="0"/>
          </a:p>
        </p:txBody>
      </p:sp>
      <p:pic>
        <p:nvPicPr>
          <p:cNvPr id="3074" name="Picture 2">
            <a:extLst>
              <a:ext uri="{FF2B5EF4-FFF2-40B4-BE49-F238E27FC236}">
                <a16:creationId xmlns:a16="http://schemas.microsoft.com/office/drawing/2014/main" id="{DB67643F-FD8C-4168-BC42-775D0D3C60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1" y="664303"/>
            <a:ext cx="4263822" cy="41046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C0D5E50F-42A5-4D00-B1FD-72BF291D1B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9869" y="539454"/>
            <a:ext cx="2811457" cy="439420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815F8D04-D5B7-40F1-B5E0-5FF9BEF1B1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1326" y="2439560"/>
            <a:ext cx="5222863" cy="243653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1EFE73A-46B7-4B8E-A14C-28F1E15D9A28}"/>
              </a:ext>
            </a:extLst>
          </p:cNvPr>
          <p:cNvSpPr txBox="1"/>
          <p:nvPr/>
        </p:nvSpPr>
        <p:spPr>
          <a:xfrm>
            <a:off x="2701210" y="6355026"/>
            <a:ext cx="6254376" cy="400110"/>
          </a:xfrm>
          <a:prstGeom prst="rect">
            <a:avLst/>
          </a:prstGeom>
          <a:noFill/>
        </p:spPr>
        <p:txBody>
          <a:bodyPr wrap="square">
            <a:spAutoFit/>
          </a:bodyPr>
          <a:lstStyle/>
          <a:p>
            <a:r>
              <a:rPr lang="en-US" sz="2000" dirty="0">
                <a:hlinkClick r:id="rId6"/>
              </a:rPr>
              <a:t>Regression &amp; Classification - Logistic Regression</a:t>
            </a:r>
            <a:endParaRPr lang="en-US" sz="2000" dirty="0"/>
          </a:p>
        </p:txBody>
      </p:sp>
      <p:sp>
        <p:nvSpPr>
          <p:cNvPr id="9" name="TextBox 8">
            <a:extLst>
              <a:ext uri="{FF2B5EF4-FFF2-40B4-BE49-F238E27FC236}">
                <a16:creationId xmlns:a16="http://schemas.microsoft.com/office/drawing/2014/main" id="{1667F41F-25CA-4F3F-9AFC-6E00C2463F23}"/>
              </a:ext>
            </a:extLst>
          </p:cNvPr>
          <p:cNvSpPr txBox="1"/>
          <p:nvPr/>
        </p:nvSpPr>
        <p:spPr>
          <a:xfrm>
            <a:off x="6748879" y="886315"/>
            <a:ext cx="5567758" cy="1200329"/>
          </a:xfrm>
          <a:prstGeom prst="rect">
            <a:avLst/>
          </a:prstGeom>
          <a:noFill/>
        </p:spPr>
        <p:txBody>
          <a:bodyPr wrap="square">
            <a:spAutoFit/>
          </a:bodyPr>
          <a:lstStyle/>
          <a:p>
            <a:r>
              <a:rPr lang="en-US" sz="2400" b="0" i="0" dirty="0">
                <a:effectLst/>
                <a:latin typeface="Tahoma" panose="020B0604030504040204" pitchFamily="34" charset="0"/>
              </a:rPr>
              <a:t>The inverse relationship is </a:t>
            </a:r>
            <a:r>
              <a:rPr lang="en-US" sz="2400" b="1" i="0" dirty="0">
                <a:effectLst/>
                <a:latin typeface="Tahoma" panose="020B0604030504040204" pitchFamily="34" charset="0"/>
              </a:rPr>
              <a:t>p = EXP(</a:t>
            </a:r>
            <a:r>
              <a:rPr lang="en-US" sz="2400" b="1" i="0" dirty="0" err="1">
                <a:effectLst/>
                <a:latin typeface="Tahoma" panose="020B0604030504040204" pitchFamily="34" charset="0"/>
              </a:rPr>
              <a:t>LogOdds</a:t>
            </a:r>
            <a:r>
              <a:rPr lang="en-US" sz="2400" b="1" i="0" dirty="0">
                <a:effectLst/>
                <a:latin typeface="Tahoma" panose="020B0604030504040204" pitchFamily="34" charset="0"/>
              </a:rPr>
              <a:t>)/(1+EXP(</a:t>
            </a:r>
            <a:r>
              <a:rPr lang="en-US" sz="2400" b="1" i="0" dirty="0" err="1">
                <a:effectLst/>
                <a:latin typeface="Tahoma" panose="020B0604030504040204" pitchFamily="34" charset="0"/>
              </a:rPr>
              <a:t>LogOdds</a:t>
            </a:r>
            <a:r>
              <a:rPr lang="en-US" sz="2400" b="1" i="0" dirty="0">
                <a:effectLst/>
                <a:latin typeface="Tahoma" panose="020B0604030504040204" pitchFamily="34" charset="0"/>
              </a:rPr>
              <a:t>)) </a:t>
            </a:r>
            <a:r>
              <a:rPr lang="en-US" sz="2400" b="0" i="0" dirty="0">
                <a:effectLst/>
                <a:latin typeface="Tahoma" panose="020B0604030504040204" pitchFamily="34" charset="0"/>
              </a:rPr>
              <a:t>where EXP is the exponential function.</a:t>
            </a:r>
            <a:endParaRPr lang="en-US" sz="2400" dirty="0"/>
          </a:p>
        </p:txBody>
      </p:sp>
    </p:spTree>
    <p:extLst>
      <p:ext uri="{BB962C8B-B14F-4D97-AF65-F5344CB8AC3E}">
        <p14:creationId xmlns:p14="http://schemas.microsoft.com/office/powerpoint/2010/main" val="27545768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D0471-5636-4ECC-98F6-67C85A1D2D45}"/>
              </a:ext>
            </a:extLst>
          </p:cNvPr>
          <p:cNvSpPr>
            <a:spLocks noGrp="1"/>
          </p:cNvSpPr>
          <p:nvPr>
            <p:ph type="title"/>
          </p:nvPr>
        </p:nvSpPr>
        <p:spPr/>
        <p:txBody>
          <a:bodyPr/>
          <a:lstStyle/>
          <a:p>
            <a:r>
              <a:rPr lang="en-US" dirty="0"/>
              <a:t>The Need for Logistic Regression </a:t>
            </a:r>
          </a:p>
        </p:txBody>
      </p:sp>
      <p:sp>
        <p:nvSpPr>
          <p:cNvPr id="3" name="Content Placeholder 2">
            <a:extLst>
              <a:ext uri="{FF2B5EF4-FFF2-40B4-BE49-F238E27FC236}">
                <a16:creationId xmlns:a16="http://schemas.microsoft.com/office/drawing/2014/main" id="{C0B92AFC-2C99-445D-A288-5EFB829208A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A54BCE2-3F9B-49B5-B5EC-2DED38FEA34B}"/>
              </a:ext>
            </a:extLst>
          </p:cNvPr>
          <p:cNvPicPr>
            <a:picLocks noChangeAspect="1"/>
          </p:cNvPicPr>
          <p:nvPr/>
        </p:nvPicPr>
        <p:blipFill>
          <a:blip r:embed="rId2"/>
          <a:stretch>
            <a:fillRect/>
          </a:stretch>
        </p:blipFill>
        <p:spPr>
          <a:xfrm>
            <a:off x="1156598" y="1171260"/>
            <a:ext cx="9878804" cy="4515480"/>
          </a:xfrm>
          <a:prstGeom prst="rect">
            <a:avLst/>
          </a:prstGeom>
        </p:spPr>
      </p:pic>
      <p:sp>
        <p:nvSpPr>
          <p:cNvPr id="6" name="TextBox 5">
            <a:extLst>
              <a:ext uri="{FF2B5EF4-FFF2-40B4-BE49-F238E27FC236}">
                <a16:creationId xmlns:a16="http://schemas.microsoft.com/office/drawing/2014/main" id="{8ADF998D-C087-404F-9F37-47410DD62DD1}"/>
              </a:ext>
            </a:extLst>
          </p:cNvPr>
          <p:cNvSpPr txBox="1"/>
          <p:nvPr/>
        </p:nvSpPr>
        <p:spPr>
          <a:xfrm>
            <a:off x="2646948" y="6230264"/>
            <a:ext cx="6096000" cy="369332"/>
          </a:xfrm>
          <a:prstGeom prst="rect">
            <a:avLst/>
          </a:prstGeom>
          <a:noFill/>
        </p:spPr>
        <p:txBody>
          <a:bodyPr wrap="square">
            <a:spAutoFit/>
          </a:bodyPr>
          <a:lstStyle/>
          <a:p>
            <a:r>
              <a:rPr lang="en-US" b="0" i="0" dirty="0">
                <a:solidFill>
                  <a:srgbClr val="030303"/>
                </a:solidFill>
                <a:effectLst/>
                <a:latin typeface="Roboto" panose="02000000000000000000" pitchFamily="2" charset="0"/>
              </a:rPr>
              <a:t>**</a:t>
            </a:r>
            <a:r>
              <a:rPr lang="zh-TW" altLang="en-US" b="0" i="0" dirty="0">
                <a:solidFill>
                  <a:srgbClr val="030303"/>
                </a:solidFill>
                <a:effectLst/>
                <a:latin typeface="Roboto" panose="02000000000000000000" pitchFamily="2" charset="0"/>
              </a:rPr>
              <a:t>　</a:t>
            </a:r>
            <a:r>
              <a:rPr lang="en-US" b="0" i="0" dirty="0">
                <a:solidFill>
                  <a:srgbClr val="030303"/>
                </a:solidFill>
                <a:effectLst/>
                <a:latin typeface="Roboto" panose="02000000000000000000" pitchFamily="2" charset="0"/>
              </a:rPr>
              <a:t>Logistic regression  (</a:t>
            </a:r>
            <a:r>
              <a:rPr lang="en-US" dirty="0">
                <a:latin typeface="Roboto" panose="02000000000000000000" pitchFamily="2" charset="0"/>
                <a:hlinkClick r:id="rId3"/>
              </a:rPr>
              <a:t>Video </a:t>
            </a:r>
            <a:r>
              <a:rPr lang="en-US" dirty="0">
                <a:latin typeface="Roboto" panose="02000000000000000000" pitchFamily="2" charset="0"/>
              </a:rPr>
              <a:t>) </a:t>
            </a:r>
            <a:endParaRPr lang="en-US" dirty="0"/>
          </a:p>
        </p:txBody>
      </p:sp>
    </p:spTree>
    <p:extLst>
      <p:ext uri="{BB962C8B-B14F-4D97-AF65-F5344CB8AC3E}">
        <p14:creationId xmlns:p14="http://schemas.microsoft.com/office/powerpoint/2010/main" val="21718344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31F98-2AAC-4AA4-BE24-D0104F2E45F8}"/>
              </a:ext>
            </a:extLst>
          </p:cNvPr>
          <p:cNvSpPr>
            <a:spLocks noGrp="1"/>
          </p:cNvSpPr>
          <p:nvPr>
            <p:ph type="title"/>
          </p:nvPr>
        </p:nvSpPr>
        <p:spPr/>
        <p:txBody>
          <a:bodyPr/>
          <a:lstStyle/>
          <a:p>
            <a:pPr algn="l"/>
            <a:r>
              <a:rPr lang="en-US" dirty="0"/>
              <a:t>Odd Ratio and Prediction</a:t>
            </a:r>
          </a:p>
        </p:txBody>
      </p:sp>
      <p:sp>
        <p:nvSpPr>
          <p:cNvPr id="3" name="Content Placeholder 2">
            <a:extLst>
              <a:ext uri="{FF2B5EF4-FFF2-40B4-BE49-F238E27FC236}">
                <a16:creationId xmlns:a16="http://schemas.microsoft.com/office/drawing/2014/main" id="{020A80E7-01DC-4E8F-8808-5D79A5D66BBB}"/>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EC0A7857-4379-4777-ADBA-71ED97210D90}"/>
              </a:ext>
            </a:extLst>
          </p:cNvPr>
          <p:cNvPicPr>
            <a:picLocks noChangeAspect="1"/>
          </p:cNvPicPr>
          <p:nvPr/>
        </p:nvPicPr>
        <p:blipFill>
          <a:blip r:embed="rId2"/>
          <a:stretch>
            <a:fillRect/>
          </a:stretch>
        </p:blipFill>
        <p:spPr>
          <a:xfrm>
            <a:off x="5840287" y="0"/>
            <a:ext cx="5741152" cy="6858000"/>
          </a:xfrm>
          <a:prstGeom prst="rect">
            <a:avLst/>
          </a:prstGeom>
        </p:spPr>
      </p:pic>
      <p:sp>
        <p:nvSpPr>
          <p:cNvPr id="7" name="TextBox 6">
            <a:extLst>
              <a:ext uri="{FF2B5EF4-FFF2-40B4-BE49-F238E27FC236}">
                <a16:creationId xmlns:a16="http://schemas.microsoft.com/office/drawing/2014/main" id="{9A026783-4BDF-422F-B7F8-522D267D5919}"/>
              </a:ext>
            </a:extLst>
          </p:cNvPr>
          <p:cNvSpPr txBox="1"/>
          <p:nvPr/>
        </p:nvSpPr>
        <p:spPr>
          <a:xfrm>
            <a:off x="978569" y="5165375"/>
            <a:ext cx="6096000" cy="369332"/>
          </a:xfrm>
          <a:prstGeom prst="rect">
            <a:avLst/>
          </a:prstGeom>
          <a:noFill/>
        </p:spPr>
        <p:txBody>
          <a:bodyPr wrap="square">
            <a:spAutoFit/>
          </a:bodyPr>
          <a:lstStyle/>
          <a:p>
            <a:r>
              <a:rPr lang="en-US" b="0" i="0" dirty="0">
                <a:solidFill>
                  <a:srgbClr val="030303"/>
                </a:solidFill>
                <a:effectLst/>
                <a:latin typeface="Roboto" panose="02000000000000000000" pitchFamily="2" charset="0"/>
              </a:rPr>
              <a:t>**</a:t>
            </a:r>
            <a:r>
              <a:rPr lang="zh-TW" altLang="en-US" b="0" i="0" dirty="0">
                <a:solidFill>
                  <a:srgbClr val="030303"/>
                </a:solidFill>
                <a:effectLst/>
                <a:latin typeface="Roboto" panose="02000000000000000000" pitchFamily="2" charset="0"/>
              </a:rPr>
              <a:t>　</a:t>
            </a:r>
            <a:r>
              <a:rPr lang="en-US" b="0" i="0" dirty="0">
                <a:solidFill>
                  <a:srgbClr val="030303"/>
                </a:solidFill>
                <a:effectLst/>
                <a:latin typeface="Roboto" panose="02000000000000000000" pitchFamily="2" charset="0"/>
              </a:rPr>
              <a:t>Logistic regression  (</a:t>
            </a:r>
            <a:r>
              <a:rPr lang="en-US" dirty="0">
                <a:latin typeface="Roboto" panose="02000000000000000000" pitchFamily="2" charset="0"/>
                <a:hlinkClick r:id="rId3"/>
              </a:rPr>
              <a:t>Video </a:t>
            </a:r>
            <a:r>
              <a:rPr lang="en-US" dirty="0">
                <a:latin typeface="Roboto" panose="02000000000000000000" pitchFamily="2" charset="0"/>
              </a:rPr>
              <a:t>) </a:t>
            </a:r>
            <a:endParaRPr lang="en-US" dirty="0"/>
          </a:p>
        </p:txBody>
      </p:sp>
    </p:spTree>
    <p:extLst>
      <p:ext uri="{BB962C8B-B14F-4D97-AF65-F5344CB8AC3E}">
        <p14:creationId xmlns:p14="http://schemas.microsoft.com/office/powerpoint/2010/main" val="4832483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2D135-E1B8-45BF-9FAE-068B28CF04A2}"/>
              </a:ext>
            </a:extLst>
          </p:cNvPr>
          <p:cNvSpPr>
            <a:spLocks noGrp="1"/>
          </p:cNvSpPr>
          <p:nvPr>
            <p:ph type="title"/>
          </p:nvPr>
        </p:nvSpPr>
        <p:spPr/>
        <p:txBody>
          <a:bodyPr/>
          <a:lstStyle/>
          <a:p>
            <a:r>
              <a:rPr lang="en-US" altLang="en-US" b="0" i="0" dirty="0">
                <a:solidFill>
                  <a:srgbClr val="000000"/>
                </a:solidFill>
                <a:latin typeface="Arial" panose="020B0604020202020204" pitchFamily="34" charset="0"/>
                <a:cs typeface="Arial" panose="020B0604020202020204" pitchFamily="34" charset="0"/>
              </a:rPr>
              <a:t>T</a:t>
            </a:r>
            <a:r>
              <a:rPr lang="en-US" altLang="en-US" b="0" i="0" dirty="0" bmk="">
                <a:solidFill>
                  <a:srgbClr val="000000"/>
                </a:solidFill>
                <a:latin typeface="Arial" panose="020B0604020202020204" pitchFamily="34" charset="0"/>
                <a:cs typeface="Arial" panose="020B0604020202020204" pitchFamily="34" charset="0"/>
              </a:rPr>
              <a:t>he Logistic Regression Model</a:t>
            </a:r>
            <a:endParaRPr lang="en-US" dirty="0"/>
          </a:p>
        </p:txBody>
      </p:sp>
      <p:sp>
        <p:nvSpPr>
          <p:cNvPr id="4" name="Rectangle 1">
            <a:extLst>
              <a:ext uri="{FF2B5EF4-FFF2-40B4-BE49-F238E27FC236}">
                <a16:creationId xmlns:a16="http://schemas.microsoft.com/office/drawing/2014/main" id="{8EC44536-9EF0-47A5-83D2-E127477629C3}"/>
              </a:ext>
            </a:extLst>
          </p:cNvPr>
          <p:cNvSpPr>
            <a:spLocks noGrp="1" noChangeArrowheads="1"/>
          </p:cNvSpPr>
          <p:nvPr>
            <p:ph idx="1"/>
          </p:nvPr>
        </p:nvSpPr>
        <p:spPr bwMode="auto">
          <a:xfrm>
            <a:off x="100330" y="557732"/>
            <a:ext cx="11988800" cy="6186309"/>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sz="2400" i="0" dirty="0">
                <a:solidFill>
                  <a:srgbClr val="000000"/>
                </a:solidFill>
                <a:effectLst/>
                <a:latin typeface="arial" panose="020B0604020202020204" pitchFamily="34" charset="0"/>
              </a:rPr>
              <a:t>Binary logistic regression </a:t>
            </a:r>
            <a:r>
              <a:rPr lang="en-US" sz="2400" b="0" i="0" dirty="0">
                <a:solidFill>
                  <a:srgbClr val="000000"/>
                </a:solidFill>
                <a:effectLst/>
                <a:latin typeface="arial" panose="020B0604020202020204" pitchFamily="34" charset="0"/>
              </a:rPr>
              <a:t>is a type of regression analysis where the dependent variable is a </a:t>
            </a:r>
            <a:r>
              <a:rPr lang="en-US" sz="2400" i="0" dirty="0">
                <a:solidFill>
                  <a:srgbClr val="C00000"/>
                </a:solidFill>
                <a:effectLst/>
                <a:latin typeface="arial" panose="020B0604020202020204" pitchFamily="34" charset="0"/>
              </a:rPr>
              <a:t>dummy</a:t>
            </a:r>
            <a:r>
              <a:rPr lang="en-US" sz="2400" b="0" i="0" dirty="0">
                <a:solidFill>
                  <a:srgbClr val="000000"/>
                </a:solidFill>
                <a:effectLst/>
                <a:latin typeface="arial" panose="020B0604020202020204" pitchFamily="34" charset="0"/>
              </a:rPr>
              <a:t> variable (coded as 0 or 1).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The "</a:t>
            </a:r>
            <a:r>
              <a:rPr kumimoji="0" lang="en-US" altLang="en-US" sz="2400" i="0" u="none" strike="noStrike" cap="none" normalizeH="0" baseline="0" dirty="0">
                <a:ln>
                  <a:noFill/>
                </a:ln>
                <a:solidFill>
                  <a:srgbClr val="C00000"/>
                </a:solidFill>
                <a:effectLst/>
                <a:latin typeface="Arial" panose="020B0604020202020204" pitchFamily="34" charset="0"/>
                <a:cs typeface="Arial" panose="020B0604020202020204" pitchFamily="34" charset="0"/>
              </a:rPr>
              <a:t>logit</a:t>
            </a:r>
            <a: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model solves these problems: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ln[p/(1-p)] = </a:t>
            </a:r>
            <a:r>
              <a:rPr kumimoji="0" lang="en-US" altLang="en-US" sz="36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a</a:t>
            </a:r>
            <a:r>
              <a:rPr kumimoji="0" lang="en-US" altLang="en-US" sz="3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 </a:t>
            </a:r>
            <a:r>
              <a:rPr kumimoji="0" lang="en-US" altLang="en-US" sz="36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B</a:t>
            </a:r>
            <a:r>
              <a:rPr kumimoji="0" lang="en-US" altLang="en-US" sz="3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X + e    </a:t>
            </a:r>
            <a:r>
              <a:rPr kumimoji="0" lang="en-US" altLang="en-US" sz="36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Wingdings" panose="05000000000000000000" pitchFamily="2" charset="2"/>
              </a:rPr>
              <a:t> Logit</a:t>
            </a:r>
            <a:r>
              <a:rPr kumimoji="0" lang="en-US" altLang="en-US" sz="3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or</a:t>
            </a:r>
          </a:p>
          <a:p>
            <a:pPr marL="0" lvl="0" indent="0" eaLnBrk="0" hangingPunct="0">
              <a:lnSpc>
                <a:spcPct val="100000"/>
              </a:lnSpc>
              <a:spcBef>
                <a:spcPct val="0"/>
              </a:spcBef>
              <a:buSzTx/>
              <a:buNone/>
            </a:pPr>
            <a:r>
              <a:rPr kumimoji="0" lang="en-US" altLang="en-US" sz="3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[p/(1-p)] = exp(</a:t>
            </a:r>
            <a:r>
              <a:rPr kumimoji="0" lang="en-US" altLang="en-US" sz="36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a</a:t>
            </a:r>
            <a:r>
              <a:rPr kumimoji="0" lang="en-US" altLang="en-US" sz="3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 </a:t>
            </a:r>
            <a:r>
              <a:rPr kumimoji="0" lang="en-US" altLang="en-US" sz="3600" b="1" i="1" u="none" strike="noStrike" cap="none" normalizeH="0" baseline="0" dirty="0">
                <a:ln>
                  <a:noFill/>
                </a:ln>
                <a:solidFill>
                  <a:srgbClr val="000000"/>
                </a:solidFill>
                <a:effectLst/>
                <a:latin typeface="Arial" panose="020B0604020202020204" pitchFamily="34" charset="0"/>
                <a:cs typeface="Arial" panose="020B0604020202020204" pitchFamily="34" charset="0"/>
              </a:rPr>
              <a:t>B</a:t>
            </a:r>
            <a:r>
              <a:rPr kumimoji="0" lang="en-US" altLang="en-US" sz="3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X + e) = </a:t>
            </a:r>
            <a:r>
              <a:rPr kumimoji="0" lang="en-US" altLang="en-US" sz="3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Odd </a:t>
            </a:r>
            <a:r>
              <a:rPr kumimoji="0" lang="en-US" altLang="en-US" sz="3200" i="0" u="none" strike="noStrike" cap="none" normalizeH="0" baseline="0" dirty="0">
                <a:ln>
                  <a:noFill/>
                </a:ln>
                <a:solidFill>
                  <a:srgbClr val="000000"/>
                </a:solidFill>
                <a:effectLst/>
                <a:latin typeface="Arial" panose="020B0604020202020204" pitchFamily="34" charset="0"/>
                <a:cs typeface="Arial" panose="020B0604020202020204" pitchFamily="34" charset="0"/>
              </a:rPr>
              <a:t>(A: </a:t>
            </a:r>
            <a:r>
              <a:rPr lang="en-US" altLang="en-US" sz="3200" dirty="0">
                <a:solidFill>
                  <a:srgbClr val="000000"/>
                </a:solidFill>
                <a:cs typeface="Arial" panose="020B0604020202020204" pitchFamily="34" charset="0"/>
              </a:rPr>
              <a:t>Attractiveness</a:t>
            </a:r>
            <a:r>
              <a:rPr kumimoji="0" lang="en-US" altLang="en-US" sz="320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endParaRPr kumimoji="0" lang="en-US" altLang="en-US" sz="360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p/(1-p) = A </a:t>
            </a:r>
            <a:r>
              <a:rPr kumimoji="0" lang="en-US" altLang="en-US" sz="32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Wingdings" panose="05000000000000000000" pitchFamily="2" charset="2"/>
              </a:rPr>
              <a:t> p = A –</a:t>
            </a:r>
            <a:r>
              <a:rPr kumimoji="0" lang="en-US" altLang="en-US" sz="3200" b="0" i="0" u="none" strike="noStrike" cap="none" normalizeH="0" baseline="0" dirty="0" err="1">
                <a:ln>
                  <a:noFill/>
                </a:ln>
                <a:solidFill>
                  <a:srgbClr val="000000"/>
                </a:solidFill>
                <a:effectLst/>
                <a:latin typeface="Arial" panose="020B0604020202020204" pitchFamily="34" charset="0"/>
                <a:cs typeface="Arial" panose="020B0604020202020204" pitchFamily="34" charset="0"/>
                <a:sym typeface="Wingdings" panose="05000000000000000000" pitchFamily="2" charset="2"/>
              </a:rPr>
              <a:t>App+Ap</a:t>
            </a:r>
            <a:r>
              <a:rPr kumimoji="0" lang="en-US" altLang="en-US" sz="32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Wingdings" panose="05000000000000000000" pitchFamily="2" charset="2"/>
              </a:rPr>
              <a:t> = A  p(1+A)=A  </a:t>
            </a:r>
            <a:r>
              <a:rPr kumimoji="0" lang="en-US" altLang="en-US" sz="3200" i="0" u="none" strike="noStrike" cap="none" normalizeH="0" baseline="0" dirty="0">
                <a:ln>
                  <a:noFill/>
                </a:ln>
                <a:solidFill>
                  <a:srgbClr val="C00000"/>
                </a:solidFill>
                <a:effectLst/>
                <a:latin typeface="Arial" panose="020B0604020202020204" pitchFamily="34" charset="0"/>
                <a:cs typeface="Arial" panose="020B0604020202020204" pitchFamily="34" charset="0"/>
                <a:sym typeface="Wingdings" panose="05000000000000000000" pitchFamily="2" charset="2"/>
              </a:rPr>
              <a:t>p = A/(1+A)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p>
            <a:pPr marL="0" indent="0" eaLnBrk="0" hangingPunct="0">
              <a:lnSpc>
                <a:spcPct val="100000"/>
              </a:lnSpc>
              <a:spcBef>
                <a:spcPct val="0"/>
              </a:spcBef>
              <a:buSzTx/>
              <a:buNone/>
            </a:pPr>
            <a:r>
              <a:rPr kumimoji="0" lang="en-US" altLang="en-US" b="0" i="0" u="none" strike="noStrike" cap="none" normalizeH="0" baseline="0" dirty="0">
                <a:ln>
                  <a:noFill/>
                </a:ln>
                <a:solidFill>
                  <a:srgbClr val="000000"/>
                </a:solidFill>
                <a:effectLst/>
                <a:latin typeface="Arial" panose="020B0604020202020204" pitchFamily="34" charset="0"/>
                <a:cs typeface="Arial" panose="020B0604020202020204" pitchFamily="34" charset="0"/>
              </a:rPr>
              <a:t>where:</a:t>
            </a:r>
            <a:endParaRPr kumimoji="0" lang="en-US" altLang="en-US" b="0" i="0" u="none" strike="noStrike" cap="none" normalizeH="0" baseline="0" dirty="0">
              <a:ln>
                <a:noFill/>
              </a:ln>
              <a:solidFill>
                <a:schemeClr val="tx1"/>
              </a:solidFill>
              <a:effectLst/>
            </a:endParaRPr>
          </a:p>
          <a:p>
            <a:pPr eaLnBrk="0" hangingPunct="0">
              <a:lnSpc>
                <a:spcPct val="100000"/>
              </a:lnSpc>
              <a:spcBef>
                <a:spcPct val="0"/>
              </a:spcBef>
              <a:buSzTx/>
              <a:buFont typeface="Arial" panose="020B0604020202020204" pitchFamily="34" charset="0"/>
              <a:buChar char="•"/>
            </a:pPr>
            <a:r>
              <a:rPr kumimoji="0" lang="en-US" altLang="en-US" sz="2400" i="0" u="none" strike="noStrike" cap="none" normalizeH="0" baseline="0" dirty="0">
                <a:ln>
                  <a:noFill/>
                </a:ln>
                <a:solidFill>
                  <a:srgbClr val="FF0000"/>
                </a:solidFill>
                <a:effectLst/>
                <a:latin typeface="Arial" panose="020B0604020202020204" pitchFamily="34" charset="0"/>
                <a:cs typeface="Arial" panose="020B0604020202020204" pitchFamily="34" charset="0"/>
              </a:rPr>
              <a:t>ln </a:t>
            </a:r>
            <a: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is the natural logarithm, </a:t>
            </a:r>
            <a:r>
              <a:rPr kumimoji="0" lang="en-US" altLang="en-US" sz="2400" b="0" i="0" u="none" strike="noStrike" cap="none" normalizeH="0" baseline="0" dirty="0" err="1">
                <a:ln>
                  <a:noFill/>
                </a:ln>
                <a:solidFill>
                  <a:srgbClr val="FF0000"/>
                </a:solidFill>
                <a:effectLst/>
                <a:latin typeface="Arial" panose="020B0604020202020204" pitchFamily="34" charset="0"/>
                <a:cs typeface="Arial" panose="020B0604020202020204" pitchFamily="34" charset="0"/>
              </a:rPr>
              <a:t>log</a:t>
            </a:r>
            <a:r>
              <a:rPr kumimoji="0" lang="en-US" altLang="en-US" sz="2400" b="0" i="0" u="none" strike="noStrike" cap="none" normalizeH="0" baseline="-30000" dirty="0" err="1">
                <a:ln>
                  <a:noFill/>
                </a:ln>
                <a:solidFill>
                  <a:srgbClr val="FF0000"/>
                </a:solidFill>
                <a:effectLst/>
                <a:latin typeface="Arial" panose="020B0604020202020204" pitchFamily="34" charset="0"/>
                <a:cs typeface="Arial" panose="020B0604020202020204" pitchFamily="34" charset="0"/>
              </a:rPr>
              <a:t>exp</a:t>
            </a:r>
            <a: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where exp=2.71828 </a:t>
            </a:r>
            <a:r>
              <a:rPr kumimoji="0" lang="en-US" altLang="en-US" sz="1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t>
            </a:r>
            <a:r>
              <a:rPr lang="en-US" sz="1800" b="0" i="0" dirty="0">
                <a:solidFill>
                  <a:srgbClr val="202124"/>
                </a:solidFill>
                <a:effectLst/>
                <a:latin typeface="Roboto" panose="02000000000000000000" pitchFamily="2" charset="0"/>
              </a:rPr>
              <a:t>Euler's number </a:t>
            </a:r>
            <a:r>
              <a:rPr lang="en-US" sz="1800" b="0" i="1" dirty="0">
                <a:solidFill>
                  <a:srgbClr val="000000"/>
                </a:solidFill>
                <a:effectLst/>
                <a:latin typeface="Linux Libertine"/>
              </a:rPr>
              <a:t>e</a:t>
            </a:r>
            <a:r>
              <a:rPr lang="en-US" sz="1800" b="0" dirty="0">
                <a:solidFill>
                  <a:srgbClr val="000000"/>
                </a:solidFill>
                <a:latin typeface="Linux Libertine"/>
              </a:rPr>
              <a:t>, </a:t>
            </a:r>
            <a:r>
              <a:rPr lang="zh-TW" altLang="en-US" sz="1800" b="1" i="0" dirty="0">
                <a:solidFill>
                  <a:srgbClr val="202122"/>
                </a:solidFill>
                <a:effectLst/>
                <a:latin typeface="Arial" panose="020B0604020202020204" pitchFamily="34" charset="0"/>
              </a:rPr>
              <a:t>自然常数</a:t>
            </a:r>
            <a:r>
              <a:rPr lang="zh-TW" altLang="en-US" sz="1800" b="0" i="0" dirty="0">
                <a:solidFill>
                  <a:srgbClr val="202122"/>
                </a:solidFill>
                <a:effectLst/>
                <a:latin typeface="Arial" panose="020B0604020202020204" pitchFamily="34" charset="0"/>
              </a:rPr>
              <a:t>、</a:t>
            </a:r>
            <a:r>
              <a:rPr lang="zh-TW" altLang="en-US" sz="1800" b="1" i="0" dirty="0">
                <a:solidFill>
                  <a:srgbClr val="202122"/>
                </a:solidFill>
                <a:effectLst/>
                <a:latin typeface="Arial" panose="020B0604020202020204" pitchFamily="34" charset="0"/>
              </a:rPr>
              <a:t>自然底数</a:t>
            </a:r>
            <a:r>
              <a:rPr lang="en-US" altLang="zh-TW" sz="1800" b="1" i="0" dirty="0">
                <a:solidFill>
                  <a:srgbClr val="202122"/>
                </a:solidFill>
                <a:effectLst/>
                <a:latin typeface="Arial" panose="020B0604020202020204" pitchFamily="34" charset="0"/>
              </a:rPr>
              <a:t>)</a:t>
            </a:r>
            <a:endParaRPr kumimoji="0" lang="en-US" altLang="en-US" sz="18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i="0" u="none" strike="noStrike" cap="none" normalizeH="0" baseline="0" dirty="0">
                <a:ln>
                  <a:noFill/>
                </a:ln>
                <a:solidFill>
                  <a:srgbClr val="000000"/>
                </a:solidFill>
                <a:effectLst/>
                <a:latin typeface="Arial" panose="020B0604020202020204" pitchFamily="34" charset="0"/>
                <a:cs typeface="Arial" panose="020B0604020202020204" pitchFamily="34" charset="0"/>
              </a:rPr>
              <a:t>p is the probability that the event Y occurs, p(Y=1)</a:t>
            </a:r>
          </a:p>
          <a:p>
            <a:pPr marR="0" lvl="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i="0" u="none" strike="noStrike" cap="none" normalizeH="0" baseline="0" dirty="0">
                <a:ln>
                  <a:noFill/>
                </a:ln>
                <a:solidFill>
                  <a:srgbClr val="000000"/>
                </a:solidFill>
                <a:effectLst/>
                <a:latin typeface="Arial" panose="020B0604020202020204" pitchFamily="34" charset="0"/>
                <a:cs typeface="Arial" panose="020B0604020202020204" pitchFamily="34" charset="0"/>
              </a:rPr>
              <a:t>p/(1-p) is the "</a:t>
            </a:r>
            <a:r>
              <a:rPr kumimoji="0" lang="en-US" altLang="en-US" sz="3200" i="0" u="none" strike="noStrike" cap="none" normalizeH="0" baseline="0" dirty="0">
                <a:ln>
                  <a:noFill/>
                </a:ln>
                <a:solidFill>
                  <a:srgbClr val="C00000"/>
                </a:solidFill>
                <a:effectLst/>
                <a:latin typeface="Arial" panose="020B0604020202020204" pitchFamily="34" charset="0"/>
                <a:cs typeface="Arial" panose="020B0604020202020204" pitchFamily="34" charset="0"/>
              </a:rPr>
              <a:t>odds ratio</a:t>
            </a:r>
            <a:r>
              <a:rPr kumimoji="0" lang="en-US" altLang="en-US"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240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Wingdings" panose="05000000000000000000" pitchFamily="2" charset="2"/>
              </a:rPr>
              <a:t> "Attractiveness"</a:t>
            </a:r>
            <a:endParaRPr kumimoji="0" lang="en-US" altLang="en-US" sz="240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i="0" u="none" strike="noStrike" cap="none" normalizeH="0" baseline="0" dirty="0">
                <a:ln>
                  <a:noFill/>
                </a:ln>
                <a:solidFill>
                  <a:srgbClr val="000000"/>
                </a:solidFill>
                <a:effectLst/>
                <a:latin typeface="Arial" panose="020B0604020202020204" pitchFamily="34" charset="0"/>
                <a:cs typeface="Arial" panose="020B0604020202020204" pitchFamily="34" charset="0"/>
              </a:rPr>
              <a:t>ln[p/(1-p)] is the log odds ratio, or "logit"</a:t>
            </a:r>
          </a:p>
          <a:p>
            <a:pPr marR="0" lvl="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All other components of the model are the same.</a:t>
            </a:r>
          </a:p>
        </p:txBody>
      </p:sp>
      <p:sp>
        <p:nvSpPr>
          <p:cNvPr id="6" name="TextBox 5">
            <a:extLst>
              <a:ext uri="{FF2B5EF4-FFF2-40B4-BE49-F238E27FC236}">
                <a16:creationId xmlns:a16="http://schemas.microsoft.com/office/drawing/2014/main" id="{116D0937-6FD2-4E1D-9C9D-2BBBF8626CBB}"/>
              </a:ext>
            </a:extLst>
          </p:cNvPr>
          <p:cNvSpPr txBox="1"/>
          <p:nvPr/>
        </p:nvSpPr>
        <p:spPr>
          <a:xfrm>
            <a:off x="7450133" y="6479888"/>
            <a:ext cx="6096000" cy="307777"/>
          </a:xfrm>
          <a:prstGeom prst="rect">
            <a:avLst/>
          </a:prstGeom>
          <a:noFill/>
        </p:spPr>
        <p:txBody>
          <a:bodyPr wrap="square">
            <a:spAutoFit/>
          </a:bodyPr>
          <a:lstStyle/>
          <a:p>
            <a:r>
              <a:rPr lang="en-US" sz="1400" dirty="0">
                <a:hlinkClick r:id="rId2"/>
              </a:rPr>
              <a:t>www.appstate.edu/~whiteheadjc/service/logit/intro.htm</a:t>
            </a:r>
            <a:endParaRPr lang="en-US" sz="1400" dirty="0"/>
          </a:p>
        </p:txBody>
      </p:sp>
      <p:sp>
        <p:nvSpPr>
          <p:cNvPr id="3" name="Rectangle: Rounded Corners 2">
            <a:extLst>
              <a:ext uri="{FF2B5EF4-FFF2-40B4-BE49-F238E27FC236}">
                <a16:creationId xmlns:a16="http://schemas.microsoft.com/office/drawing/2014/main" id="{9F9D177B-E2EC-4D3F-A6B4-CA40434D69BD}"/>
              </a:ext>
            </a:extLst>
          </p:cNvPr>
          <p:cNvSpPr/>
          <p:nvPr/>
        </p:nvSpPr>
        <p:spPr bwMode="auto">
          <a:xfrm>
            <a:off x="100330" y="2076572"/>
            <a:ext cx="11888470" cy="1793405"/>
          </a:xfrm>
          <a:prstGeom prst="roundRect">
            <a:avLst/>
          </a:prstGeom>
          <a:noFill/>
          <a:ln w="5715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13451963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90289-E7D4-4F15-836C-EAFD54E4CD93}"/>
              </a:ext>
            </a:extLst>
          </p:cNvPr>
          <p:cNvSpPr>
            <a:spLocks noGrp="1"/>
          </p:cNvSpPr>
          <p:nvPr>
            <p:ph type="title"/>
          </p:nvPr>
        </p:nvSpPr>
        <p:spPr/>
        <p:txBody>
          <a:bodyPr/>
          <a:lstStyle/>
          <a:p>
            <a:pPr algn="r"/>
            <a:r>
              <a:rPr lang="en-US" sz="2400" dirty="0"/>
              <a:t>Using </a:t>
            </a:r>
            <a:r>
              <a:rPr lang="en-US" sz="2400" dirty="0" err="1"/>
              <a:t>Enginius</a:t>
            </a:r>
            <a:r>
              <a:rPr lang="en-US" sz="2400" dirty="0"/>
              <a:t> to Run Logit Regression</a:t>
            </a:r>
          </a:p>
        </p:txBody>
      </p:sp>
      <p:sp>
        <p:nvSpPr>
          <p:cNvPr id="3" name="Content Placeholder 2">
            <a:extLst>
              <a:ext uri="{FF2B5EF4-FFF2-40B4-BE49-F238E27FC236}">
                <a16:creationId xmlns:a16="http://schemas.microsoft.com/office/drawing/2014/main" id="{3AC9DC64-2F26-4A88-9F77-2887991C24C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5421192-C979-4B89-B4A2-21D950B321E4}"/>
              </a:ext>
            </a:extLst>
          </p:cNvPr>
          <p:cNvPicPr>
            <a:picLocks noChangeAspect="1"/>
          </p:cNvPicPr>
          <p:nvPr/>
        </p:nvPicPr>
        <p:blipFill>
          <a:blip r:embed="rId2"/>
          <a:stretch>
            <a:fillRect/>
          </a:stretch>
        </p:blipFill>
        <p:spPr>
          <a:xfrm>
            <a:off x="0" y="0"/>
            <a:ext cx="5759026" cy="6626676"/>
          </a:xfrm>
          <a:prstGeom prst="rect">
            <a:avLst/>
          </a:prstGeom>
        </p:spPr>
      </p:pic>
      <p:pic>
        <p:nvPicPr>
          <p:cNvPr id="7" name="Picture 6">
            <a:extLst>
              <a:ext uri="{FF2B5EF4-FFF2-40B4-BE49-F238E27FC236}">
                <a16:creationId xmlns:a16="http://schemas.microsoft.com/office/drawing/2014/main" id="{B70A9FA5-FF27-449B-A1DE-8D9BA759EF9C}"/>
              </a:ext>
            </a:extLst>
          </p:cNvPr>
          <p:cNvPicPr>
            <a:picLocks noChangeAspect="1"/>
          </p:cNvPicPr>
          <p:nvPr/>
        </p:nvPicPr>
        <p:blipFill>
          <a:blip r:embed="rId3"/>
          <a:stretch>
            <a:fillRect/>
          </a:stretch>
        </p:blipFill>
        <p:spPr>
          <a:xfrm>
            <a:off x="3610322" y="1000914"/>
            <a:ext cx="8581678" cy="1386495"/>
          </a:xfrm>
          <a:prstGeom prst="rect">
            <a:avLst/>
          </a:prstGeom>
        </p:spPr>
      </p:pic>
      <p:pic>
        <p:nvPicPr>
          <p:cNvPr id="9" name="Picture 8">
            <a:extLst>
              <a:ext uri="{FF2B5EF4-FFF2-40B4-BE49-F238E27FC236}">
                <a16:creationId xmlns:a16="http://schemas.microsoft.com/office/drawing/2014/main" id="{A054241E-1790-4498-A77B-A908D8D8535A}"/>
              </a:ext>
            </a:extLst>
          </p:cNvPr>
          <p:cNvPicPr>
            <a:picLocks noChangeAspect="1"/>
          </p:cNvPicPr>
          <p:nvPr/>
        </p:nvPicPr>
        <p:blipFill>
          <a:blip r:embed="rId4"/>
          <a:stretch>
            <a:fillRect/>
          </a:stretch>
        </p:blipFill>
        <p:spPr>
          <a:xfrm>
            <a:off x="6978109" y="2508168"/>
            <a:ext cx="4505954" cy="3924848"/>
          </a:xfrm>
          <a:prstGeom prst="rect">
            <a:avLst/>
          </a:prstGeom>
        </p:spPr>
      </p:pic>
      <p:sp>
        <p:nvSpPr>
          <p:cNvPr id="10" name="Arrow: Left 9">
            <a:extLst>
              <a:ext uri="{FF2B5EF4-FFF2-40B4-BE49-F238E27FC236}">
                <a16:creationId xmlns:a16="http://schemas.microsoft.com/office/drawing/2014/main" id="{794FDAEF-0361-4980-9625-8FEAC2444B96}"/>
              </a:ext>
            </a:extLst>
          </p:cNvPr>
          <p:cNvSpPr/>
          <p:nvPr/>
        </p:nvSpPr>
        <p:spPr bwMode="auto">
          <a:xfrm>
            <a:off x="11000377" y="4516497"/>
            <a:ext cx="731520" cy="362665"/>
          </a:xfrm>
          <a:prstGeom prst="leftArrow">
            <a:avLst/>
          </a:prstGeom>
          <a:solidFill>
            <a:schemeClr val="accent2">
              <a:lumMod val="60000"/>
              <a:lumOff val="4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1" name="Arrow: Left 10">
            <a:extLst>
              <a:ext uri="{FF2B5EF4-FFF2-40B4-BE49-F238E27FC236}">
                <a16:creationId xmlns:a16="http://schemas.microsoft.com/office/drawing/2014/main" id="{E117D582-39E8-42DA-87C7-2D70615BE96C}"/>
              </a:ext>
            </a:extLst>
          </p:cNvPr>
          <p:cNvSpPr/>
          <p:nvPr/>
        </p:nvSpPr>
        <p:spPr bwMode="auto">
          <a:xfrm rot="5400000">
            <a:off x="8508152" y="3706586"/>
            <a:ext cx="731520" cy="362665"/>
          </a:xfrm>
          <a:prstGeom prst="leftArrow">
            <a:avLst/>
          </a:prstGeom>
          <a:solidFill>
            <a:schemeClr val="accent2">
              <a:lumMod val="60000"/>
              <a:lumOff val="4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6272525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90289-E7D4-4F15-836C-EAFD54E4CD93}"/>
              </a:ext>
            </a:extLst>
          </p:cNvPr>
          <p:cNvSpPr>
            <a:spLocks noGrp="1"/>
          </p:cNvSpPr>
          <p:nvPr>
            <p:ph type="title"/>
          </p:nvPr>
        </p:nvSpPr>
        <p:spPr/>
        <p:txBody>
          <a:bodyPr/>
          <a:lstStyle/>
          <a:p>
            <a:r>
              <a:rPr lang="en-US" sz="2400" dirty="0"/>
              <a:t>Using </a:t>
            </a:r>
            <a:r>
              <a:rPr lang="en-US" sz="2400" dirty="0" err="1"/>
              <a:t>Enginius</a:t>
            </a:r>
            <a:r>
              <a:rPr lang="en-US" sz="2400" dirty="0"/>
              <a:t> to Run Logit Regression</a:t>
            </a:r>
          </a:p>
        </p:txBody>
      </p:sp>
      <p:graphicFrame>
        <p:nvGraphicFramePr>
          <p:cNvPr id="4" name="Content Placeholder 3">
            <a:extLst>
              <a:ext uri="{FF2B5EF4-FFF2-40B4-BE49-F238E27FC236}">
                <a16:creationId xmlns:a16="http://schemas.microsoft.com/office/drawing/2014/main" id="{EDDE95A2-ED24-4635-B9BB-5699252BB099}"/>
              </a:ext>
            </a:extLst>
          </p:cNvPr>
          <p:cNvGraphicFramePr>
            <a:graphicFrameLocks noGrp="1"/>
          </p:cNvGraphicFramePr>
          <p:nvPr>
            <p:ph idx="1"/>
            <p:extLst>
              <p:ext uri="{D42A27DB-BD31-4B8C-83A1-F6EECF244321}">
                <p14:modId xmlns:p14="http://schemas.microsoft.com/office/powerpoint/2010/main" val="3555168127"/>
              </p:ext>
            </p:extLst>
          </p:nvPr>
        </p:nvGraphicFramePr>
        <p:xfrm>
          <a:off x="0" y="533400"/>
          <a:ext cx="7725955" cy="6233164"/>
        </p:xfrm>
        <a:graphic>
          <a:graphicData uri="http://schemas.openxmlformats.org/drawingml/2006/table">
            <a:tbl>
              <a:tblPr>
                <a:tableStyleId>{5940675A-B579-460E-94D1-54222C63F5DA}</a:tableStyleId>
              </a:tblPr>
              <a:tblGrid>
                <a:gridCol w="3043081">
                  <a:extLst>
                    <a:ext uri="{9D8B030D-6E8A-4147-A177-3AD203B41FA5}">
                      <a16:colId xmlns:a16="http://schemas.microsoft.com/office/drawing/2014/main" val="479978957"/>
                    </a:ext>
                  </a:extLst>
                </a:gridCol>
                <a:gridCol w="1560958">
                  <a:extLst>
                    <a:ext uri="{9D8B030D-6E8A-4147-A177-3AD203B41FA5}">
                      <a16:colId xmlns:a16="http://schemas.microsoft.com/office/drawing/2014/main" val="932476497"/>
                    </a:ext>
                  </a:extLst>
                </a:gridCol>
                <a:gridCol w="1560958">
                  <a:extLst>
                    <a:ext uri="{9D8B030D-6E8A-4147-A177-3AD203B41FA5}">
                      <a16:colId xmlns:a16="http://schemas.microsoft.com/office/drawing/2014/main" val="3016752168"/>
                    </a:ext>
                  </a:extLst>
                </a:gridCol>
                <a:gridCol w="1560958">
                  <a:extLst>
                    <a:ext uri="{9D8B030D-6E8A-4147-A177-3AD203B41FA5}">
                      <a16:colId xmlns:a16="http://schemas.microsoft.com/office/drawing/2014/main" val="465981341"/>
                    </a:ext>
                  </a:extLst>
                </a:gridCol>
              </a:tblGrid>
              <a:tr h="300320">
                <a:tc>
                  <a:txBody>
                    <a:bodyPr/>
                    <a:lstStyle/>
                    <a:p>
                      <a:pPr algn="l" fontAlgn="ctr"/>
                      <a:r>
                        <a:rPr lang="en-US" sz="1800" u="none" strike="noStrike">
                          <a:effectLst/>
                        </a:rPr>
                        <a:t>Model parameters</a:t>
                      </a:r>
                      <a:endParaRPr lang="en-US" sz="1800" b="1" i="0" u="none" strike="noStrike">
                        <a:solidFill>
                          <a:srgbClr val="205564"/>
                        </a:solidFill>
                        <a:effectLst/>
                        <a:latin typeface="Cambria" panose="02040503050406030204" pitchFamily="18" charset="0"/>
                      </a:endParaRPr>
                    </a:p>
                  </a:txBody>
                  <a:tcPr marL="6350" marR="6350" marT="6350" marB="0" anchor="ctr">
                    <a:solidFill>
                      <a:schemeClr val="bg1"/>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3994110449"/>
                  </a:ext>
                </a:extLst>
              </a:tr>
              <a:tr h="580573">
                <a:tc gridSpan="4">
                  <a:txBody>
                    <a:bodyPr/>
                    <a:lstStyle/>
                    <a:p>
                      <a:pPr algn="l" fontAlgn="b"/>
                      <a:r>
                        <a:rPr lang="en-US" sz="1800" u="none" strike="noStrike">
                          <a:effectLst/>
                        </a:rPr>
                        <a:t>Model parameters reported here have been estimated on the entire calibration data.</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6075093"/>
                  </a:ext>
                </a:extLst>
              </a:tr>
              <a:tr h="300320">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2306266047"/>
                  </a:ext>
                </a:extLst>
              </a:tr>
              <a:tr h="300320">
                <a:tc>
                  <a:txBody>
                    <a:bodyPr/>
                    <a:lstStyle/>
                    <a:p>
                      <a:pPr algn="l" fontAlgn="b"/>
                      <a:r>
                        <a:rPr lang="en-US" sz="1800" u="none" strike="noStrike">
                          <a:effectLst/>
                        </a:rPr>
                        <a:t>Model statistics</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l" fontAlgn="b"/>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1247566431"/>
                  </a:ext>
                </a:extLst>
              </a:tr>
              <a:tr h="867538">
                <a:tc gridSpan="4">
                  <a:txBody>
                    <a:bodyPr/>
                    <a:lstStyle/>
                    <a:p>
                      <a:pPr algn="l" fontAlgn="b"/>
                      <a:r>
                        <a:rPr lang="en-US" sz="1800" u="none" strike="noStrike">
                          <a:effectLst/>
                        </a:rPr>
                        <a:t>For identification purposes, parameters for the alternative 0 have been fixed to 0. These are not reported here.  P-value = probability that parameter estimate is different from zero only by chance.</a:t>
                      </a:r>
                      <a:endParaRPr lang="en-US" sz="1800" b="0" i="0" u="none" strike="noStrike">
                        <a:solidFill>
                          <a:srgbClr val="595959"/>
                        </a:solidFill>
                        <a:effectLst/>
                        <a:latin typeface="Calibri" panose="020F0502020204030204" pitchFamily="34" charset="0"/>
                      </a:endParaRPr>
                    </a:p>
                  </a:txBody>
                  <a:tcPr marL="6350" marR="6350" marT="6350" marB="0" anchor="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9260339"/>
                  </a:ext>
                </a:extLst>
              </a:tr>
              <a:tr h="580573">
                <a:tc>
                  <a:txBody>
                    <a:bodyPr/>
                    <a:lstStyle/>
                    <a:p>
                      <a:pPr algn="ctr" fontAlgn="b"/>
                      <a:r>
                        <a:rPr lang="en-US" sz="1800" u="none" strike="noStrike">
                          <a:effectLst/>
                        </a:rPr>
                        <a:t> </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Parameter</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Standard deviation</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P-value</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1988400589"/>
                  </a:ext>
                </a:extLst>
              </a:tr>
              <a:tr h="300320">
                <a:tc>
                  <a:txBody>
                    <a:bodyPr/>
                    <a:lstStyle/>
                    <a:p>
                      <a:pPr algn="l" fontAlgn="b"/>
                      <a:r>
                        <a:rPr lang="en-US" sz="1800" u="none" strike="noStrike">
                          <a:effectLst/>
                        </a:rPr>
                        <a:t>Intercept</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dirty="0">
                          <a:effectLst/>
                        </a:rPr>
                        <a:t>-0.3569</a:t>
                      </a:r>
                      <a:endParaRPr lang="en-US" sz="1800" b="0" i="0" u="none" strike="noStrike" dirty="0">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0.2146</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0.0962</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345681021"/>
                  </a:ext>
                </a:extLst>
              </a:tr>
              <a:tr h="300320">
                <a:tc>
                  <a:txBody>
                    <a:bodyPr/>
                    <a:lstStyle/>
                    <a:p>
                      <a:pPr algn="l" fontAlgn="b"/>
                      <a:r>
                        <a:rPr lang="en-US" sz="1800" u="none" strike="noStrike">
                          <a:effectLst/>
                        </a:rPr>
                        <a:t>Gender</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-0.8643</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0.1376</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0.0000</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3597776880"/>
                  </a:ext>
                </a:extLst>
              </a:tr>
              <a:tr h="300320">
                <a:tc>
                  <a:txBody>
                    <a:bodyPr/>
                    <a:lstStyle/>
                    <a:p>
                      <a:pPr algn="l" fontAlgn="b"/>
                      <a:r>
                        <a:rPr lang="en-US" sz="1800" u="none" strike="noStrike">
                          <a:effectLst/>
                        </a:rPr>
                        <a:t>`Amount purchased`</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0.0019</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0.0008</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0.0161</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357254657"/>
                  </a:ext>
                </a:extLst>
              </a:tr>
              <a:tr h="300320">
                <a:tc>
                  <a:txBody>
                    <a:bodyPr/>
                    <a:lstStyle/>
                    <a:p>
                      <a:pPr algn="l" fontAlgn="b"/>
                      <a:r>
                        <a:rPr lang="en-US" sz="1800" u="none" strike="noStrike">
                          <a:effectLst/>
                        </a:rPr>
                        <a:t>Frequency</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-0.0756</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0.0166</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0.0000</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2609673919"/>
                  </a:ext>
                </a:extLst>
              </a:tr>
              <a:tr h="300320">
                <a:tc>
                  <a:txBody>
                    <a:bodyPr/>
                    <a:lstStyle/>
                    <a:p>
                      <a:pPr algn="l" fontAlgn="b"/>
                      <a:r>
                        <a:rPr lang="en-US" sz="1800" u="none" strike="noStrike">
                          <a:effectLst/>
                        </a:rPr>
                        <a:t>`Last purchase`</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0.6211</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0.0941</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0.0000</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3108028327"/>
                  </a:ext>
                </a:extLst>
              </a:tr>
              <a:tr h="300320">
                <a:tc>
                  <a:txBody>
                    <a:bodyPr/>
                    <a:lstStyle/>
                    <a:p>
                      <a:pPr algn="l" fontAlgn="b"/>
                      <a:r>
                        <a:rPr lang="en-US" sz="1800" u="none" strike="noStrike">
                          <a:effectLst/>
                        </a:rPr>
                        <a:t>`First purchase`</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-0.0148</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0.0128</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0.2486</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3715384165"/>
                  </a:ext>
                </a:extLst>
              </a:tr>
              <a:tr h="300320">
                <a:tc>
                  <a:txBody>
                    <a:bodyPr/>
                    <a:lstStyle/>
                    <a:p>
                      <a:pPr algn="l" fontAlgn="b"/>
                      <a:r>
                        <a:rPr lang="en-US" sz="1800" u="none" strike="noStrike">
                          <a:effectLst/>
                        </a:rPr>
                        <a:t>P_Child</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-0.8251</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0.1173</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0.0000</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531306897"/>
                  </a:ext>
                </a:extLst>
              </a:tr>
              <a:tr h="300320">
                <a:tc>
                  <a:txBody>
                    <a:bodyPr/>
                    <a:lstStyle/>
                    <a:p>
                      <a:pPr algn="l" fontAlgn="b"/>
                      <a:r>
                        <a:rPr lang="en-US" sz="1800" u="none" strike="noStrike">
                          <a:effectLst/>
                        </a:rPr>
                        <a:t>P_Youth</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-0.6732</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0.1457</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0.0000</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3262327331"/>
                  </a:ext>
                </a:extLst>
              </a:tr>
              <a:tr h="300320">
                <a:tc>
                  <a:txBody>
                    <a:bodyPr/>
                    <a:lstStyle/>
                    <a:p>
                      <a:pPr algn="l" fontAlgn="b"/>
                      <a:r>
                        <a:rPr lang="en-US" sz="1800" u="none" strike="noStrike">
                          <a:effectLst/>
                        </a:rPr>
                        <a:t>P_Cook</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-0.9295</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0.1193</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0.0000</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4091658127"/>
                  </a:ext>
                </a:extLst>
              </a:tr>
              <a:tr h="300320">
                <a:tc>
                  <a:txBody>
                    <a:bodyPr/>
                    <a:lstStyle/>
                    <a:p>
                      <a:pPr algn="l" fontAlgn="b"/>
                      <a:r>
                        <a:rPr lang="en-US" sz="1800" u="none" strike="noStrike">
                          <a:effectLst/>
                        </a:rPr>
                        <a:t>P_DIY</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-0.9104</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0.1435</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0.0000</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2352559409"/>
                  </a:ext>
                </a:extLst>
              </a:tr>
              <a:tr h="300320">
                <a:tc>
                  <a:txBody>
                    <a:bodyPr/>
                    <a:lstStyle/>
                    <a:p>
                      <a:pPr algn="l" fontAlgn="b"/>
                      <a:r>
                        <a:rPr lang="en-US" sz="1800" u="none" strike="noStrike">
                          <a:effectLst/>
                        </a:rPr>
                        <a:t>P_Art</a:t>
                      </a:r>
                      <a:endParaRPr lang="en-US" sz="1800" b="1"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0.6736</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a:effectLst/>
                        </a:rPr>
                        <a:t>0.1273</a:t>
                      </a:r>
                      <a:endParaRPr lang="en-US" sz="18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US" sz="1800" u="none" strike="noStrike" dirty="0">
                          <a:effectLst/>
                        </a:rPr>
                        <a:t>0.0000</a:t>
                      </a:r>
                      <a:endParaRPr lang="en-US" sz="1800" b="0" i="0" u="none" strike="noStrike" dirty="0">
                        <a:solidFill>
                          <a:srgbClr val="000000"/>
                        </a:solidFill>
                        <a:effectLst/>
                        <a:latin typeface="Calibri" panose="020F0502020204030204" pitchFamily="34" charset="0"/>
                      </a:endParaRPr>
                    </a:p>
                  </a:txBody>
                  <a:tcPr marL="6350" marR="6350" marT="6350" marB="0" anchor="b">
                    <a:solidFill>
                      <a:schemeClr val="bg1"/>
                    </a:solidFill>
                  </a:tcPr>
                </a:tc>
                <a:extLst>
                  <a:ext uri="{0D108BD9-81ED-4DB2-BD59-A6C34878D82A}">
                    <a16:rowId xmlns:a16="http://schemas.microsoft.com/office/drawing/2014/main" val="3338393133"/>
                  </a:ext>
                </a:extLst>
              </a:tr>
            </a:tbl>
          </a:graphicData>
        </a:graphic>
      </p:graphicFrame>
      <p:graphicFrame>
        <p:nvGraphicFramePr>
          <p:cNvPr id="6" name="Table 5">
            <a:extLst>
              <a:ext uri="{FF2B5EF4-FFF2-40B4-BE49-F238E27FC236}">
                <a16:creationId xmlns:a16="http://schemas.microsoft.com/office/drawing/2014/main" id="{45BBEDD4-9919-4B25-AD00-0618C84F85F8}"/>
              </a:ext>
            </a:extLst>
          </p:cNvPr>
          <p:cNvGraphicFramePr>
            <a:graphicFrameLocks noGrp="1"/>
          </p:cNvGraphicFramePr>
          <p:nvPr>
            <p:extLst>
              <p:ext uri="{D42A27DB-BD31-4B8C-83A1-F6EECF244321}">
                <p14:modId xmlns:p14="http://schemas.microsoft.com/office/powerpoint/2010/main" val="82525199"/>
              </p:ext>
            </p:extLst>
          </p:nvPr>
        </p:nvGraphicFramePr>
        <p:xfrm>
          <a:off x="7837715" y="914401"/>
          <a:ext cx="4354285" cy="3077686"/>
        </p:xfrm>
        <a:graphic>
          <a:graphicData uri="http://schemas.openxmlformats.org/drawingml/2006/table">
            <a:tbl>
              <a:tblPr>
                <a:tableStyleId>{284E427A-3D55-4303-BF80-6455036E1DE7}</a:tableStyleId>
              </a:tblPr>
              <a:tblGrid>
                <a:gridCol w="2149301">
                  <a:extLst>
                    <a:ext uri="{9D8B030D-6E8A-4147-A177-3AD203B41FA5}">
                      <a16:colId xmlns:a16="http://schemas.microsoft.com/office/drawing/2014/main" val="824798162"/>
                    </a:ext>
                  </a:extLst>
                </a:gridCol>
                <a:gridCol w="1102492">
                  <a:extLst>
                    <a:ext uri="{9D8B030D-6E8A-4147-A177-3AD203B41FA5}">
                      <a16:colId xmlns:a16="http://schemas.microsoft.com/office/drawing/2014/main" val="2693268918"/>
                    </a:ext>
                  </a:extLst>
                </a:gridCol>
                <a:gridCol w="1102492">
                  <a:extLst>
                    <a:ext uri="{9D8B030D-6E8A-4147-A177-3AD203B41FA5}">
                      <a16:colId xmlns:a16="http://schemas.microsoft.com/office/drawing/2014/main" val="1216049993"/>
                    </a:ext>
                  </a:extLst>
                </a:gridCol>
              </a:tblGrid>
              <a:tr h="672846">
                <a:tc>
                  <a:txBody>
                    <a:bodyPr/>
                    <a:lstStyle/>
                    <a:p>
                      <a:pPr algn="l" fontAlgn="b"/>
                      <a:r>
                        <a:rPr lang="en-US" sz="1800" b="1" u="none" strike="noStrike">
                          <a:effectLst/>
                        </a:rPr>
                        <a:t>Confusion matrix (%)</a:t>
                      </a:r>
                      <a:endParaRPr lang="en-US" sz="18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b="1" u="none" strike="noStrike">
                          <a:effectLst/>
                        </a:rPr>
                        <a:t> </a:t>
                      </a:r>
                      <a:endParaRPr lang="en-US" sz="18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800" b="1" u="none" strike="noStrike">
                          <a:effectLst/>
                        </a:rPr>
                        <a:t> </a:t>
                      </a:r>
                      <a:endParaRPr lang="en-US" sz="18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327367839"/>
                  </a:ext>
                </a:extLst>
              </a:tr>
              <a:tr h="1051450">
                <a:tc gridSpan="3">
                  <a:txBody>
                    <a:bodyPr/>
                    <a:lstStyle/>
                    <a:p>
                      <a:pPr algn="l" fontAlgn="b"/>
                      <a:r>
                        <a:rPr lang="en-US" sz="1800" b="1" u="none" strike="noStrike">
                          <a:effectLst/>
                        </a:rPr>
                        <a:t>The global hit rate of the model is 80%. The diagonal elements represent alternative-specific hit rates.</a:t>
                      </a:r>
                      <a:endParaRPr lang="en-US" sz="1800" b="1" i="0" u="none" strike="noStrike">
                        <a:solidFill>
                          <a:srgbClr val="595959"/>
                        </a:solidFill>
                        <a:effectLst/>
                        <a:latin typeface="Calibri" panose="020F0502020204030204" pitchFamily="34" charset="0"/>
                      </a:endParaRPr>
                    </a:p>
                  </a:txBody>
                  <a:tcPr marL="6350" marR="6350" marT="635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91155268"/>
                  </a:ext>
                </a:extLst>
              </a:tr>
              <a:tr h="672846">
                <a:tc>
                  <a:txBody>
                    <a:bodyPr/>
                    <a:lstStyle/>
                    <a:p>
                      <a:pPr algn="ctr" fontAlgn="b"/>
                      <a:r>
                        <a:rPr lang="en-US" sz="1800" b="1" u="none" strike="noStrike">
                          <a:effectLst/>
                        </a:rPr>
                        <a:t> </a:t>
                      </a:r>
                      <a:endParaRPr lang="en-US" sz="18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800" b="1" u="none" strike="noStrike">
                          <a:effectLst/>
                        </a:rPr>
                        <a:t>Predicted 0</a:t>
                      </a:r>
                      <a:endParaRPr lang="en-US" sz="18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800" b="1" u="none" strike="noStrike">
                          <a:effectLst/>
                        </a:rPr>
                        <a:t>Predicted 1</a:t>
                      </a:r>
                      <a:endParaRPr lang="en-US" sz="18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916526262"/>
                  </a:ext>
                </a:extLst>
              </a:tr>
              <a:tr h="340272">
                <a:tc>
                  <a:txBody>
                    <a:bodyPr/>
                    <a:lstStyle/>
                    <a:p>
                      <a:pPr algn="l" fontAlgn="b"/>
                      <a:r>
                        <a:rPr lang="en-US" sz="1800" b="1" u="none" strike="noStrike">
                          <a:effectLst/>
                        </a:rPr>
                        <a:t>Actual 0</a:t>
                      </a:r>
                      <a:endParaRPr lang="en-US" sz="1800" b="1"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800" b="1" u="none" strike="noStrike" dirty="0">
                          <a:effectLst/>
                        </a:rPr>
                        <a:t>93%</a:t>
                      </a:r>
                      <a:endParaRPr lang="en-US" sz="18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800" b="1" u="none" strike="noStrike">
                          <a:effectLst/>
                        </a:rPr>
                        <a:t>7%</a:t>
                      </a:r>
                      <a:endParaRPr lang="en-US" sz="18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879600087"/>
                  </a:ext>
                </a:extLst>
              </a:tr>
              <a:tr h="340272">
                <a:tc>
                  <a:txBody>
                    <a:bodyPr/>
                    <a:lstStyle/>
                    <a:p>
                      <a:pPr algn="l" fontAlgn="b"/>
                      <a:r>
                        <a:rPr lang="en-US" sz="1800" b="1" u="none" strike="noStrike" dirty="0">
                          <a:effectLst/>
                        </a:rPr>
                        <a:t>Actual 1</a:t>
                      </a:r>
                      <a:endParaRPr lang="en-US" sz="18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800" b="1" u="none" strike="noStrike" dirty="0">
                          <a:effectLst/>
                        </a:rPr>
                        <a:t>60%</a:t>
                      </a:r>
                      <a:endParaRPr lang="en-US" sz="1800" b="1"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800" b="1" u="none" strike="noStrike" dirty="0">
                          <a:effectLst/>
                        </a:rPr>
                        <a:t>40%</a:t>
                      </a:r>
                      <a:endParaRPr lang="en-US" sz="1800" b="1"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4825953"/>
                  </a:ext>
                </a:extLst>
              </a:tr>
            </a:tbl>
          </a:graphicData>
        </a:graphic>
      </p:graphicFrame>
      <p:sp>
        <p:nvSpPr>
          <p:cNvPr id="7" name="TextBox 6">
            <a:extLst>
              <a:ext uri="{FF2B5EF4-FFF2-40B4-BE49-F238E27FC236}">
                <a16:creationId xmlns:a16="http://schemas.microsoft.com/office/drawing/2014/main" id="{D996ECF2-8BEB-4659-9CDD-E04D567E81A1}"/>
              </a:ext>
            </a:extLst>
          </p:cNvPr>
          <p:cNvSpPr txBox="1"/>
          <p:nvPr/>
        </p:nvSpPr>
        <p:spPr>
          <a:xfrm>
            <a:off x="7837715" y="4493623"/>
            <a:ext cx="3879668" cy="1323439"/>
          </a:xfrm>
          <a:prstGeom prst="rect">
            <a:avLst/>
          </a:prstGeom>
          <a:noFill/>
        </p:spPr>
        <p:txBody>
          <a:bodyPr wrap="square" rtlCol="0">
            <a:spAutoFit/>
          </a:bodyPr>
          <a:lstStyle/>
          <a:p>
            <a:r>
              <a:rPr lang="en-US" sz="2000" b="1" dirty="0"/>
              <a:t>Global Hit Rate = </a:t>
            </a:r>
          </a:p>
          <a:p>
            <a:r>
              <a:rPr lang="en-US" sz="2000" b="1" dirty="0"/>
              <a:t>(Actual 0 and predicted as 0 + Actual 1 and predicted as 1) /</a:t>
            </a:r>
          </a:p>
          <a:p>
            <a:r>
              <a:rPr lang="en-US" sz="2000" b="1" dirty="0"/>
              <a:t>Total Count </a:t>
            </a:r>
          </a:p>
        </p:txBody>
      </p:sp>
    </p:spTree>
    <p:extLst>
      <p:ext uri="{BB962C8B-B14F-4D97-AF65-F5344CB8AC3E}">
        <p14:creationId xmlns:p14="http://schemas.microsoft.com/office/powerpoint/2010/main" val="1102381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238EC-B239-42F7-91A1-4280C8199F83}"/>
              </a:ext>
            </a:extLst>
          </p:cNvPr>
          <p:cNvSpPr>
            <a:spLocks noGrp="1"/>
          </p:cNvSpPr>
          <p:nvPr>
            <p:ph type="title"/>
          </p:nvPr>
        </p:nvSpPr>
        <p:spPr/>
        <p:txBody>
          <a:bodyPr/>
          <a:lstStyle/>
          <a:p>
            <a:r>
              <a:rPr lang="en-US" dirty="0"/>
              <a:t>Prediction Using Logistic Regression</a:t>
            </a:r>
          </a:p>
        </p:txBody>
      </p:sp>
      <p:sp>
        <p:nvSpPr>
          <p:cNvPr id="3" name="Content Placeholder 2">
            <a:extLst>
              <a:ext uri="{FF2B5EF4-FFF2-40B4-BE49-F238E27FC236}">
                <a16:creationId xmlns:a16="http://schemas.microsoft.com/office/drawing/2014/main" id="{128247CD-9EB3-44C6-9B03-22C5F897AC4C}"/>
              </a:ext>
            </a:extLst>
          </p:cNvPr>
          <p:cNvSpPr>
            <a:spLocks noGrp="1"/>
          </p:cNvSpPr>
          <p:nvPr>
            <p:ph idx="1"/>
          </p:nvPr>
        </p:nvSpPr>
        <p:spPr>
          <a:xfrm>
            <a:off x="304800" y="685799"/>
            <a:ext cx="11480800" cy="6015867"/>
          </a:xfrm>
        </p:spPr>
        <p:txBody>
          <a:bodyPr/>
          <a:lstStyle/>
          <a:p>
            <a:pPr marL="0" indent="0">
              <a:buNone/>
            </a:pPr>
            <a:r>
              <a:rPr lang="en-US" dirty="0"/>
              <a:t>M8 =EXP($B$2+SUMPRODUCT($C$2:$L$2, C8:L8))</a:t>
            </a:r>
          </a:p>
          <a:p>
            <a:pPr marL="0" indent="0">
              <a:buNone/>
            </a:pPr>
            <a:r>
              <a:rPr lang="en-US" dirty="0"/>
              <a:t>N8 = =M8/(1+M8)</a:t>
            </a:r>
          </a:p>
          <a:p>
            <a:pPr marL="0" indent="0">
              <a:buNone/>
            </a:pPr>
            <a:r>
              <a:rPr lang="en-US" dirty="0"/>
              <a:t>Predicted (O8)  =IF(N8&gt;=0.5, 1, 0)</a:t>
            </a:r>
          </a:p>
        </p:txBody>
      </p:sp>
      <p:pic>
        <p:nvPicPr>
          <p:cNvPr id="5" name="Picture 4">
            <a:extLst>
              <a:ext uri="{FF2B5EF4-FFF2-40B4-BE49-F238E27FC236}">
                <a16:creationId xmlns:a16="http://schemas.microsoft.com/office/drawing/2014/main" id="{FB0B56AE-144F-455D-B7B4-0A4A09255338}"/>
              </a:ext>
            </a:extLst>
          </p:cNvPr>
          <p:cNvPicPr>
            <a:picLocks noChangeAspect="1"/>
          </p:cNvPicPr>
          <p:nvPr/>
        </p:nvPicPr>
        <p:blipFill>
          <a:blip r:embed="rId2"/>
          <a:stretch>
            <a:fillRect/>
          </a:stretch>
        </p:blipFill>
        <p:spPr>
          <a:xfrm>
            <a:off x="339524" y="2386714"/>
            <a:ext cx="11610034" cy="4314952"/>
          </a:xfrm>
          <a:prstGeom prst="rect">
            <a:avLst/>
          </a:prstGeom>
        </p:spPr>
      </p:pic>
      <p:sp>
        <p:nvSpPr>
          <p:cNvPr id="6" name="Rectangle: Rounded Corners 5">
            <a:extLst>
              <a:ext uri="{FF2B5EF4-FFF2-40B4-BE49-F238E27FC236}">
                <a16:creationId xmlns:a16="http://schemas.microsoft.com/office/drawing/2014/main" id="{8B874B41-C5C8-4803-BB9A-5BF58F12BFB5}"/>
              </a:ext>
            </a:extLst>
          </p:cNvPr>
          <p:cNvSpPr/>
          <p:nvPr/>
        </p:nvSpPr>
        <p:spPr bwMode="auto">
          <a:xfrm>
            <a:off x="9284772" y="5970147"/>
            <a:ext cx="2602428" cy="466049"/>
          </a:xfrm>
          <a:prstGeom prst="roundRect">
            <a:avLst/>
          </a:prstGeom>
          <a:noFill/>
          <a:ln w="57150" cap="flat" cmpd="sng" algn="ctr">
            <a:solidFill>
              <a:schemeClr val="accent1">
                <a:lumMod val="75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pic>
        <p:nvPicPr>
          <p:cNvPr id="7" name="Picture 6">
            <a:extLst>
              <a:ext uri="{FF2B5EF4-FFF2-40B4-BE49-F238E27FC236}">
                <a16:creationId xmlns:a16="http://schemas.microsoft.com/office/drawing/2014/main" id="{E28B35EF-3B64-4470-878A-23234F211E2E}"/>
              </a:ext>
            </a:extLst>
          </p:cNvPr>
          <p:cNvPicPr>
            <a:picLocks noChangeAspect="1"/>
          </p:cNvPicPr>
          <p:nvPr/>
        </p:nvPicPr>
        <p:blipFill>
          <a:blip r:embed="rId3"/>
          <a:stretch>
            <a:fillRect/>
          </a:stretch>
        </p:blipFill>
        <p:spPr>
          <a:xfrm>
            <a:off x="7878863" y="1197190"/>
            <a:ext cx="3448531" cy="924054"/>
          </a:xfrm>
          <a:prstGeom prst="rect">
            <a:avLst/>
          </a:prstGeom>
        </p:spPr>
      </p:pic>
      <p:sp>
        <p:nvSpPr>
          <p:cNvPr id="4" name="TextBox 3">
            <a:extLst>
              <a:ext uri="{FF2B5EF4-FFF2-40B4-BE49-F238E27FC236}">
                <a16:creationId xmlns:a16="http://schemas.microsoft.com/office/drawing/2014/main" id="{BDD0E690-46E6-49A6-8EF7-8AA0F0DC283D}"/>
              </a:ext>
            </a:extLst>
          </p:cNvPr>
          <p:cNvSpPr txBox="1"/>
          <p:nvPr/>
        </p:nvSpPr>
        <p:spPr>
          <a:xfrm>
            <a:off x="9780608" y="670166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6508145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AD54F-4A07-40E2-B7CC-C71DE12C306F}"/>
              </a:ext>
            </a:extLst>
          </p:cNvPr>
          <p:cNvSpPr>
            <a:spLocks noGrp="1"/>
          </p:cNvSpPr>
          <p:nvPr>
            <p:ph type="title"/>
          </p:nvPr>
        </p:nvSpPr>
        <p:spPr/>
        <p:txBody>
          <a:bodyPr/>
          <a:lstStyle/>
          <a:p>
            <a:r>
              <a:rPr lang="en-US" dirty="0"/>
              <a:t>Confusion Matrix</a:t>
            </a:r>
          </a:p>
        </p:txBody>
      </p:sp>
      <p:graphicFrame>
        <p:nvGraphicFramePr>
          <p:cNvPr id="5" name="Content Placeholder 4">
            <a:extLst>
              <a:ext uri="{FF2B5EF4-FFF2-40B4-BE49-F238E27FC236}">
                <a16:creationId xmlns:a16="http://schemas.microsoft.com/office/drawing/2014/main" id="{00F15DD5-B9E8-4257-B125-F3D551EA6BD2}"/>
              </a:ext>
            </a:extLst>
          </p:cNvPr>
          <p:cNvGraphicFramePr>
            <a:graphicFrameLocks noGrp="1"/>
          </p:cNvGraphicFramePr>
          <p:nvPr>
            <p:ph idx="1"/>
            <p:extLst>
              <p:ext uri="{D42A27DB-BD31-4B8C-83A1-F6EECF244321}">
                <p14:modId xmlns:p14="http://schemas.microsoft.com/office/powerpoint/2010/main" val="3607559186"/>
              </p:ext>
            </p:extLst>
          </p:nvPr>
        </p:nvGraphicFramePr>
        <p:xfrm>
          <a:off x="317433" y="1375640"/>
          <a:ext cx="3970265" cy="1100333"/>
        </p:xfrm>
        <a:graphic>
          <a:graphicData uri="http://schemas.openxmlformats.org/drawingml/2006/table">
            <a:tbl>
              <a:tblPr>
                <a:tableStyleId>{C4B1156A-380E-4F78-BDF5-A606A8083BF9}</a:tableStyleId>
              </a:tblPr>
              <a:tblGrid>
                <a:gridCol w="1058857">
                  <a:extLst>
                    <a:ext uri="{9D8B030D-6E8A-4147-A177-3AD203B41FA5}">
                      <a16:colId xmlns:a16="http://schemas.microsoft.com/office/drawing/2014/main" val="1515303462"/>
                    </a:ext>
                  </a:extLst>
                </a:gridCol>
                <a:gridCol w="1440850">
                  <a:extLst>
                    <a:ext uri="{9D8B030D-6E8A-4147-A177-3AD203B41FA5}">
                      <a16:colId xmlns:a16="http://schemas.microsoft.com/office/drawing/2014/main" val="699452770"/>
                    </a:ext>
                  </a:extLst>
                </a:gridCol>
                <a:gridCol w="1470558">
                  <a:extLst>
                    <a:ext uri="{9D8B030D-6E8A-4147-A177-3AD203B41FA5}">
                      <a16:colId xmlns:a16="http://schemas.microsoft.com/office/drawing/2014/main" val="1400003576"/>
                    </a:ext>
                  </a:extLst>
                </a:gridCol>
              </a:tblGrid>
              <a:tr h="354524">
                <a:tc gridSpan="3">
                  <a:txBody>
                    <a:bodyPr/>
                    <a:lstStyle/>
                    <a:p>
                      <a:pPr algn="l" fontAlgn="b"/>
                      <a:r>
                        <a:rPr lang="en-US" sz="1600" b="1" u="none" strike="noStrike" dirty="0">
                          <a:effectLst/>
                        </a:rPr>
                        <a:t>Frequency table for predicted choices</a:t>
                      </a:r>
                    </a:p>
                  </a:txBody>
                  <a:tcPr marL="4763" marR="4763" marT="4763" marB="0" anchor="b"/>
                </a:tc>
                <a:tc hMerge="1">
                  <a:txBody>
                    <a:bodyPr/>
                    <a:lstStyle/>
                    <a:p>
                      <a:pPr algn="dist" fontAlgn="b"/>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4763" marR="4763" marT="4763" marB="0" anchor="b"/>
                </a:tc>
                <a:tc hMerge="1">
                  <a:txBody>
                    <a:bodyPr/>
                    <a:lstStyle/>
                    <a:p>
                      <a:pPr algn="dist" fontAlgn="b"/>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2912340721"/>
                  </a:ext>
                </a:extLst>
              </a:tr>
              <a:tr h="158473">
                <a:tc>
                  <a:txBody>
                    <a:bodyPr/>
                    <a:lstStyle/>
                    <a:p>
                      <a:pPr algn="ctr" fontAlgn="b"/>
                      <a:r>
                        <a:rPr lang="en-US" sz="1600" b="1" u="none" strike="noStrike">
                          <a:effectLst/>
                        </a:rPr>
                        <a:t> </a:t>
                      </a:r>
                      <a:endParaRPr lang="en-US" sz="1600" b="1" i="0" u="none" strike="noStrike">
                        <a:solidFill>
                          <a:srgbClr val="000000"/>
                        </a:solidFill>
                        <a:effectLst/>
                        <a:latin typeface="Calibri" panose="020F0502020204030204" pitchFamily="34" charset="0"/>
                      </a:endParaRPr>
                    </a:p>
                  </a:txBody>
                  <a:tcPr marL="4763" marR="4763" marT="4763" marB="0" anchor="b"/>
                </a:tc>
                <a:tc>
                  <a:txBody>
                    <a:bodyPr/>
                    <a:lstStyle/>
                    <a:p>
                      <a:pPr algn="ctr" fontAlgn="b"/>
                      <a:r>
                        <a:rPr lang="en-US" sz="1600" b="1" u="none" strike="noStrike">
                          <a:effectLst/>
                        </a:rPr>
                        <a:t>Alternative 0</a:t>
                      </a:r>
                      <a:endParaRPr lang="en-US" sz="1600" b="1" i="0" u="none" strike="noStrike">
                        <a:solidFill>
                          <a:srgbClr val="000000"/>
                        </a:solidFill>
                        <a:effectLst/>
                        <a:latin typeface="Calibri" panose="020F0502020204030204" pitchFamily="34" charset="0"/>
                      </a:endParaRPr>
                    </a:p>
                  </a:txBody>
                  <a:tcPr marL="4763" marR="4763" marT="4763" marB="0" anchor="b"/>
                </a:tc>
                <a:tc>
                  <a:txBody>
                    <a:bodyPr/>
                    <a:lstStyle/>
                    <a:p>
                      <a:pPr algn="ctr" fontAlgn="b"/>
                      <a:r>
                        <a:rPr lang="en-US" sz="1600" b="1" u="none" strike="noStrike" dirty="0">
                          <a:effectLst/>
                        </a:rPr>
                        <a:t>Alternative 1</a:t>
                      </a:r>
                      <a:endParaRPr lang="en-US" sz="1600" b="1"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3745177285"/>
                  </a:ext>
                </a:extLst>
              </a:tr>
              <a:tr h="158473">
                <a:tc>
                  <a:txBody>
                    <a:bodyPr/>
                    <a:lstStyle/>
                    <a:p>
                      <a:pPr algn="l" fontAlgn="b"/>
                      <a:r>
                        <a:rPr lang="en-US" sz="1600" b="1" u="none" strike="noStrike">
                          <a:effectLst/>
                        </a:rPr>
                        <a:t>Count</a:t>
                      </a:r>
                      <a:endParaRPr lang="en-US" sz="1600" b="1"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US" sz="1600" b="1" u="none" strike="noStrike">
                          <a:effectLst/>
                        </a:rPr>
                        <a:t>2092</a:t>
                      </a:r>
                      <a:endParaRPr lang="en-US" sz="1600" b="1"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US" sz="1600" b="1" u="none" strike="noStrike">
                          <a:effectLst/>
                        </a:rPr>
                        <a:t>207</a:t>
                      </a:r>
                      <a:endParaRPr lang="en-US" sz="1600" b="1"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107042701"/>
                  </a:ext>
                </a:extLst>
              </a:tr>
              <a:tr h="158473">
                <a:tc>
                  <a:txBody>
                    <a:bodyPr/>
                    <a:lstStyle/>
                    <a:p>
                      <a:pPr algn="l" fontAlgn="b"/>
                      <a:r>
                        <a:rPr lang="en-US" sz="1500" b="1" u="none" strike="noStrike" dirty="0">
                          <a:effectLst/>
                        </a:rPr>
                        <a:t>Frequency</a:t>
                      </a:r>
                      <a:endParaRPr lang="en-US" sz="1500" b="1" i="0" u="none" strike="noStrike" dirty="0">
                        <a:solidFill>
                          <a:srgbClr val="000000"/>
                        </a:solidFill>
                        <a:effectLst/>
                        <a:latin typeface="Calibri" panose="020F0502020204030204" pitchFamily="34" charset="0"/>
                      </a:endParaRPr>
                    </a:p>
                  </a:txBody>
                  <a:tcPr marL="4763" marR="4763" marT="4763" marB="0" anchor="b"/>
                </a:tc>
                <a:tc>
                  <a:txBody>
                    <a:bodyPr/>
                    <a:lstStyle/>
                    <a:p>
                      <a:pPr algn="r" fontAlgn="b"/>
                      <a:r>
                        <a:rPr lang="en-US" sz="1600" b="1" u="none" strike="noStrike">
                          <a:effectLst/>
                        </a:rPr>
                        <a:t>91.00%</a:t>
                      </a:r>
                      <a:endParaRPr lang="en-US" sz="1600" b="1" i="0" u="none" strike="noStrike">
                        <a:solidFill>
                          <a:srgbClr val="000000"/>
                        </a:solidFill>
                        <a:effectLst/>
                        <a:latin typeface="Calibri" panose="020F0502020204030204" pitchFamily="34" charset="0"/>
                      </a:endParaRPr>
                    </a:p>
                  </a:txBody>
                  <a:tcPr marL="4763" marR="4763" marT="4763" marB="0" anchor="b"/>
                </a:tc>
                <a:tc>
                  <a:txBody>
                    <a:bodyPr/>
                    <a:lstStyle/>
                    <a:p>
                      <a:pPr algn="r" fontAlgn="b"/>
                      <a:r>
                        <a:rPr lang="en-US" sz="1600" b="1" u="none" strike="noStrike" dirty="0">
                          <a:effectLst/>
                        </a:rPr>
                        <a:t>9.00%</a:t>
                      </a:r>
                      <a:endParaRPr lang="en-US" sz="1600" b="1"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1903134955"/>
                  </a:ext>
                </a:extLst>
              </a:tr>
            </a:tbl>
          </a:graphicData>
        </a:graphic>
      </p:graphicFrame>
      <p:sp>
        <p:nvSpPr>
          <p:cNvPr id="7" name="TextBox 6">
            <a:extLst>
              <a:ext uri="{FF2B5EF4-FFF2-40B4-BE49-F238E27FC236}">
                <a16:creationId xmlns:a16="http://schemas.microsoft.com/office/drawing/2014/main" id="{D98E3B93-5872-4A65-81B3-215C9334B33E}"/>
              </a:ext>
            </a:extLst>
          </p:cNvPr>
          <p:cNvSpPr txBox="1"/>
          <p:nvPr/>
        </p:nvSpPr>
        <p:spPr>
          <a:xfrm>
            <a:off x="446875" y="613913"/>
            <a:ext cx="6096982" cy="400110"/>
          </a:xfrm>
          <a:prstGeom prst="rect">
            <a:avLst/>
          </a:prstGeom>
          <a:noFill/>
        </p:spPr>
        <p:txBody>
          <a:bodyPr wrap="square">
            <a:spAutoFit/>
          </a:bodyPr>
          <a:lstStyle/>
          <a:p>
            <a:r>
              <a:rPr lang="en-US" sz="2000" dirty="0"/>
              <a:t>R6 =COUNTIF($O$8:$O$2307, 0)</a:t>
            </a:r>
          </a:p>
        </p:txBody>
      </p:sp>
      <p:sp>
        <p:nvSpPr>
          <p:cNvPr id="9" name="TextBox 8">
            <a:extLst>
              <a:ext uri="{FF2B5EF4-FFF2-40B4-BE49-F238E27FC236}">
                <a16:creationId xmlns:a16="http://schemas.microsoft.com/office/drawing/2014/main" id="{12F343AB-F694-4AB6-8701-5D335C47F24F}"/>
              </a:ext>
            </a:extLst>
          </p:cNvPr>
          <p:cNvSpPr txBox="1"/>
          <p:nvPr/>
        </p:nvSpPr>
        <p:spPr>
          <a:xfrm>
            <a:off x="-53176" y="2622581"/>
            <a:ext cx="3104534" cy="400110"/>
          </a:xfrm>
          <a:prstGeom prst="rect">
            <a:avLst/>
          </a:prstGeom>
          <a:noFill/>
        </p:spPr>
        <p:txBody>
          <a:bodyPr wrap="square">
            <a:spAutoFit/>
          </a:bodyPr>
          <a:lstStyle/>
          <a:p>
            <a:r>
              <a:rPr lang="en-US" sz="2000" dirty="0"/>
              <a:t>R7 = R6/($R$6+$S$6)</a:t>
            </a:r>
          </a:p>
        </p:txBody>
      </p:sp>
      <p:sp>
        <p:nvSpPr>
          <p:cNvPr id="10" name="TextBox 9">
            <a:extLst>
              <a:ext uri="{FF2B5EF4-FFF2-40B4-BE49-F238E27FC236}">
                <a16:creationId xmlns:a16="http://schemas.microsoft.com/office/drawing/2014/main" id="{546FAE81-A4DE-4434-A996-454850206F4C}"/>
              </a:ext>
            </a:extLst>
          </p:cNvPr>
          <p:cNvSpPr txBox="1"/>
          <p:nvPr/>
        </p:nvSpPr>
        <p:spPr>
          <a:xfrm>
            <a:off x="2035278" y="1028977"/>
            <a:ext cx="1670650" cy="400110"/>
          </a:xfrm>
          <a:prstGeom prst="rect">
            <a:avLst/>
          </a:prstGeom>
          <a:noFill/>
        </p:spPr>
        <p:txBody>
          <a:bodyPr wrap="none" rtlCol="0">
            <a:spAutoFit/>
          </a:bodyPr>
          <a:lstStyle/>
          <a:p>
            <a:r>
              <a:rPr lang="en-US" sz="2000" dirty="0"/>
              <a:t>R                S</a:t>
            </a:r>
          </a:p>
        </p:txBody>
      </p:sp>
      <p:sp>
        <p:nvSpPr>
          <p:cNvPr id="11" name="TextBox 10">
            <a:extLst>
              <a:ext uri="{FF2B5EF4-FFF2-40B4-BE49-F238E27FC236}">
                <a16:creationId xmlns:a16="http://schemas.microsoft.com/office/drawing/2014/main" id="{6C9BB645-9FED-4B67-A6D2-FC5228930572}"/>
              </a:ext>
            </a:extLst>
          </p:cNvPr>
          <p:cNvSpPr txBox="1"/>
          <p:nvPr/>
        </p:nvSpPr>
        <p:spPr>
          <a:xfrm>
            <a:off x="0" y="1892716"/>
            <a:ext cx="431636" cy="707886"/>
          </a:xfrm>
          <a:prstGeom prst="rect">
            <a:avLst/>
          </a:prstGeom>
          <a:noFill/>
        </p:spPr>
        <p:txBody>
          <a:bodyPr wrap="square" rtlCol="0">
            <a:spAutoFit/>
          </a:bodyPr>
          <a:lstStyle/>
          <a:p>
            <a:r>
              <a:rPr lang="en-US" sz="2000" dirty="0"/>
              <a:t>6</a:t>
            </a:r>
          </a:p>
          <a:p>
            <a:r>
              <a:rPr lang="en-US" sz="2000" dirty="0"/>
              <a:t>7</a:t>
            </a:r>
          </a:p>
        </p:txBody>
      </p:sp>
      <p:graphicFrame>
        <p:nvGraphicFramePr>
          <p:cNvPr id="14" name="Object 13">
            <a:extLst>
              <a:ext uri="{FF2B5EF4-FFF2-40B4-BE49-F238E27FC236}">
                <a16:creationId xmlns:a16="http://schemas.microsoft.com/office/drawing/2014/main" id="{A03C20E4-49FB-4365-9A42-302BDBCEBC45}"/>
              </a:ext>
            </a:extLst>
          </p:cNvPr>
          <p:cNvGraphicFramePr>
            <a:graphicFrameLocks noChangeAspect="1"/>
          </p:cNvGraphicFramePr>
          <p:nvPr>
            <p:extLst>
              <p:ext uri="{D42A27DB-BD31-4B8C-83A1-F6EECF244321}">
                <p14:modId xmlns:p14="http://schemas.microsoft.com/office/powerpoint/2010/main" val="209017694"/>
              </p:ext>
            </p:extLst>
          </p:nvPr>
        </p:nvGraphicFramePr>
        <p:xfrm>
          <a:off x="2633337" y="2773712"/>
          <a:ext cx="9558663" cy="3898458"/>
        </p:xfrm>
        <a:graphic>
          <a:graphicData uri="http://schemas.openxmlformats.org/presentationml/2006/ole">
            <mc:AlternateContent xmlns:mc="http://schemas.openxmlformats.org/markup-compatibility/2006">
              <mc:Choice xmlns:v="urn:schemas-microsoft-com:vml" Requires="v">
                <p:oleObj spid="_x0000_s5146" name="Worksheet" r:id="rId3" imgW="7648727" imgH="3119214" progId="Excel.Sheet.12">
                  <p:embed/>
                </p:oleObj>
              </mc:Choice>
              <mc:Fallback>
                <p:oleObj name="Worksheet" r:id="rId3" imgW="7648727" imgH="3119214" progId="Excel.Sheet.12">
                  <p:embed/>
                  <p:pic>
                    <p:nvPicPr>
                      <p:cNvPr id="0" name=""/>
                      <p:cNvPicPr/>
                      <p:nvPr/>
                    </p:nvPicPr>
                    <p:blipFill>
                      <a:blip r:embed="rId4"/>
                      <a:stretch>
                        <a:fillRect/>
                      </a:stretch>
                    </p:blipFill>
                    <p:spPr>
                      <a:xfrm>
                        <a:off x="2633337" y="2773712"/>
                        <a:ext cx="9558663" cy="3898458"/>
                      </a:xfrm>
                      <a:prstGeom prst="rect">
                        <a:avLst/>
                      </a:prstGeom>
                      <a:solidFill>
                        <a:schemeClr val="bg1"/>
                      </a:solidFill>
                      <a:ln w="57150">
                        <a:solidFill>
                          <a:srgbClr val="C00000"/>
                        </a:solidFill>
                      </a:ln>
                    </p:spPr>
                  </p:pic>
                </p:oleObj>
              </mc:Fallback>
            </mc:AlternateContent>
          </a:graphicData>
        </a:graphic>
      </p:graphicFrame>
    </p:spTree>
    <p:extLst>
      <p:ext uri="{BB962C8B-B14F-4D97-AF65-F5344CB8AC3E}">
        <p14:creationId xmlns:p14="http://schemas.microsoft.com/office/powerpoint/2010/main" val="30777080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61B9E-3320-48F7-8739-53339CD84675}"/>
              </a:ext>
            </a:extLst>
          </p:cNvPr>
          <p:cNvSpPr>
            <a:spLocks noGrp="1"/>
          </p:cNvSpPr>
          <p:nvPr>
            <p:ph type="title"/>
          </p:nvPr>
        </p:nvSpPr>
        <p:spPr/>
        <p:txBody>
          <a:bodyPr/>
          <a:lstStyle/>
          <a:p>
            <a:r>
              <a:rPr lang="en-US" sz="2800" dirty="0"/>
              <a:t>Logistic Regression - Interpretation of Coefficients and Forecasting</a:t>
            </a:r>
          </a:p>
        </p:txBody>
      </p:sp>
      <p:sp>
        <p:nvSpPr>
          <p:cNvPr id="3" name="Content Placeholder 2">
            <a:extLst>
              <a:ext uri="{FF2B5EF4-FFF2-40B4-BE49-F238E27FC236}">
                <a16:creationId xmlns:a16="http://schemas.microsoft.com/office/drawing/2014/main" id="{3E66EDEB-81A4-4818-9A85-C9D64DF08002}"/>
              </a:ext>
            </a:extLst>
          </p:cNvPr>
          <p:cNvSpPr>
            <a:spLocks noGrp="1"/>
          </p:cNvSpPr>
          <p:nvPr>
            <p:ph idx="1"/>
          </p:nvPr>
        </p:nvSpPr>
        <p:spPr>
          <a:xfrm>
            <a:off x="355600" y="685800"/>
            <a:ext cx="11480800" cy="5486400"/>
          </a:xfrm>
        </p:spPr>
        <p:txBody>
          <a:bodyPr/>
          <a:lstStyle/>
          <a:p>
            <a:r>
              <a:rPr lang="en-US" dirty="0">
                <a:hlinkClick r:id="rId2"/>
              </a:rPr>
              <a:t>Video 8: Logistic Regression - Interpretation of Coefficients and Forecasting – YouTube</a:t>
            </a:r>
            <a:r>
              <a:rPr lang="en-US" dirty="0"/>
              <a:t> Video</a:t>
            </a:r>
          </a:p>
          <a:p>
            <a:r>
              <a:rPr lang="en-US" dirty="0">
                <a:hlinkClick r:id="rId3"/>
              </a:rPr>
              <a:t>Interpret Logistic Regression Coefficients [For Beginners] – Quantifying Health</a:t>
            </a:r>
            <a:r>
              <a:rPr lang="en-US" dirty="0"/>
              <a:t> </a:t>
            </a:r>
          </a:p>
        </p:txBody>
      </p:sp>
      <p:sp>
        <p:nvSpPr>
          <p:cNvPr id="4" name="TextBox 3">
            <a:extLst>
              <a:ext uri="{FF2B5EF4-FFF2-40B4-BE49-F238E27FC236}">
                <a16:creationId xmlns:a16="http://schemas.microsoft.com/office/drawing/2014/main" id="{C39DE5B8-56F7-4FFB-A7F7-E43B9A56FA2D}"/>
              </a:ext>
            </a:extLst>
          </p:cNvPr>
          <p:cNvSpPr txBox="1"/>
          <p:nvPr/>
        </p:nvSpPr>
        <p:spPr>
          <a:xfrm>
            <a:off x="355600" y="5849034"/>
            <a:ext cx="9714270" cy="646331"/>
          </a:xfrm>
          <a:prstGeom prst="rect">
            <a:avLst/>
          </a:prstGeom>
          <a:noFill/>
        </p:spPr>
        <p:txBody>
          <a:bodyPr wrap="square" rtlCol="0">
            <a:spAutoFit/>
          </a:bodyPr>
          <a:lstStyle/>
          <a:p>
            <a:r>
              <a:rPr lang="en-US" dirty="0">
                <a:hlinkClick r:id="rId4"/>
              </a:rPr>
              <a:t>How are Logistic Regression &amp; Ordinary Least Squares Regression (Linear Regression) Related? Why the “Regression” in Logistic? | by </a:t>
            </a:r>
            <a:r>
              <a:rPr lang="en-US" dirty="0" err="1">
                <a:hlinkClick r:id="rId4"/>
              </a:rPr>
              <a:t>Rakshith</a:t>
            </a:r>
            <a:r>
              <a:rPr lang="en-US" dirty="0">
                <a:hlinkClick r:id="rId4"/>
              </a:rPr>
              <a:t> Vasudev | Towards Data Science</a:t>
            </a:r>
            <a:endParaRPr lang="en-US" dirty="0"/>
          </a:p>
        </p:txBody>
      </p:sp>
    </p:spTree>
    <p:extLst>
      <p:ext uri="{BB962C8B-B14F-4D97-AF65-F5344CB8AC3E}">
        <p14:creationId xmlns:p14="http://schemas.microsoft.com/office/powerpoint/2010/main" val="10971619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268B6-4FDC-452E-81BF-52FF3AA96885}"/>
              </a:ext>
            </a:extLst>
          </p:cNvPr>
          <p:cNvSpPr>
            <a:spLocks noGrp="1"/>
          </p:cNvSpPr>
          <p:nvPr>
            <p:ph type="title"/>
          </p:nvPr>
        </p:nvSpPr>
        <p:spPr/>
        <p:txBody>
          <a:bodyPr/>
          <a:lstStyle/>
          <a:p>
            <a:r>
              <a:rPr lang="en-US" dirty="0"/>
              <a:t>Extra Reference: RFM Analysis </a:t>
            </a:r>
          </a:p>
        </p:txBody>
      </p:sp>
      <p:sp>
        <p:nvSpPr>
          <p:cNvPr id="3" name="Content Placeholder 2">
            <a:extLst>
              <a:ext uri="{FF2B5EF4-FFF2-40B4-BE49-F238E27FC236}">
                <a16:creationId xmlns:a16="http://schemas.microsoft.com/office/drawing/2014/main" id="{2CAF6A8C-D3CB-4821-A510-6C0C3F7EE56D}"/>
              </a:ext>
            </a:extLst>
          </p:cNvPr>
          <p:cNvSpPr>
            <a:spLocks noGrp="1"/>
          </p:cNvSpPr>
          <p:nvPr>
            <p:ph idx="1"/>
          </p:nvPr>
        </p:nvSpPr>
        <p:spPr>
          <a:xfrm>
            <a:off x="0" y="685800"/>
            <a:ext cx="12192000" cy="5486400"/>
          </a:xfrm>
        </p:spPr>
        <p:txBody>
          <a:bodyPr/>
          <a:lstStyle/>
          <a:p>
            <a:r>
              <a:rPr lang="en-US" b="1" kern="0" dirty="0">
                <a:solidFill>
                  <a:srgbClr val="4682B4"/>
                </a:solidFill>
                <a:effectLst/>
                <a:latin typeface="Roboto" panose="02000000000000000000" pitchFamily="2" charset="0"/>
                <a:cs typeface="Times New Roman" panose="02020603050405020304" pitchFamily="18" charset="0"/>
              </a:rPr>
              <a:t>Marketing Analytics: Data-Driven Techniques with Microsoft Excel (2014)</a:t>
            </a:r>
            <a:endParaRPr lang="en-US" b="1" kern="0" dirty="0">
              <a:effectLst/>
              <a:latin typeface="Calibri" panose="020F0502020204030204" pitchFamily="34" charset="0"/>
              <a:cs typeface="Times New Roman" panose="02020603050405020304" pitchFamily="18" charset="0"/>
            </a:endParaRPr>
          </a:p>
          <a:p>
            <a:pPr marL="571500" lvl="1">
              <a:lnSpc>
                <a:spcPct val="107000"/>
              </a:lnSpc>
              <a:spcBef>
                <a:spcPts val="0"/>
              </a:spcBef>
              <a:spcAft>
                <a:spcPts val="800"/>
              </a:spcAft>
            </a:pPr>
            <a:r>
              <a:rPr lang="en-US" sz="2000" b="1" u="sng"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2"/>
              </a:rPr>
              <a:t>https://apprize.best/microsoft/excel_4/</a:t>
            </a:r>
            <a:r>
              <a:rPr lang="en-US" sz="2000" b="1" dirty="0">
                <a:effectLst/>
                <a:latin typeface="Calibri" panose="020F0502020204030204" pitchFamily="34" charset="0"/>
                <a:ea typeface="DengXian" panose="02010600030101010101" pitchFamily="2" charset="-122"/>
                <a:cs typeface="Times New Roman" panose="02020603050405020304" pitchFamily="18" charset="0"/>
              </a:rPr>
              <a:t> </a:t>
            </a:r>
          </a:p>
          <a:p>
            <a:pPr marL="0">
              <a:lnSpc>
                <a:spcPct val="107000"/>
              </a:lnSpc>
              <a:spcBef>
                <a:spcPts val="0"/>
              </a:spcBef>
              <a:spcAft>
                <a:spcPts val="800"/>
              </a:spcAft>
            </a:pPr>
            <a:r>
              <a:rPr lang="en-US" dirty="0">
                <a:latin typeface="Calibri" panose="020F0502020204030204" pitchFamily="34" charset="0"/>
                <a:ea typeface="DengXian" panose="02010600030101010101" pitchFamily="2" charset="-122"/>
                <a:cs typeface="Times New Roman" panose="02020603050405020304" pitchFamily="18" charset="0"/>
              </a:rPr>
              <a:t>** Chapter 30: </a:t>
            </a:r>
            <a:r>
              <a:rPr lang="en-US" sz="2400" b="1" i="0" dirty="0">
                <a:solidFill>
                  <a:srgbClr val="4682B4"/>
                </a:solidFill>
                <a:effectLst/>
                <a:latin typeface="Roboto" panose="02000000000000000000" pitchFamily="2" charset="0"/>
              </a:rPr>
              <a:t>RFM Analysis and Optimizing Direct Mail Campaigns</a:t>
            </a:r>
          </a:p>
          <a:p>
            <a:pPr marL="571500" lvl="1">
              <a:lnSpc>
                <a:spcPct val="107000"/>
              </a:lnSpc>
              <a:spcBef>
                <a:spcPts val="0"/>
              </a:spcBef>
              <a:spcAft>
                <a:spcPts val="800"/>
              </a:spcAft>
            </a:pPr>
            <a:r>
              <a:rPr lang="en-US" sz="2000" dirty="0">
                <a:hlinkClick r:id="rId3"/>
              </a:rPr>
              <a:t>https://apprize.best/microsoft/excel_4/31.html</a:t>
            </a:r>
            <a:endParaRPr lang="en-US" sz="3600" dirty="0"/>
          </a:p>
          <a:p>
            <a:endParaRPr lang="en-US" dirty="0"/>
          </a:p>
        </p:txBody>
      </p:sp>
      <p:sp>
        <p:nvSpPr>
          <p:cNvPr id="5" name="Rectangle 1">
            <a:extLst>
              <a:ext uri="{FF2B5EF4-FFF2-40B4-BE49-F238E27FC236}">
                <a16:creationId xmlns:a16="http://schemas.microsoft.com/office/drawing/2014/main" id="{5F6A208F-1375-49BB-9207-01B89D0634EE}"/>
              </a:ext>
            </a:extLst>
          </p:cNvPr>
          <p:cNvSpPr>
            <a:spLocks noChangeArrowheads="1"/>
          </p:cNvSpPr>
          <p:nvPr/>
        </p:nvSpPr>
        <p:spPr bwMode="auto">
          <a:xfrm>
            <a:off x="2806700" y="4196259"/>
            <a:ext cx="11836497" cy="5333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2352" rIns="0" bIns="10156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054F941D-020F-407A-BBB2-433F2552E472}"/>
              </a:ext>
            </a:extLst>
          </p:cNvPr>
          <p:cNvGraphicFramePr>
            <a:graphicFrameLocks noGrp="1"/>
          </p:cNvGraphicFramePr>
          <p:nvPr/>
        </p:nvGraphicFramePr>
        <p:xfrm>
          <a:off x="698091" y="3429000"/>
          <a:ext cx="7796981" cy="1224280"/>
        </p:xfrm>
        <a:graphic>
          <a:graphicData uri="http://schemas.openxmlformats.org/drawingml/2006/table">
            <a:tbl>
              <a:tblPr/>
              <a:tblGrid>
                <a:gridCol w="5457887">
                  <a:extLst>
                    <a:ext uri="{9D8B030D-6E8A-4147-A177-3AD203B41FA5}">
                      <a16:colId xmlns:a16="http://schemas.microsoft.com/office/drawing/2014/main" val="1402075065"/>
                    </a:ext>
                  </a:extLst>
                </a:gridCol>
                <a:gridCol w="2339094">
                  <a:extLst>
                    <a:ext uri="{9D8B030D-6E8A-4147-A177-3AD203B41FA5}">
                      <a16:colId xmlns:a16="http://schemas.microsoft.com/office/drawing/2014/main" val="3030587214"/>
                    </a:ext>
                  </a:extLst>
                </a:gridCol>
              </a:tblGrid>
              <a:tr h="0">
                <a:tc>
                  <a:txBody>
                    <a:bodyPr/>
                    <a:lstStyle/>
                    <a:p>
                      <a:pPr algn="l" fontAlgn="t"/>
                      <a:r>
                        <a:rPr lang="en-US" dirty="0">
                          <a:effectLst/>
                        </a:rPr>
                        <a:t>Excel Files for Marketing Analytics</a:t>
                      </a:r>
                      <a:br>
                        <a:rPr lang="en-US" dirty="0">
                          <a:effectLst/>
                        </a:rPr>
                      </a:br>
                      <a:endParaRPr lang="en-US" dirty="0">
                        <a:effectLst/>
                      </a:endParaRPr>
                    </a:p>
                  </a:txBody>
                  <a:tcPr marT="31750" marB="31750">
                    <a:lnL>
                      <a:noFill/>
                    </a:lnL>
                    <a:lnR>
                      <a:noFill/>
                    </a:lnR>
                    <a:lnT>
                      <a:noFill/>
                    </a:lnT>
                    <a:lnB>
                      <a:noFill/>
                    </a:lnB>
                    <a:solidFill>
                      <a:srgbClr val="FFFFFF"/>
                    </a:solidFill>
                  </a:tcPr>
                </a:tc>
                <a:tc>
                  <a:txBody>
                    <a:bodyPr/>
                    <a:lstStyle/>
                    <a:p>
                      <a:pPr algn="l" fontAlgn="t"/>
                      <a:r>
                        <a:rPr lang="en-US" u="none" strike="noStrike" dirty="0">
                          <a:solidFill>
                            <a:srgbClr val="009CA9"/>
                          </a:solidFill>
                          <a:effectLst/>
                          <a:hlinkClick r:id="rId4"/>
                        </a:rPr>
                        <a:t>Download</a:t>
                      </a:r>
                      <a:endParaRPr lang="en-US" dirty="0">
                        <a:effectLst/>
                      </a:endParaRPr>
                    </a:p>
                  </a:txBody>
                  <a:tcPr marT="31750" marB="31750">
                    <a:lnL>
                      <a:noFill/>
                    </a:lnL>
                    <a:lnR>
                      <a:noFill/>
                    </a:lnR>
                    <a:lnT>
                      <a:noFill/>
                    </a:lnT>
                    <a:lnB>
                      <a:noFill/>
                    </a:lnB>
                    <a:solidFill>
                      <a:srgbClr val="FFFFFF"/>
                    </a:solidFill>
                  </a:tcPr>
                </a:tc>
                <a:extLst>
                  <a:ext uri="{0D108BD9-81ED-4DB2-BD59-A6C34878D82A}">
                    <a16:rowId xmlns:a16="http://schemas.microsoft.com/office/drawing/2014/main" val="1380483895"/>
                  </a:ext>
                </a:extLst>
              </a:tr>
              <a:tr h="0">
                <a:tc>
                  <a:txBody>
                    <a:bodyPr/>
                    <a:lstStyle/>
                    <a:p>
                      <a:pPr algn="l" fontAlgn="t"/>
                      <a:r>
                        <a:rPr lang="en-US" dirty="0">
                          <a:effectLst/>
                        </a:rPr>
                        <a:t>Exercise Solution Files for Marketing Analytics</a:t>
                      </a:r>
                      <a:br>
                        <a:rPr lang="en-US" dirty="0">
                          <a:effectLst/>
                        </a:rPr>
                      </a:br>
                      <a:endParaRPr lang="en-US" dirty="0">
                        <a:effectLst/>
                      </a:endParaRPr>
                    </a:p>
                  </a:txBody>
                  <a:tcPr marT="31750" marB="31750">
                    <a:lnL>
                      <a:noFill/>
                    </a:lnL>
                    <a:lnR>
                      <a:noFill/>
                    </a:lnR>
                    <a:lnT>
                      <a:noFill/>
                    </a:lnT>
                    <a:lnB>
                      <a:noFill/>
                    </a:lnB>
                    <a:solidFill>
                      <a:srgbClr val="FFFFFF"/>
                    </a:solidFill>
                  </a:tcPr>
                </a:tc>
                <a:tc>
                  <a:txBody>
                    <a:bodyPr/>
                    <a:lstStyle/>
                    <a:p>
                      <a:pPr algn="l" fontAlgn="t"/>
                      <a:r>
                        <a:rPr lang="en-US" u="sng" dirty="0">
                          <a:solidFill>
                            <a:srgbClr val="009CA9"/>
                          </a:solidFill>
                          <a:effectLst/>
                          <a:hlinkClick r:id="rId5"/>
                        </a:rPr>
                        <a:t>Download</a:t>
                      </a:r>
                      <a:endParaRPr lang="en-US" dirty="0">
                        <a:effectLst/>
                      </a:endParaRPr>
                    </a:p>
                  </a:txBody>
                  <a:tcPr marT="31750" marB="31750">
                    <a:lnL>
                      <a:noFill/>
                    </a:lnL>
                    <a:lnR>
                      <a:noFill/>
                    </a:lnR>
                    <a:lnT>
                      <a:noFill/>
                    </a:lnT>
                    <a:lnB>
                      <a:noFill/>
                    </a:lnB>
                    <a:solidFill>
                      <a:srgbClr val="FFFFFF"/>
                    </a:solidFill>
                  </a:tcPr>
                </a:tc>
                <a:extLst>
                  <a:ext uri="{0D108BD9-81ED-4DB2-BD59-A6C34878D82A}">
                    <a16:rowId xmlns:a16="http://schemas.microsoft.com/office/drawing/2014/main" val="534350472"/>
                  </a:ext>
                </a:extLst>
              </a:tr>
            </a:tbl>
          </a:graphicData>
        </a:graphic>
      </p:graphicFrame>
    </p:spTree>
    <p:extLst>
      <p:ext uri="{BB962C8B-B14F-4D97-AF65-F5344CB8AC3E}">
        <p14:creationId xmlns:p14="http://schemas.microsoft.com/office/powerpoint/2010/main" val="18392941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AC752-FEAF-48FA-8E78-AB5AF3DAB98C}"/>
              </a:ext>
            </a:extLst>
          </p:cNvPr>
          <p:cNvSpPr>
            <a:spLocks noGrp="1"/>
          </p:cNvSpPr>
          <p:nvPr>
            <p:ph type="title"/>
          </p:nvPr>
        </p:nvSpPr>
        <p:spPr/>
        <p:txBody>
          <a:bodyPr/>
          <a:lstStyle/>
          <a:p>
            <a:r>
              <a:rPr lang="en-US" dirty="0"/>
              <a:t>The End</a:t>
            </a:r>
          </a:p>
        </p:txBody>
      </p:sp>
      <p:sp>
        <p:nvSpPr>
          <p:cNvPr id="3" name="Content Placeholder 2">
            <a:extLst>
              <a:ext uri="{FF2B5EF4-FFF2-40B4-BE49-F238E27FC236}">
                <a16:creationId xmlns:a16="http://schemas.microsoft.com/office/drawing/2014/main" id="{942661D5-9A37-48A5-96D1-DF9EADF7AB2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035201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5D2EF-CF92-4777-BD55-86117472BBAB}"/>
              </a:ext>
            </a:extLst>
          </p:cNvPr>
          <p:cNvSpPr>
            <a:spLocks noGrp="1"/>
          </p:cNvSpPr>
          <p:nvPr>
            <p:ph type="title"/>
          </p:nvPr>
        </p:nvSpPr>
        <p:spPr/>
        <p:txBody>
          <a:bodyPr/>
          <a:lstStyle/>
          <a:p>
            <a:r>
              <a:rPr lang="en-US" dirty="0" err="1"/>
              <a:t>RegressIt</a:t>
            </a:r>
            <a:r>
              <a:rPr lang="en-US" dirty="0"/>
              <a:t>:</a:t>
            </a:r>
            <a:r>
              <a:rPr lang="zh-TW" altLang="en-US" dirty="0"/>
              <a:t>　</a:t>
            </a:r>
            <a:r>
              <a:rPr lang="en-US" dirty="0"/>
              <a:t>Free Excel Add In</a:t>
            </a:r>
          </a:p>
        </p:txBody>
      </p:sp>
      <p:sp>
        <p:nvSpPr>
          <p:cNvPr id="3" name="Content Placeholder 2">
            <a:extLst>
              <a:ext uri="{FF2B5EF4-FFF2-40B4-BE49-F238E27FC236}">
                <a16:creationId xmlns:a16="http://schemas.microsoft.com/office/drawing/2014/main" id="{9531CB76-4FB9-431C-BCE4-84BE42D0FACA}"/>
              </a:ext>
            </a:extLst>
          </p:cNvPr>
          <p:cNvSpPr>
            <a:spLocks noGrp="1"/>
          </p:cNvSpPr>
          <p:nvPr>
            <p:ph idx="1"/>
          </p:nvPr>
        </p:nvSpPr>
        <p:spPr>
          <a:xfrm>
            <a:off x="-1" y="685800"/>
            <a:ext cx="12083143" cy="5486400"/>
          </a:xfrm>
        </p:spPr>
        <p:txBody>
          <a:bodyPr/>
          <a:lstStyle/>
          <a:p>
            <a:pPr marL="0" indent="0">
              <a:lnSpc>
                <a:spcPct val="100000"/>
              </a:lnSpc>
              <a:spcBef>
                <a:spcPts val="600"/>
              </a:spcBef>
              <a:spcAft>
                <a:spcPts val="600"/>
              </a:spcAft>
              <a:buNone/>
            </a:pPr>
            <a:r>
              <a:rPr lang="en-US" sz="2200" b="1" i="0" dirty="0" err="1">
                <a:effectLst/>
                <a:latin typeface="+mn-ea"/>
              </a:rPr>
              <a:t>RegressIt</a:t>
            </a:r>
            <a:r>
              <a:rPr lang="en-US" sz="2200" b="1" i="0" dirty="0">
                <a:effectLst/>
                <a:latin typeface="+mn-ea"/>
              </a:rPr>
              <a:t> </a:t>
            </a:r>
            <a:r>
              <a:rPr lang="en-US" sz="2200" b="0" i="0" dirty="0">
                <a:effectLst/>
                <a:latin typeface="+mn-ea"/>
              </a:rPr>
              <a:t>is a powerful Excel add-in which performs multivariate descriptive data analysis and regression analysis with high-quality table and chart output in native </a:t>
            </a:r>
            <a:r>
              <a:rPr lang="en-US" sz="2200" b="0" i="0" dirty="0" err="1">
                <a:effectLst/>
                <a:latin typeface="+mn-ea"/>
              </a:rPr>
              <a:t>Excelformat</a:t>
            </a:r>
            <a:r>
              <a:rPr lang="en-US" sz="2200" b="0" i="0" dirty="0">
                <a:effectLst/>
                <a:latin typeface="+mn-ea"/>
              </a:rPr>
              <a:t>.</a:t>
            </a:r>
            <a:r>
              <a:rPr lang="en-US" sz="2200" b="1" i="0" dirty="0">
                <a:effectLst/>
                <a:latin typeface="+mn-ea"/>
              </a:rPr>
              <a:t> </a:t>
            </a:r>
            <a:r>
              <a:rPr lang="en-US" sz="2200" b="0" i="0" dirty="0">
                <a:effectLst/>
                <a:latin typeface="+mn-ea"/>
              </a:rPr>
              <a:t> The</a:t>
            </a:r>
            <a:r>
              <a:rPr lang="en-US" sz="2200" b="1" i="0" dirty="0">
                <a:effectLst/>
                <a:latin typeface="+mn-ea"/>
              </a:rPr>
              <a:t> linear regression</a:t>
            </a:r>
            <a:r>
              <a:rPr lang="en-US" sz="2200" b="0" i="0" dirty="0">
                <a:effectLst/>
                <a:latin typeface="+mn-ea"/>
              </a:rPr>
              <a:t> version of the program runs on both Macs and PC's, and there is also a separate </a:t>
            </a:r>
            <a:r>
              <a:rPr lang="en-US" sz="2200" b="1" i="0" u="none" strike="noStrike" dirty="0">
                <a:effectLst/>
                <a:latin typeface="+mn-ea"/>
                <a:hlinkClick r:id="rId2">
                  <a:extLst>
                    <a:ext uri="{A12FA001-AC4F-418D-AE19-62706E023703}">
                      <ahyp:hlinkClr xmlns:ahyp="http://schemas.microsoft.com/office/drawing/2018/hyperlinkcolor" val="tx"/>
                    </a:ext>
                  </a:extLst>
                </a:hlinkClick>
              </a:rPr>
              <a:t>logistic regression</a:t>
            </a:r>
            <a:r>
              <a:rPr lang="en-US" sz="2200" b="1" i="0" dirty="0">
                <a:effectLst/>
                <a:latin typeface="+mn-ea"/>
              </a:rPr>
              <a:t> </a:t>
            </a:r>
            <a:r>
              <a:rPr lang="en-US" sz="2200" b="0" i="0" dirty="0">
                <a:effectLst/>
                <a:latin typeface="+mn-ea"/>
              </a:rPr>
              <a:t>version for PC only supporting both Linear Regression and </a:t>
            </a:r>
            <a:r>
              <a:rPr lang="en-US" sz="2200" b="0" i="0" dirty="0" err="1">
                <a:effectLst/>
                <a:latin typeface="+mn-ea"/>
              </a:rPr>
              <a:t>Logitsic</a:t>
            </a:r>
            <a:r>
              <a:rPr lang="en-US" sz="2200" b="0" i="0" dirty="0">
                <a:effectLst/>
                <a:latin typeface="+mn-ea"/>
              </a:rPr>
              <a:t> Regression. </a:t>
            </a:r>
          </a:p>
          <a:p>
            <a:pPr marL="0" indent="0">
              <a:lnSpc>
                <a:spcPct val="100000"/>
              </a:lnSpc>
              <a:spcBef>
                <a:spcPts val="600"/>
              </a:spcBef>
              <a:spcAft>
                <a:spcPts val="0"/>
              </a:spcAft>
              <a:buNone/>
            </a:pPr>
            <a:r>
              <a:rPr lang="en-US" sz="2200" b="1" i="0" u="none" strike="noStrike" dirty="0" err="1">
                <a:solidFill>
                  <a:srgbClr val="6CA9D5"/>
                </a:solidFill>
                <a:effectLst/>
                <a:latin typeface="+mn-ea"/>
                <a:hlinkClick r:id="rId3"/>
              </a:rPr>
              <a:t>RegressIt</a:t>
            </a:r>
            <a:r>
              <a:rPr lang="en-US" sz="2200" b="1" i="0" u="none" strike="noStrike" dirty="0">
                <a:solidFill>
                  <a:srgbClr val="6CA9D5"/>
                </a:solidFill>
                <a:effectLst/>
                <a:latin typeface="+mn-ea"/>
                <a:hlinkClick r:id="rId3"/>
              </a:rPr>
              <a:t> slide show</a:t>
            </a:r>
            <a:r>
              <a:rPr lang="en-US" sz="2200" b="0" i="0" dirty="0">
                <a:solidFill>
                  <a:srgbClr val="868686"/>
                </a:solidFill>
                <a:effectLst/>
                <a:latin typeface="+mn-ea"/>
              </a:rPr>
              <a:t> </a:t>
            </a:r>
            <a:endParaRPr lang="en-US" sz="2200" b="0" i="0" dirty="0">
              <a:effectLst/>
              <a:latin typeface="+mn-ea"/>
            </a:endParaRPr>
          </a:p>
          <a:p>
            <a:pPr marL="0" indent="0">
              <a:lnSpc>
                <a:spcPct val="100000"/>
              </a:lnSpc>
              <a:spcBef>
                <a:spcPts val="600"/>
              </a:spcBef>
              <a:spcAft>
                <a:spcPts val="0"/>
              </a:spcAft>
              <a:buNone/>
            </a:pPr>
            <a:r>
              <a:rPr lang="en-US" sz="2200" b="0" i="0" dirty="0">
                <a:effectLst/>
                <a:latin typeface="+mn-ea"/>
                <a:hlinkClick r:id="rId4"/>
              </a:rPr>
              <a:t>https://regressit.com/free-download.html</a:t>
            </a:r>
            <a:r>
              <a:rPr lang="en-US" sz="2200" b="0" dirty="0">
                <a:latin typeface="+mn-ea"/>
              </a:rPr>
              <a:t> </a:t>
            </a:r>
            <a:endParaRPr lang="en-US" sz="2200" b="0" i="0" dirty="0">
              <a:effectLst/>
              <a:latin typeface="+mn-ea"/>
            </a:endParaRPr>
          </a:p>
          <a:p>
            <a:pPr lvl="1">
              <a:lnSpc>
                <a:spcPct val="100000"/>
              </a:lnSpc>
              <a:spcBef>
                <a:spcPts val="600"/>
              </a:spcBef>
              <a:spcAft>
                <a:spcPts val="0"/>
              </a:spcAft>
            </a:pPr>
            <a:r>
              <a:rPr lang="en-US" sz="2200" b="1" i="0" u="none" strike="noStrike" dirty="0" err="1">
                <a:solidFill>
                  <a:srgbClr val="6CA9D5"/>
                </a:solidFill>
                <a:effectLst/>
                <a:latin typeface="+mn-ea"/>
                <a:ea typeface="+mn-ea"/>
                <a:hlinkClick r:id="rId5"/>
              </a:rPr>
              <a:t>RegressItPC</a:t>
            </a:r>
            <a:r>
              <a:rPr lang="en-US" sz="2200" b="1" i="0" u="none" strike="noStrike" dirty="0">
                <a:solidFill>
                  <a:srgbClr val="6CA9D5"/>
                </a:solidFill>
                <a:effectLst/>
                <a:latin typeface="+mn-ea"/>
                <a:ea typeface="+mn-ea"/>
                <a:hlinkClick r:id="rId5"/>
              </a:rPr>
              <a:t> download page</a:t>
            </a:r>
            <a:r>
              <a:rPr lang="en-US" sz="2200" b="1" i="0" u="none" strike="noStrike" dirty="0">
                <a:solidFill>
                  <a:srgbClr val="6CA9D5"/>
                </a:solidFill>
                <a:effectLst/>
                <a:latin typeface="+mn-ea"/>
                <a:ea typeface="+mn-ea"/>
              </a:rPr>
              <a:t> (PC only)</a:t>
            </a:r>
          </a:p>
          <a:p>
            <a:pPr lvl="1">
              <a:lnSpc>
                <a:spcPct val="100000"/>
              </a:lnSpc>
              <a:spcBef>
                <a:spcPts val="600"/>
              </a:spcBef>
              <a:spcAft>
                <a:spcPts val="0"/>
              </a:spcAft>
            </a:pPr>
            <a:r>
              <a:rPr lang="en-US" sz="2200" b="1" i="0" u="none" strike="noStrike" dirty="0" err="1">
                <a:solidFill>
                  <a:srgbClr val="6CA9D5"/>
                </a:solidFill>
                <a:effectLst/>
                <a:latin typeface="+mn-ea"/>
                <a:ea typeface="+mn-ea"/>
                <a:hlinkClick r:id="rId6"/>
              </a:rPr>
              <a:t>RegressItMac</a:t>
            </a:r>
            <a:r>
              <a:rPr lang="en-US" sz="2200" b="1" i="0" u="none" strike="noStrike" dirty="0">
                <a:solidFill>
                  <a:srgbClr val="6CA9D5"/>
                </a:solidFill>
                <a:effectLst/>
                <a:latin typeface="+mn-ea"/>
                <a:ea typeface="+mn-ea"/>
                <a:hlinkClick r:id="rId6"/>
              </a:rPr>
              <a:t> download page</a:t>
            </a:r>
            <a:r>
              <a:rPr lang="en-US" sz="2200" b="1" i="0" u="none" strike="noStrike" dirty="0">
                <a:solidFill>
                  <a:srgbClr val="6CA9D5"/>
                </a:solidFill>
                <a:effectLst/>
                <a:latin typeface="+mn-ea"/>
                <a:ea typeface="+mn-ea"/>
              </a:rPr>
              <a:t> (Mac users)</a:t>
            </a:r>
          </a:p>
          <a:p>
            <a:pPr lvl="1">
              <a:lnSpc>
                <a:spcPct val="100000"/>
              </a:lnSpc>
              <a:spcBef>
                <a:spcPts val="600"/>
              </a:spcBef>
              <a:spcAft>
                <a:spcPts val="0"/>
              </a:spcAft>
            </a:pPr>
            <a:r>
              <a:rPr lang="en-US" sz="2200" b="1" i="0" u="none" strike="noStrike" dirty="0" err="1">
                <a:solidFill>
                  <a:srgbClr val="6CA9D5"/>
                </a:solidFill>
                <a:effectLst/>
                <a:latin typeface="+mn-ea"/>
                <a:ea typeface="+mn-ea"/>
                <a:hlinkClick r:id="rId7"/>
              </a:rPr>
              <a:t>RegressItLogistic</a:t>
            </a:r>
            <a:r>
              <a:rPr lang="en-US" sz="2200" b="1" i="0" u="none" strike="noStrike" dirty="0">
                <a:solidFill>
                  <a:srgbClr val="6CA9D5"/>
                </a:solidFill>
                <a:effectLst/>
                <a:latin typeface="+mn-ea"/>
                <a:ea typeface="+mn-ea"/>
                <a:hlinkClick r:id="rId7"/>
              </a:rPr>
              <a:t> download page</a:t>
            </a:r>
            <a:r>
              <a:rPr lang="en-US" sz="2200" b="1" i="0" u="none" strike="noStrike" dirty="0">
                <a:solidFill>
                  <a:srgbClr val="6CA9D5"/>
                </a:solidFill>
                <a:effectLst/>
                <a:latin typeface="+mn-ea"/>
                <a:ea typeface="+mn-ea"/>
              </a:rPr>
              <a:t> (PC only for both Linear &amp; </a:t>
            </a:r>
            <a:r>
              <a:rPr lang="en-US" sz="2200" b="1" i="0" u="none" strike="noStrike" dirty="0">
                <a:effectLst/>
                <a:latin typeface="+mn-ea"/>
                <a:ea typeface="+mn-ea"/>
              </a:rPr>
              <a:t>Logistic Regression</a:t>
            </a:r>
            <a:r>
              <a:rPr lang="en-US" sz="2200" b="1" i="0" u="none" strike="noStrike" dirty="0">
                <a:solidFill>
                  <a:srgbClr val="6CA9D5"/>
                </a:solidFill>
                <a:effectLst/>
                <a:latin typeface="+mn-ea"/>
                <a:ea typeface="+mn-ea"/>
              </a:rPr>
              <a:t>)</a:t>
            </a:r>
            <a:endParaRPr lang="en-US" sz="2200" dirty="0">
              <a:latin typeface="+mn-ea"/>
              <a:ea typeface="+mn-ea"/>
              <a:hlinkClick r:id="rId2"/>
            </a:endParaRPr>
          </a:p>
          <a:p>
            <a:pPr>
              <a:lnSpc>
                <a:spcPct val="100000"/>
              </a:lnSpc>
              <a:spcBef>
                <a:spcPts val="600"/>
              </a:spcBef>
              <a:spcAft>
                <a:spcPts val="0"/>
              </a:spcAft>
            </a:pPr>
            <a:r>
              <a:rPr lang="en-US" sz="2200" dirty="0">
                <a:latin typeface="+mn-ea"/>
                <a:hlinkClick r:id="rId2"/>
              </a:rPr>
              <a:t>*https://regressit.com/logistic.html</a:t>
            </a:r>
            <a:r>
              <a:rPr lang="en-US" sz="2200" dirty="0">
                <a:latin typeface="+mn-ea"/>
              </a:rPr>
              <a:t> </a:t>
            </a:r>
            <a:r>
              <a:rPr lang="en-US" sz="2000" dirty="0">
                <a:latin typeface="+mn-ea"/>
              </a:rPr>
              <a:t>(read it for general knowledge of Logistic </a:t>
            </a:r>
            <a:r>
              <a:rPr lang="en-US" sz="2000" dirty="0" err="1">
                <a:latin typeface="+mn-ea"/>
              </a:rPr>
              <a:t>Regession</a:t>
            </a:r>
            <a:r>
              <a:rPr lang="en-US" sz="2000" dirty="0">
                <a:latin typeface="+mn-ea"/>
              </a:rPr>
              <a:t>)</a:t>
            </a:r>
            <a:endParaRPr lang="en-US" sz="2200" dirty="0">
              <a:latin typeface="+mn-ea"/>
            </a:endParaRPr>
          </a:p>
          <a:p>
            <a:pPr>
              <a:lnSpc>
                <a:spcPct val="100000"/>
              </a:lnSpc>
              <a:spcBef>
                <a:spcPts val="600"/>
              </a:spcBef>
              <a:spcAft>
                <a:spcPts val="0"/>
              </a:spcAft>
            </a:pPr>
            <a:r>
              <a:rPr lang="en-US" sz="2200" b="0" dirty="0">
                <a:latin typeface="+mn-ea"/>
                <a:hlinkClick r:id="rId8"/>
              </a:rPr>
              <a:t>** https://regressit.com/RegressItLogisticNotes.pdf</a:t>
            </a:r>
            <a:r>
              <a:rPr lang="en-US" sz="2200" b="0" dirty="0">
                <a:latin typeface="+mn-ea"/>
              </a:rPr>
              <a:t> </a:t>
            </a:r>
            <a:endParaRPr lang="en-US" sz="2200" dirty="0">
              <a:latin typeface="+mn-ea"/>
            </a:endParaRPr>
          </a:p>
          <a:p>
            <a:pPr>
              <a:lnSpc>
                <a:spcPct val="100000"/>
              </a:lnSpc>
              <a:spcBef>
                <a:spcPts val="600"/>
              </a:spcBef>
              <a:spcAft>
                <a:spcPts val="0"/>
              </a:spcAft>
            </a:pPr>
            <a:r>
              <a:rPr lang="en-US" sz="2200" dirty="0">
                <a:latin typeface="+mn-ea"/>
                <a:hlinkClick r:id="rId7"/>
              </a:rPr>
              <a:t>https://regressit.com/regressitlogistic.html</a:t>
            </a:r>
            <a:r>
              <a:rPr lang="en-US" sz="2200" dirty="0">
                <a:latin typeface="+mn-ea"/>
              </a:rPr>
              <a:t> </a:t>
            </a:r>
            <a:r>
              <a:rPr lang="zh-TW" altLang="en-US" sz="2200" dirty="0">
                <a:latin typeface="+mn-ea"/>
              </a:rPr>
              <a:t>　</a:t>
            </a:r>
            <a:endParaRPr lang="en-US" altLang="zh-TW" sz="2200" dirty="0">
              <a:latin typeface="+mn-ea"/>
            </a:endParaRPr>
          </a:p>
          <a:p>
            <a:pPr>
              <a:lnSpc>
                <a:spcPct val="100000"/>
              </a:lnSpc>
              <a:spcBef>
                <a:spcPts val="600"/>
              </a:spcBef>
              <a:spcAft>
                <a:spcPts val="0"/>
              </a:spcAft>
            </a:pPr>
            <a:r>
              <a:rPr lang="en-US" sz="2200" dirty="0">
                <a:latin typeface="+mn-ea"/>
                <a:hlinkClick r:id="rId9"/>
              </a:rPr>
              <a:t>https://regressit.com/titanic-example.html</a:t>
            </a:r>
            <a:r>
              <a:rPr lang="en-US" sz="2200" dirty="0">
                <a:latin typeface="+mn-ea"/>
              </a:rPr>
              <a:t> Titanic Logistic Regression Example</a:t>
            </a:r>
          </a:p>
          <a:p>
            <a:pPr>
              <a:lnSpc>
                <a:spcPct val="100000"/>
              </a:lnSpc>
              <a:spcBef>
                <a:spcPts val="600"/>
              </a:spcBef>
              <a:spcAft>
                <a:spcPts val="0"/>
              </a:spcAft>
            </a:pPr>
            <a:r>
              <a:rPr lang="en-US" sz="2400" b="1" i="0" u="none" strike="noStrike" dirty="0">
                <a:solidFill>
                  <a:srgbClr val="6CA9D5"/>
                </a:solidFill>
                <a:effectLst/>
                <a:latin typeface="+mn-ea"/>
                <a:hlinkClick r:id="rId3"/>
              </a:rPr>
              <a:t> </a:t>
            </a:r>
            <a:endParaRPr lang="en-US" sz="2400" dirty="0">
              <a:latin typeface="+mn-ea"/>
            </a:endParaRPr>
          </a:p>
        </p:txBody>
      </p:sp>
    </p:spTree>
    <p:extLst>
      <p:ext uri="{BB962C8B-B14F-4D97-AF65-F5344CB8AC3E}">
        <p14:creationId xmlns:p14="http://schemas.microsoft.com/office/powerpoint/2010/main" val="27601723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18BE6-C25F-490F-A620-42DDBAC3F384}"/>
              </a:ext>
            </a:extLst>
          </p:cNvPr>
          <p:cNvSpPr>
            <a:spLocks noGrp="1"/>
          </p:cNvSpPr>
          <p:nvPr>
            <p:ph type="title"/>
          </p:nvPr>
        </p:nvSpPr>
        <p:spPr/>
        <p:txBody>
          <a:bodyPr/>
          <a:lstStyle/>
          <a:p>
            <a:r>
              <a:rPr lang="en-US" dirty="0"/>
              <a:t>Trade-Off </a:t>
            </a:r>
          </a:p>
        </p:txBody>
      </p:sp>
      <p:sp>
        <p:nvSpPr>
          <p:cNvPr id="3" name="Content Placeholder 2">
            <a:extLst>
              <a:ext uri="{FF2B5EF4-FFF2-40B4-BE49-F238E27FC236}">
                <a16:creationId xmlns:a16="http://schemas.microsoft.com/office/drawing/2014/main" id="{186B32E1-D109-4EF2-A2F3-25008F99F254}"/>
              </a:ext>
            </a:extLst>
          </p:cNvPr>
          <p:cNvSpPr>
            <a:spLocks noGrp="1"/>
          </p:cNvSpPr>
          <p:nvPr>
            <p:ph idx="1"/>
          </p:nvPr>
        </p:nvSpPr>
        <p:spPr/>
        <p:txBody>
          <a:bodyPr/>
          <a:lstStyle/>
          <a:p>
            <a:r>
              <a:rPr lang="en-US" dirty="0"/>
              <a:t>Privacy vs Relevance in microtargeting marketing </a:t>
            </a:r>
          </a:p>
        </p:txBody>
      </p:sp>
    </p:spTree>
    <p:extLst>
      <p:ext uri="{BB962C8B-B14F-4D97-AF65-F5344CB8AC3E}">
        <p14:creationId xmlns:p14="http://schemas.microsoft.com/office/powerpoint/2010/main" val="29046975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D77CF-B5FE-4C25-A460-63304D378A5D}"/>
              </a:ext>
            </a:extLst>
          </p:cNvPr>
          <p:cNvSpPr>
            <a:spLocks noGrp="1"/>
          </p:cNvSpPr>
          <p:nvPr>
            <p:ph type="title"/>
          </p:nvPr>
        </p:nvSpPr>
        <p:spPr/>
        <p:txBody>
          <a:bodyPr/>
          <a:lstStyle/>
          <a:p>
            <a:r>
              <a:rPr lang="en-US" dirty="0"/>
              <a:t>Customer Needs and Customer Value Measurement</a:t>
            </a:r>
          </a:p>
        </p:txBody>
      </p:sp>
      <p:sp>
        <p:nvSpPr>
          <p:cNvPr id="3" name="Content Placeholder 2">
            <a:extLst>
              <a:ext uri="{FF2B5EF4-FFF2-40B4-BE49-F238E27FC236}">
                <a16:creationId xmlns:a16="http://schemas.microsoft.com/office/drawing/2014/main" id="{EA1BC503-E90B-43D9-BD9B-93188DEFF72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14A4686-A576-4513-8A8B-BCA2C9DCCBD7}"/>
              </a:ext>
            </a:extLst>
          </p:cNvPr>
          <p:cNvPicPr>
            <a:picLocks noChangeAspect="1"/>
          </p:cNvPicPr>
          <p:nvPr/>
        </p:nvPicPr>
        <p:blipFill>
          <a:blip r:embed="rId2"/>
          <a:stretch>
            <a:fillRect/>
          </a:stretch>
        </p:blipFill>
        <p:spPr>
          <a:xfrm>
            <a:off x="0" y="740221"/>
            <a:ext cx="12192000" cy="5377558"/>
          </a:xfrm>
          <a:prstGeom prst="rect">
            <a:avLst/>
          </a:prstGeom>
        </p:spPr>
      </p:pic>
      <p:sp>
        <p:nvSpPr>
          <p:cNvPr id="6" name="Explosion: 8 Points 5">
            <a:extLst>
              <a:ext uri="{FF2B5EF4-FFF2-40B4-BE49-F238E27FC236}">
                <a16:creationId xmlns:a16="http://schemas.microsoft.com/office/drawing/2014/main" id="{6606D0B5-A92A-4A1B-8C05-278824EC46F2}"/>
              </a:ext>
            </a:extLst>
          </p:cNvPr>
          <p:cNvSpPr/>
          <p:nvPr/>
        </p:nvSpPr>
        <p:spPr bwMode="auto">
          <a:xfrm>
            <a:off x="8345346" y="4749073"/>
            <a:ext cx="497711" cy="575281"/>
          </a:xfrm>
          <a:prstGeom prst="irregularSeal1">
            <a:avLst/>
          </a:prstGeom>
          <a:solidFill>
            <a:srgbClr val="FFC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32746655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69CEF-799C-481A-8AA6-3CE6B3D0FF78}"/>
              </a:ext>
            </a:extLst>
          </p:cNvPr>
          <p:cNvSpPr>
            <a:spLocks noGrp="1"/>
          </p:cNvSpPr>
          <p:nvPr>
            <p:ph type="title"/>
          </p:nvPr>
        </p:nvSpPr>
        <p:spPr/>
        <p:txBody>
          <a:bodyPr/>
          <a:lstStyle/>
          <a:p>
            <a:r>
              <a:rPr lang="en-US" sz="2800" dirty="0"/>
              <a:t>Steps in Analytical Modeling for Behavior-Based Micro-Targeting</a:t>
            </a:r>
          </a:p>
        </p:txBody>
      </p:sp>
      <p:sp>
        <p:nvSpPr>
          <p:cNvPr id="3" name="Content Placeholder 2">
            <a:extLst>
              <a:ext uri="{FF2B5EF4-FFF2-40B4-BE49-F238E27FC236}">
                <a16:creationId xmlns:a16="http://schemas.microsoft.com/office/drawing/2014/main" id="{8DBE5DAB-E5EB-40E4-A2E7-190C80A2596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AE6A61D-4492-4645-8D25-45DBA1631292}"/>
              </a:ext>
            </a:extLst>
          </p:cNvPr>
          <p:cNvPicPr>
            <a:picLocks noChangeAspect="1"/>
          </p:cNvPicPr>
          <p:nvPr/>
        </p:nvPicPr>
        <p:blipFill>
          <a:blip r:embed="rId2"/>
          <a:stretch>
            <a:fillRect/>
          </a:stretch>
        </p:blipFill>
        <p:spPr>
          <a:xfrm>
            <a:off x="0" y="821626"/>
            <a:ext cx="12192000" cy="5214748"/>
          </a:xfrm>
          <a:prstGeom prst="rect">
            <a:avLst/>
          </a:prstGeom>
        </p:spPr>
      </p:pic>
    </p:spTree>
    <p:extLst>
      <p:ext uri="{BB962C8B-B14F-4D97-AF65-F5344CB8AC3E}">
        <p14:creationId xmlns:p14="http://schemas.microsoft.com/office/powerpoint/2010/main" val="23874805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5F9D1-8BB8-4577-BB18-A210AB6C1676}"/>
              </a:ext>
            </a:extLst>
          </p:cNvPr>
          <p:cNvSpPr>
            <a:spLocks noGrp="1"/>
          </p:cNvSpPr>
          <p:nvPr>
            <p:ph type="title"/>
          </p:nvPr>
        </p:nvSpPr>
        <p:spPr/>
        <p:txBody>
          <a:bodyPr/>
          <a:lstStyle/>
          <a:p>
            <a:r>
              <a:rPr lang="en-US" dirty="0"/>
              <a:t>Computing Profitability of Each Customer – Sorted List</a:t>
            </a:r>
          </a:p>
        </p:txBody>
      </p:sp>
      <p:sp>
        <p:nvSpPr>
          <p:cNvPr id="3" name="Content Placeholder 2">
            <a:extLst>
              <a:ext uri="{FF2B5EF4-FFF2-40B4-BE49-F238E27FC236}">
                <a16:creationId xmlns:a16="http://schemas.microsoft.com/office/drawing/2014/main" id="{E53D80BE-071B-423F-989D-6777E5D205DF}"/>
              </a:ext>
            </a:extLst>
          </p:cNvPr>
          <p:cNvSpPr>
            <a:spLocks noGrp="1"/>
          </p:cNvSpPr>
          <p:nvPr>
            <p:ph idx="1"/>
          </p:nvPr>
        </p:nvSpPr>
        <p:spPr/>
        <p:txBody>
          <a:bodyPr/>
          <a:lstStyle/>
          <a:p>
            <a:pPr marL="0" indent="0">
              <a:buNone/>
            </a:pPr>
            <a:r>
              <a:rPr lang="en-US" dirty="0"/>
              <a:t>Example</a:t>
            </a:r>
          </a:p>
        </p:txBody>
      </p:sp>
      <p:pic>
        <p:nvPicPr>
          <p:cNvPr id="7" name="Picture 6">
            <a:extLst>
              <a:ext uri="{FF2B5EF4-FFF2-40B4-BE49-F238E27FC236}">
                <a16:creationId xmlns:a16="http://schemas.microsoft.com/office/drawing/2014/main" id="{666BC05A-D2B2-4EC2-9823-88DFD3B32708}"/>
              </a:ext>
            </a:extLst>
          </p:cNvPr>
          <p:cNvPicPr>
            <a:picLocks noChangeAspect="1"/>
          </p:cNvPicPr>
          <p:nvPr/>
        </p:nvPicPr>
        <p:blipFill>
          <a:blip r:embed="rId2"/>
          <a:stretch>
            <a:fillRect/>
          </a:stretch>
        </p:blipFill>
        <p:spPr>
          <a:xfrm>
            <a:off x="0" y="1350531"/>
            <a:ext cx="12192000" cy="5082911"/>
          </a:xfrm>
          <a:prstGeom prst="rect">
            <a:avLst/>
          </a:prstGeom>
        </p:spPr>
      </p:pic>
    </p:spTree>
    <p:extLst>
      <p:ext uri="{BB962C8B-B14F-4D97-AF65-F5344CB8AC3E}">
        <p14:creationId xmlns:p14="http://schemas.microsoft.com/office/powerpoint/2010/main" val="33676738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187F9-7051-40E7-8D1B-2960821F6876}"/>
              </a:ext>
            </a:extLst>
          </p:cNvPr>
          <p:cNvSpPr>
            <a:spLocks noGrp="1"/>
          </p:cNvSpPr>
          <p:nvPr>
            <p:ph type="title"/>
          </p:nvPr>
        </p:nvSpPr>
        <p:spPr/>
        <p:txBody>
          <a:bodyPr/>
          <a:lstStyle/>
          <a:p>
            <a:r>
              <a:rPr lang="en-US" dirty="0"/>
              <a:t>RFM Model Scoring Rule Table Example </a:t>
            </a:r>
          </a:p>
        </p:txBody>
      </p:sp>
      <p:sp>
        <p:nvSpPr>
          <p:cNvPr id="3" name="Content Placeholder 2">
            <a:extLst>
              <a:ext uri="{FF2B5EF4-FFF2-40B4-BE49-F238E27FC236}">
                <a16:creationId xmlns:a16="http://schemas.microsoft.com/office/drawing/2014/main" id="{ABD2025D-08C5-4988-9964-978EC18D2C5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94D1C37-2E71-4F0F-A84C-4B2126966857}"/>
              </a:ext>
            </a:extLst>
          </p:cNvPr>
          <p:cNvPicPr>
            <a:picLocks noChangeAspect="1"/>
          </p:cNvPicPr>
          <p:nvPr/>
        </p:nvPicPr>
        <p:blipFill>
          <a:blip r:embed="rId2"/>
          <a:stretch>
            <a:fillRect/>
          </a:stretch>
        </p:blipFill>
        <p:spPr>
          <a:xfrm>
            <a:off x="0" y="853684"/>
            <a:ext cx="12192000" cy="5150631"/>
          </a:xfrm>
          <a:prstGeom prst="rect">
            <a:avLst/>
          </a:prstGeom>
        </p:spPr>
      </p:pic>
    </p:spTree>
    <p:extLst>
      <p:ext uri="{BB962C8B-B14F-4D97-AF65-F5344CB8AC3E}">
        <p14:creationId xmlns:p14="http://schemas.microsoft.com/office/powerpoint/2010/main" val="17248909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453B6-A6D5-408A-B6FC-7ACE55F939F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385CFB3-6F6D-4025-9B46-EB271B035F94}"/>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028B885E-34EE-4F2B-B908-1238619B6EBD}"/>
              </a:ext>
            </a:extLst>
          </p:cNvPr>
          <p:cNvPicPr>
            <a:picLocks noChangeAspect="1"/>
          </p:cNvPicPr>
          <p:nvPr/>
        </p:nvPicPr>
        <p:blipFill>
          <a:blip r:embed="rId3"/>
          <a:stretch>
            <a:fillRect/>
          </a:stretch>
        </p:blipFill>
        <p:spPr>
          <a:xfrm>
            <a:off x="-143872" y="0"/>
            <a:ext cx="9731494" cy="6786346"/>
          </a:xfrm>
          <a:prstGeom prst="rect">
            <a:avLst/>
          </a:prstGeom>
        </p:spPr>
      </p:pic>
      <p:sp>
        <p:nvSpPr>
          <p:cNvPr id="9" name="TextBox 8">
            <a:extLst>
              <a:ext uri="{FF2B5EF4-FFF2-40B4-BE49-F238E27FC236}">
                <a16:creationId xmlns:a16="http://schemas.microsoft.com/office/drawing/2014/main" id="{2870C44B-8E44-4497-8F0B-F0401B260116}"/>
              </a:ext>
            </a:extLst>
          </p:cNvPr>
          <p:cNvSpPr txBox="1"/>
          <p:nvPr/>
        </p:nvSpPr>
        <p:spPr>
          <a:xfrm>
            <a:off x="8954408" y="4880874"/>
            <a:ext cx="3034392" cy="646331"/>
          </a:xfrm>
          <a:prstGeom prst="rect">
            <a:avLst/>
          </a:prstGeom>
          <a:noFill/>
        </p:spPr>
        <p:txBody>
          <a:bodyPr wrap="square">
            <a:spAutoFit/>
          </a:bodyPr>
          <a:lstStyle/>
          <a:p>
            <a:r>
              <a:rPr lang="en-US" dirty="0">
                <a:hlinkClick r:id="rId4"/>
              </a:rPr>
              <a:t>https://www.youtube.com/watch?v=1dYOcDaDJLY</a:t>
            </a:r>
            <a:r>
              <a:rPr lang="en-US" dirty="0"/>
              <a:t> </a:t>
            </a:r>
          </a:p>
        </p:txBody>
      </p:sp>
      <p:sp>
        <p:nvSpPr>
          <p:cNvPr id="5" name="TextBox 4">
            <a:extLst>
              <a:ext uri="{FF2B5EF4-FFF2-40B4-BE49-F238E27FC236}">
                <a16:creationId xmlns:a16="http://schemas.microsoft.com/office/drawing/2014/main" id="{6141F872-A625-4977-9032-6891986CC838}"/>
              </a:ext>
            </a:extLst>
          </p:cNvPr>
          <p:cNvSpPr txBox="1"/>
          <p:nvPr/>
        </p:nvSpPr>
        <p:spPr>
          <a:xfrm>
            <a:off x="5880633" y="71654"/>
            <a:ext cx="4004378" cy="954107"/>
          </a:xfrm>
          <a:prstGeom prst="rect">
            <a:avLst/>
          </a:prstGeom>
          <a:solidFill>
            <a:schemeClr val="bg1"/>
          </a:solidFill>
        </p:spPr>
        <p:txBody>
          <a:bodyPr wrap="square">
            <a:spAutoFit/>
          </a:bodyPr>
          <a:lstStyle/>
          <a:p>
            <a:pPr algn="l"/>
            <a:r>
              <a:rPr lang="en-US" sz="2800" b="1" i="0">
                <a:effectLst/>
                <a:latin typeface="Roboto" panose="02000000000000000000" pitchFamily="2" charset="0"/>
              </a:rPr>
              <a:t>Evaluating Classifiers: Gains and Lift Charts</a:t>
            </a:r>
          </a:p>
        </p:txBody>
      </p:sp>
      <p:sp>
        <p:nvSpPr>
          <p:cNvPr id="10" name="TextBox 9">
            <a:extLst>
              <a:ext uri="{FF2B5EF4-FFF2-40B4-BE49-F238E27FC236}">
                <a16:creationId xmlns:a16="http://schemas.microsoft.com/office/drawing/2014/main" id="{B25AF2AC-9725-4DD3-9E1F-792AB8A58717}"/>
              </a:ext>
            </a:extLst>
          </p:cNvPr>
          <p:cNvSpPr txBox="1"/>
          <p:nvPr/>
        </p:nvSpPr>
        <p:spPr>
          <a:xfrm rot="16200000">
            <a:off x="1506321" y="5241464"/>
            <a:ext cx="2534668" cy="338554"/>
          </a:xfrm>
          <a:prstGeom prst="rect">
            <a:avLst/>
          </a:prstGeom>
          <a:noFill/>
        </p:spPr>
        <p:txBody>
          <a:bodyPr wrap="none" rtlCol="0">
            <a:spAutoFit/>
          </a:bodyPr>
          <a:lstStyle/>
          <a:p>
            <a:r>
              <a:rPr lang="en-US" sz="1600" b="1" dirty="0"/>
              <a:t>% of positive responses</a:t>
            </a:r>
          </a:p>
        </p:txBody>
      </p:sp>
      <p:sp>
        <p:nvSpPr>
          <p:cNvPr id="12" name="TextBox 11">
            <a:extLst>
              <a:ext uri="{FF2B5EF4-FFF2-40B4-BE49-F238E27FC236}">
                <a16:creationId xmlns:a16="http://schemas.microsoft.com/office/drawing/2014/main" id="{AA91E2C7-FF6C-4161-813D-CE5552D1F345}"/>
              </a:ext>
            </a:extLst>
          </p:cNvPr>
          <p:cNvSpPr txBox="1"/>
          <p:nvPr/>
        </p:nvSpPr>
        <p:spPr>
          <a:xfrm>
            <a:off x="9587623" y="3336707"/>
            <a:ext cx="2058946" cy="1200329"/>
          </a:xfrm>
          <a:prstGeom prst="rect">
            <a:avLst/>
          </a:prstGeom>
          <a:noFill/>
        </p:spPr>
        <p:txBody>
          <a:bodyPr wrap="square">
            <a:spAutoFit/>
          </a:bodyPr>
          <a:lstStyle/>
          <a:p>
            <a:r>
              <a:rPr lang="en-US" dirty="0">
                <a:hlinkClick r:id="rId5"/>
              </a:rPr>
              <a:t>http://www2.cs.uregina.ca/~dbd/cs831/notes/lift_chart/lift_chart.html</a:t>
            </a:r>
            <a:r>
              <a:rPr lang="en-US" dirty="0"/>
              <a:t> </a:t>
            </a:r>
          </a:p>
        </p:txBody>
      </p:sp>
    </p:spTree>
    <p:extLst>
      <p:ext uri="{BB962C8B-B14F-4D97-AF65-F5344CB8AC3E}">
        <p14:creationId xmlns:p14="http://schemas.microsoft.com/office/powerpoint/2010/main" val="11050864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2F080-87B8-4A2D-B29A-2132DF968E44}"/>
              </a:ext>
            </a:extLst>
          </p:cNvPr>
          <p:cNvSpPr>
            <a:spLocks noGrp="1"/>
          </p:cNvSpPr>
          <p:nvPr>
            <p:ph type="title"/>
          </p:nvPr>
        </p:nvSpPr>
        <p:spPr/>
        <p:txBody>
          <a:bodyPr/>
          <a:lstStyle/>
          <a:p>
            <a:r>
              <a:rPr lang="en-US" b="1" dirty="0">
                <a:solidFill>
                  <a:srgbClr val="A0522D"/>
                </a:solidFill>
                <a:effectLst/>
                <a:latin typeface="Trebuchet MS" panose="020B0603020202020204" pitchFamily="34" charset="0"/>
              </a:rPr>
              <a:t>Gain charts, for fun and profit</a:t>
            </a:r>
            <a:endParaRPr lang="en-US" dirty="0"/>
          </a:p>
        </p:txBody>
      </p:sp>
      <p:sp>
        <p:nvSpPr>
          <p:cNvPr id="3" name="Content Placeholder 2">
            <a:extLst>
              <a:ext uri="{FF2B5EF4-FFF2-40B4-BE49-F238E27FC236}">
                <a16:creationId xmlns:a16="http://schemas.microsoft.com/office/drawing/2014/main" id="{51396B9C-EF07-458D-A135-16926BA06390}"/>
              </a:ext>
            </a:extLst>
          </p:cNvPr>
          <p:cNvSpPr>
            <a:spLocks noGrp="1"/>
          </p:cNvSpPr>
          <p:nvPr>
            <p:ph idx="1"/>
          </p:nvPr>
        </p:nvSpPr>
        <p:spPr/>
        <p:txBody>
          <a:bodyPr/>
          <a:lstStyle/>
          <a:p>
            <a:endParaRPr lang="en-US" dirty="0"/>
          </a:p>
        </p:txBody>
      </p:sp>
      <p:pic>
        <p:nvPicPr>
          <p:cNvPr id="1026" name="Picture 2" descr="Lift charts, for fun and profit | CoolData blog">
            <a:extLst>
              <a:ext uri="{FF2B5EF4-FFF2-40B4-BE49-F238E27FC236}">
                <a16:creationId xmlns:a16="http://schemas.microsoft.com/office/drawing/2014/main" id="{6A4C9BF7-470C-4ED9-B276-9792A1CA70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400" y="685800"/>
            <a:ext cx="8825282" cy="565279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23E4245-A62B-405B-8EE4-7C16BB3EA7E9}"/>
              </a:ext>
            </a:extLst>
          </p:cNvPr>
          <p:cNvSpPr txBox="1"/>
          <p:nvPr/>
        </p:nvSpPr>
        <p:spPr>
          <a:xfrm>
            <a:off x="1028526" y="6435501"/>
            <a:ext cx="10033347" cy="369332"/>
          </a:xfrm>
          <a:prstGeom prst="rect">
            <a:avLst/>
          </a:prstGeom>
          <a:solidFill>
            <a:schemeClr val="bg1"/>
          </a:solidFill>
        </p:spPr>
        <p:txBody>
          <a:bodyPr wrap="square">
            <a:spAutoFit/>
          </a:bodyPr>
          <a:lstStyle/>
          <a:p>
            <a:r>
              <a:rPr lang="en-US" dirty="0"/>
              <a:t>https://cooldata.wordpress.com/2011/05/26/lift-charts-for-fun-and-profit/</a:t>
            </a:r>
          </a:p>
        </p:txBody>
      </p:sp>
    </p:spTree>
    <p:extLst>
      <p:ext uri="{BB962C8B-B14F-4D97-AF65-F5344CB8AC3E}">
        <p14:creationId xmlns:p14="http://schemas.microsoft.com/office/powerpoint/2010/main" val="10449596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F62F5-29BB-43D7-A3A0-C26802EC78F6}"/>
              </a:ext>
            </a:extLst>
          </p:cNvPr>
          <p:cNvSpPr>
            <a:spLocks noGrp="1"/>
          </p:cNvSpPr>
          <p:nvPr>
            <p:ph type="title"/>
          </p:nvPr>
        </p:nvSpPr>
        <p:spPr/>
        <p:txBody>
          <a:bodyPr/>
          <a:lstStyle/>
          <a:p>
            <a:r>
              <a:rPr lang="en-US" dirty="0"/>
              <a:t>Lift Chart</a:t>
            </a:r>
          </a:p>
        </p:txBody>
      </p:sp>
      <p:sp>
        <p:nvSpPr>
          <p:cNvPr id="3" name="Content Placeholder 2">
            <a:extLst>
              <a:ext uri="{FF2B5EF4-FFF2-40B4-BE49-F238E27FC236}">
                <a16:creationId xmlns:a16="http://schemas.microsoft.com/office/drawing/2014/main" id="{E425F2B3-D5BB-4059-8B8D-671E5EE670A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EA3500A-C00D-4361-AE10-943A1D2BB973}"/>
              </a:ext>
            </a:extLst>
          </p:cNvPr>
          <p:cNvPicPr>
            <a:picLocks noChangeAspect="1"/>
          </p:cNvPicPr>
          <p:nvPr/>
        </p:nvPicPr>
        <p:blipFill>
          <a:blip r:embed="rId2"/>
          <a:stretch>
            <a:fillRect/>
          </a:stretch>
        </p:blipFill>
        <p:spPr>
          <a:xfrm>
            <a:off x="170409" y="736874"/>
            <a:ext cx="10577802" cy="6121125"/>
          </a:xfrm>
          <a:prstGeom prst="rect">
            <a:avLst/>
          </a:prstGeom>
        </p:spPr>
      </p:pic>
    </p:spTree>
    <p:extLst>
      <p:ext uri="{BB962C8B-B14F-4D97-AF65-F5344CB8AC3E}">
        <p14:creationId xmlns:p14="http://schemas.microsoft.com/office/powerpoint/2010/main" val="11791191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C209D-45C6-4C28-AC33-015C36CF659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1000D9-E37F-4DDB-8DDE-BF8180397DF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1225C94-2DFC-40EF-89B7-B65A9827280D}"/>
              </a:ext>
            </a:extLst>
          </p:cNvPr>
          <p:cNvPicPr>
            <a:picLocks noChangeAspect="1"/>
          </p:cNvPicPr>
          <p:nvPr/>
        </p:nvPicPr>
        <p:blipFill>
          <a:blip r:embed="rId2"/>
          <a:stretch>
            <a:fillRect/>
          </a:stretch>
        </p:blipFill>
        <p:spPr>
          <a:xfrm>
            <a:off x="0" y="112975"/>
            <a:ext cx="12192000" cy="6632049"/>
          </a:xfrm>
          <a:prstGeom prst="rect">
            <a:avLst/>
          </a:prstGeom>
        </p:spPr>
      </p:pic>
    </p:spTree>
    <p:extLst>
      <p:ext uri="{BB962C8B-B14F-4D97-AF65-F5344CB8AC3E}">
        <p14:creationId xmlns:p14="http://schemas.microsoft.com/office/powerpoint/2010/main" val="4720894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33130-3FFB-4BFF-9979-D661DB10059C}"/>
              </a:ext>
            </a:extLst>
          </p:cNvPr>
          <p:cNvSpPr>
            <a:spLocks noGrp="1"/>
          </p:cNvSpPr>
          <p:nvPr>
            <p:ph type="title"/>
          </p:nvPr>
        </p:nvSpPr>
        <p:spPr/>
        <p:txBody>
          <a:bodyPr/>
          <a:lstStyle/>
          <a:p>
            <a:r>
              <a:rPr lang="en-US" dirty="0"/>
              <a:t>Sigmoid Function</a:t>
            </a:r>
          </a:p>
        </p:txBody>
      </p:sp>
      <p:sp>
        <p:nvSpPr>
          <p:cNvPr id="3" name="Content Placeholder 2">
            <a:extLst>
              <a:ext uri="{FF2B5EF4-FFF2-40B4-BE49-F238E27FC236}">
                <a16:creationId xmlns:a16="http://schemas.microsoft.com/office/drawing/2014/main" id="{0B7A3119-E284-4599-BBAC-32CE5D1090FE}"/>
              </a:ext>
            </a:extLst>
          </p:cNvPr>
          <p:cNvSpPr>
            <a:spLocks noGrp="1"/>
          </p:cNvSpPr>
          <p:nvPr>
            <p:ph idx="1"/>
          </p:nvPr>
        </p:nvSpPr>
        <p:spPr/>
        <p:txBody>
          <a:bodyPr/>
          <a:lstStyle/>
          <a:p>
            <a:pPr marL="0" indent="0">
              <a:buNone/>
            </a:pPr>
            <a:r>
              <a:rPr lang="en-US" altLang="zh-TW" sz="5400" b="0" i="0" u="none" strike="noStrike" dirty="0">
                <a:solidFill>
                  <a:srgbClr val="404040"/>
                </a:solidFill>
                <a:effectLst/>
                <a:latin typeface="MathJax_Main"/>
              </a:rPr>
              <a:t> </a:t>
            </a:r>
            <a:r>
              <a:rPr lang="es-ES" sz="4000" b="0" i="0" dirty="0">
                <a:solidFill>
                  <a:srgbClr val="4D5156"/>
                </a:solidFill>
                <a:effectLst/>
                <a:latin typeface="Roboto" panose="02000000000000000000" pitchFamily="2" charset="0"/>
              </a:rPr>
              <a:t>y=1/(1+e^(-x))</a:t>
            </a:r>
            <a:br>
              <a:rPr lang="en-US" b="0" i="0" u="none" strike="noStrike" dirty="0">
                <a:solidFill>
                  <a:srgbClr val="404040"/>
                </a:solidFill>
                <a:effectLst/>
                <a:latin typeface="MathJax_Math-italic"/>
              </a:rPr>
            </a:br>
            <a:endParaRPr lang="en-US" dirty="0"/>
          </a:p>
        </p:txBody>
      </p:sp>
      <p:graphicFrame>
        <p:nvGraphicFramePr>
          <p:cNvPr id="7" name="Chart 6">
            <a:extLst>
              <a:ext uri="{FF2B5EF4-FFF2-40B4-BE49-F238E27FC236}">
                <a16:creationId xmlns:a16="http://schemas.microsoft.com/office/drawing/2014/main" id="{9A530486-19DA-4E4F-B944-9341300A3DEA}"/>
              </a:ext>
            </a:extLst>
          </p:cNvPr>
          <p:cNvGraphicFramePr>
            <a:graphicFrameLocks/>
          </p:cNvGraphicFramePr>
          <p:nvPr>
            <p:extLst>
              <p:ext uri="{D42A27DB-BD31-4B8C-83A1-F6EECF244321}">
                <p14:modId xmlns:p14="http://schemas.microsoft.com/office/powerpoint/2010/main" val="3229313919"/>
              </p:ext>
            </p:extLst>
          </p:nvPr>
        </p:nvGraphicFramePr>
        <p:xfrm>
          <a:off x="406399" y="2133600"/>
          <a:ext cx="5210629" cy="4191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13D642EE-DF8D-474F-B239-41841BED7177}"/>
              </a:ext>
            </a:extLst>
          </p:cNvPr>
          <p:cNvSpPr txBox="1"/>
          <p:nvPr/>
        </p:nvSpPr>
        <p:spPr>
          <a:xfrm>
            <a:off x="5854535" y="704280"/>
            <a:ext cx="5931065" cy="5509200"/>
          </a:xfrm>
          <a:prstGeom prst="rect">
            <a:avLst/>
          </a:prstGeom>
          <a:noFill/>
        </p:spPr>
        <p:txBody>
          <a:bodyPr wrap="square" rtlCol="0">
            <a:spAutoFit/>
          </a:bodyPr>
          <a:lstStyle/>
          <a:p>
            <a:r>
              <a:rPr lang="en-US" sz="3200" b="0" i="0" dirty="0">
                <a:solidFill>
                  <a:srgbClr val="000000"/>
                </a:solidFill>
                <a:effectLst/>
                <a:latin typeface="Source Sans Pro" panose="020B0503030403020204" pitchFamily="34" charset="0"/>
              </a:rPr>
              <a:t>The sigmoid is a function that only occupies the </a:t>
            </a:r>
            <a:r>
              <a:rPr lang="en-US" sz="3200" b="1" i="0" dirty="0">
                <a:solidFill>
                  <a:srgbClr val="000000"/>
                </a:solidFill>
                <a:effectLst/>
                <a:latin typeface="Source Sans Pro" panose="020B0503030403020204" pitchFamily="34" charset="0"/>
              </a:rPr>
              <a:t>range from 0 to 1 </a:t>
            </a:r>
            <a:r>
              <a:rPr lang="en-US" sz="3200" b="0" i="0" dirty="0">
                <a:solidFill>
                  <a:srgbClr val="000000"/>
                </a:solidFill>
                <a:effectLst/>
                <a:latin typeface="Source Sans Pro" panose="020B0503030403020204" pitchFamily="34" charset="0"/>
              </a:rPr>
              <a:t>and it asymptotes (</a:t>
            </a:r>
            <a:r>
              <a:rPr lang="zh-TW" altLang="en-US" sz="3200" dirty="0">
                <a:effectLst/>
                <a:latin typeface="Segoe UI Web (West European)"/>
              </a:rPr>
              <a:t>漸近線</a:t>
            </a:r>
          </a:p>
          <a:p>
            <a:r>
              <a:rPr lang="en-US" sz="3200" b="0" i="0" dirty="0">
                <a:solidFill>
                  <a:srgbClr val="000000"/>
                </a:solidFill>
                <a:effectLst/>
                <a:latin typeface="Source Sans Pro" panose="020B0503030403020204" pitchFamily="34" charset="0"/>
              </a:rPr>
              <a:t>) both values. This makes it very </a:t>
            </a:r>
            <a:r>
              <a:rPr lang="en-US" sz="3200" b="1" i="0" dirty="0">
                <a:solidFill>
                  <a:srgbClr val="000000"/>
                </a:solidFill>
                <a:effectLst/>
                <a:latin typeface="Source Sans Pro" panose="020B0503030403020204" pitchFamily="34" charset="0"/>
              </a:rPr>
              <a:t>handy for binary classification </a:t>
            </a:r>
            <a:r>
              <a:rPr lang="en-US" sz="3200" b="0" i="0" dirty="0">
                <a:solidFill>
                  <a:srgbClr val="000000"/>
                </a:solidFill>
                <a:effectLst/>
                <a:latin typeface="Source Sans Pro" panose="020B0503030403020204" pitchFamily="34" charset="0"/>
              </a:rPr>
              <a:t>with 0 and 1 as potential output values. When a linear regression model gives you a continuous output like -2.5, -5, or 10, </a:t>
            </a:r>
            <a:r>
              <a:rPr lang="en-US" sz="3200" b="1" i="0" dirty="0">
                <a:solidFill>
                  <a:srgbClr val="000000"/>
                </a:solidFill>
                <a:effectLst/>
                <a:latin typeface="Source Sans Pro" panose="020B0503030403020204" pitchFamily="34" charset="0"/>
              </a:rPr>
              <a:t>the sigmoid function will turn it into a value between 0 and 1.</a:t>
            </a:r>
            <a:endParaRPr lang="en-US" sz="3200" b="1" dirty="0"/>
          </a:p>
        </p:txBody>
      </p:sp>
      <p:sp>
        <p:nvSpPr>
          <p:cNvPr id="10" name="TextBox 9">
            <a:extLst>
              <a:ext uri="{FF2B5EF4-FFF2-40B4-BE49-F238E27FC236}">
                <a16:creationId xmlns:a16="http://schemas.microsoft.com/office/drawing/2014/main" id="{24513815-B92A-4584-8BD1-D03A234EDA0B}"/>
              </a:ext>
            </a:extLst>
          </p:cNvPr>
          <p:cNvSpPr txBox="1"/>
          <p:nvPr/>
        </p:nvSpPr>
        <p:spPr>
          <a:xfrm>
            <a:off x="1364343" y="6231960"/>
            <a:ext cx="10624457" cy="369332"/>
          </a:xfrm>
          <a:prstGeom prst="rect">
            <a:avLst/>
          </a:prstGeom>
          <a:noFill/>
        </p:spPr>
        <p:txBody>
          <a:bodyPr wrap="square">
            <a:spAutoFit/>
          </a:bodyPr>
          <a:lstStyle/>
          <a:p>
            <a:r>
              <a:rPr lang="en-US" dirty="0">
                <a:hlinkClick r:id="rId3"/>
              </a:rPr>
              <a:t>https://programmathically.com/the-sigmoid-function-and-binary-logistic-regression/</a:t>
            </a:r>
            <a:r>
              <a:rPr lang="en-US" dirty="0"/>
              <a:t> </a:t>
            </a:r>
          </a:p>
        </p:txBody>
      </p:sp>
      <p:pic>
        <p:nvPicPr>
          <p:cNvPr id="11" name="Picture 10">
            <a:extLst>
              <a:ext uri="{FF2B5EF4-FFF2-40B4-BE49-F238E27FC236}">
                <a16:creationId xmlns:a16="http://schemas.microsoft.com/office/drawing/2014/main" id="{6BA28974-82C7-4FF6-9FCD-E23B6A4591FA}"/>
              </a:ext>
            </a:extLst>
          </p:cNvPr>
          <p:cNvPicPr>
            <a:picLocks noChangeAspect="1"/>
          </p:cNvPicPr>
          <p:nvPr/>
        </p:nvPicPr>
        <p:blipFill>
          <a:blip r:embed="rId4"/>
          <a:stretch>
            <a:fillRect/>
          </a:stretch>
        </p:blipFill>
        <p:spPr>
          <a:xfrm>
            <a:off x="3645078" y="1481067"/>
            <a:ext cx="1971950" cy="1000265"/>
          </a:xfrm>
          <a:prstGeom prst="rect">
            <a:avLst/>
          </a:prstGeom>
        </p:spPr>
      </p:pic>
      <p:sp>
        <p:nvSpPr>
          <p:cNvPr id="12" name="TextBox 11">
            <a:extLst>
              <a:ext uri="{FF2B5EF4-FFF2-40B4-BE49-F238E27FC236}">
                <a16:creationId xmlns:a16="http://schemas.microsoft.com/office/drawing/2014/main" id="{F23CE6DC-5BCA-456F-A694-B4D014357C25}"/>
              </a:ext>
            </a:extLst>
          </p:cNvPr>
          <p:cNvSpPr txBox="1"/>
          <p:nvPr/>
        </p:nvSpPr>
        <p:spPr>
          <a:xfrm>
            <a:off x="778588" y="1717142"/>
            <a:ext cx="2866490" cy="523220"/>
          </a:xfrm>
          <a:prstGeom prst="rect">
            <a:avLst/>
          </a:prstGeom>
          <a:noFill/>
        </p:spPr>
        <p:txBody>
          <a:bodyPr wrap="none" rtlCol="0">
            <a:spAutoFit/>
          </a:bodyPr>
          <a:lstStyle/>
          <a:p>
            <a:r>
              <a:rPr lang="en-US" sz="2800" b="1" dirty="0"/>
              <a:t>Denote x as z</a:t>
            </a:r>
            <a:r>
              <a:rPr lang="en-US" sz="2800" b="1" dirty="0">
                <a:sym typeface="Wingdings" panose="05000000000000000000" pitchFamily="2" charset="2"/>
              </a:rPr>
              <a:t></a:t>
            </a:r>
            <a:endParaRPr lang="en-US" sz="2800" b="1" dirty="0"/>
          </a:p>
        </p:txBody>
      </p:sp>
    </p:spTree>
    <p:extLst>
      <p:ext uri="{BB962C8B-B14F-4D97-AF65-F5344CB8AC3E}">
        <p14:creationId xmlns:p14="http://schemas.microsoft.com/office/powerpoint/2010/main" val="24487966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C86EEA02-1EAC-4DFD-980F-94830F0B9E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3323" y="0"/>
            <a:ext cx="8248650" cy="41052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840B13D-C1AB-47CC-B81D-E410926598FE}"/>
              </a:ext>
            </a:extLst>
          </p:cNvPr>
          <p:cNvSpPr>
            <a:spLocks noGrp="1"/>
          </p:cNvSpPr>
          <p:nvPr>
            <p:ph type="title"/>
          </p:nvPr>
        </p:nvSpPr>
        <p:spPr/>
        <p:txBody>
          <a:bodyPr/>
          <a:lstStyle/>
          <a:p>
            <a:pPr algn="l"/>
            <a:r>
              <a:rPr lang="en-US" i="0" dirty="0">
                <a:solidFill>
                  <a:srgbClr val="000000"/>
                </a:solidFill>
                <a:latin typeface="Source Sans Pro" panose="020B0503030403020204" pitchFamily="34" charset="0"/>
              </a:rPr>
              <a:t>Prediction of Y using </a:t>
            </a:r>
            <a:endParaRPr lang="en-US" dirty="0"/>
          </a:p>
        </p:txBody>
      </p:sp>
      <p:sp>
        <p:nvSpPr>
          <p:cNvPr id="3" name="Content Placeholder 2">
            <a:extLst>
              <a:ext uri="{FF2B5EF4-FFF2-40B4-BE49-F238E27FC236}">
                <a16:creationId xmlns:a16="http://schemas.microsoft.com/office/drawing/2014/main" id="{D6E65DB3-AF7F-4D3E-A430-9859FD67F91A}"/>
              </a:ext>
            </a:extLst>
          </p:cNvPr>
          <p:cNvSpPr>
            <a:spLocks noGrp="1"/>
          </p:cNvSpPr>
          <p:nvPr>
            <p:ph idx="1"/>
          </p:nvPr>
        </p:nvSpPr>
        <p:spPr>
          <a:xfrm>
            <a:off x="0" y="711200"/>
            <a:ext cx="6006352" cy="4827494"/>
          </a:xfrm>
        </p:spPr>
        <p:txBody>
          <a:bodyPr/>
          <a:lstStyle/>
          <a:p>
            <a:pPr algn="l"/>
            <a:r>
              <a:rPr lang="en-US" b="0" i="0" dirty="0">
                <a:effectLst/>
                <a:latin typeface="Roboto" panose="02000000000000000000" pitchFamily="2" charset="0"/>
              </a:rPr>
              <a:t>Instead of a probability, we want an actual prediction. Unlike the probability, the prediction will be valued at either 0 or 1. Like the probability, however, it is not based on any actual observations.</a:t>
            </a:r>
          </a:p>
          <a:p>
            <a:pPr algn="l"/>
            <a:r>
              <a:rPr lang="en-US" b="0" i="0" dirty="0">
                <a:effectLst/>
                <a:latin typeface="Roboto" panose="02000000000000000000" pitchFamily="2" charset="0"/>
              </a:rPr>
              <a:t>We have the </a:t>
            </a:r>
            <a:r>
              <a:rPr lang="en-US" i="0" dirty="0">
                <a:solidFill>
                  <a:srgbClr val="FF0000"/>
                </a:solidFill>
                <a:effectLst/>
                <a:latin typeface="Roboto" panose="02000000000000000000" pitchFamily="2" charset="0"/>
              </a:rPr>
              <a:t>dependent variable</a:t>
            </a:r>
            <a:r>
              <a:rPr lang="en-US" b="0" i="0" dirty="0">
                <a:effectLst/>
                <a:latin typeface="Roboto" panose="02000000000000000000" pitchFamily="2" charset="0"/>
              </a:rPr>
              <a:t>(</a:t>
            </a:r>
            <a:r>
              <a:rPr lang="en-US" sz="3200" b="0" i="0" dirty="0">
                <a:effectLst/>
                <a:latin typeface="Roboto" panose="02000000000000000000" pitchFamily="2" charset="0"/>
              </a:rPr>
              <a:t>DV</a:t>
            </a:r>
            <a:r>
              <a:rPr lang="en-US" b="0" i="0" dirty="0">
                <a:effectLst/>
                <a:latin typeface="Roboto" panose="02000000000000000000" pitchFamily="2" charset="0"/>
              </a:rPr>
              <a:t>) on the Y-axis. This is the (yes/no) variable.</a:t>
            </a:r>
          </a:p>
          <a:p>
            <a:pPr algn="l"/>
            <a:r>
              <a:rPr lang="en-US" b="0" dirty="0">
                <a:latin typeface="Roboto" panose="02000000000000000000" pitchFamily="2" charset="0"/>
              </a:rPr>
              <a:t>P</a:t>
            </a:r>
            <a:r>
              <a:rPr lang="en-US" b="0" i="0" dirty="0">
                <a:effectLst/>
                <a:latin typeface="Roboto" panose="02000000000000000000" pitchFamily="2" charset="0"/>
              </a:rPr>
              <a:t>robability "p-hat."</a:t>
            </a:r>
          </a:p>
          <a:p>
            <a:pPr algn="l"/>
            <a:r>
              <a:rPr lang="en-US" b="0" i="0" dirty="0">
                <a:effectLst/>
                <a:latin typeface="Roboto" panose="02000000000000000000" pitchFamily="2" charset="0"/>
              </a:rPr>
              <a:t>Project any point that is below the 50% line downward to 0, while anything above it would be projected upward to 1.</a:t>
            </a:r>
          </a:p>
          <a:p>
            <a:endParaRPr lang="en-US" dirty="0"/>
          </a:p>
        </p:txBody>
      </p:sp>
      <p:sp>
        <p:nvSpPr>
          <p:cNvPr id="6" name="TextBox 5">
            <a:extLst>
              <a:ext uri="{FF2B5EF4-FFF2-40B4-BE49-F238E27FC236}">
                <a16:creationId xmlns:a16="http://schemas.microsoft.com/office/drawing/2014/main" id="{DCD20259-3F55-47E5-9110-85A8494D802F}"/>
              </a:ext>
            </a:extLst>
          </p:cNvPr>
          <p:cNvSpPr txBox="1"/>
          <p:nvPr/>
        </p:nvSpPr>
        <p:spPr>
          <a:xfrm>
            <a:off x="6414247" y="4827511"/>
            <a:ext cx="6254376" cy="369332"/>
          </a:xfrm>
          <a:prstGeom prst="rect">
            <a:avLst/>
          </a:prstGeom>
          <a:noFill/>
        </p:spPr>
        <p:txBody>
          <a:bodyPr wrap="square">
            <a:spAutoFit/>
          </a:bodyPr>
          <a:lstStyle/>
          <a:p>
            <a:r>
              <a:rPr lang="en-US" dirty="0">
                <a:hlinkClick r:id="rId3"/>
              </a:rPr>
              <a:t>Regression &amp; Classification - Logistic Regression</a:t>
            </a:r>
            <a:endParaRPr lang="en-US" dirty="0"/>
          </a:p>
        </p:txBody>
      </p:sp>
    </p:spTree>
    <p:extLst>
      <p:ext uri="{BB962C8B-B14F-4D97-AF65-F5344CB8AC3E}">
        <p14:creationId xmlns:p14="http://schemas.microsoft.com/office/powerpoint/2010/main" val="12462704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85E30-2B16-469F-B8A8-C76DBA5F0EE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C100FEC-6020-47B3-B38E-7328785648F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C56E328-53AF-413F-A6AE-8A0DA69E92E0}"/>
              </a:ext>
            </a:extLst>
          </p:cNvPr>
          <p:cNvPicPr>
            <a:picLocks noChangeAspect="1"/>
          </p:cNvPicPr>
          <p:nvPr/>
        </p:nvPicPr>
        <p:blipFill>
          <a:blip r:embed="rId2"/>
          <a:stretch>
            <a:fillRect/>
          </a:stretch>
        </p:blipFill>
        <p:spPr>
          <a:xfrm>
            <a:off x="29029" y="260652"/>
            <a:ext cx="10773229" cy="5416309"/>
          </a:xfrm>
          <a:prstGeom prst="rect">
            <a:avLst/>
          </a:prstGeom>
        </p:spPr>
      </p:pic>
      <p:pic>
        <p:nvPicPr>
          <p:cNvPr id="7" name="Picture 6">
            <a:extLst>
              <a:ext uri="{FF2B5EF4-FFF2-40B4-BE49-F238E27FC236}">
                <a16:creationId xmlns:a16="http://schemas.microsoft.com/office/drawing/2014/main" id="{ED25F938-C8F9-4132-A008-A23375AFEA24}"/>
              </a:ext>
            </a:extLst>
          </p:cNvPr>
          <p:cNvPicPr>
            <a:picLocks noChangeAspect="1"/>
          </p:cNvPicPr>
          <p:nvPr/>
        </p:nvPicPr>
        <p:blipFill>
          <a:blip r:embed="rId3"/>
          <a:stretch>
            <a:fillRect/>
          </a:stretch>
        </p:blipFill>
        <p:spPr>
          <a:xfrm>
            <a:off x="4460552" y="-12095"/>
            <a:ext cx="3433443" cy="545495"/>
          </a:xfrm>
          <a:prstGeom prst="rect">
            <a:avLst/>
          </a:prstGeom>
        </p:spPr>
      </p:pic>
      <p:pic>
        <p:nvPicPr>
          <p:cNvPr id="11" name="Picture 10">
            <a:extLst>
              <a:ext uri="{FF2B5EF4-FFF2-40B4-BE49-F238E27FC236}">
                <a16:creationId xmlns:a16="http://schemas.microsoft.com/office/drawing/2014/main" id="{43E8D522-82F5-4094-A2EE-5DDA5DE63C1F}"/>
              </a:ext>
            </a:extLst>
          </p:cNvPr>
          <p:cNvPicPr>
            <a:picLocks noChangeAspect="1"/>
          </p:cNvPicPr>
          <p:nvPr/>
        </p:nvPicPr>
        <p:blipFill>
          <a:blip r:embed="rId4"/>
          <a:stretch>
            <a:fillRect/>
          </a:stretch>
        </p:blipFill>
        <p:spPr>
          <a:xfrm>
            <a:off x="6177273" y="3120918"/>
            <a:ext cx="2648320" cy="990738"/>
          </a:xfrm>
          <a:prstGeom prst="rect">
            <a:avLst/>
          </a:prstGeom>
        </p:spPr>
      </p:pic>
      <p:pic>
        <p:nvPicPr>
          <p:cNvPr id="13" name="Picture 12">
            <a:extLst>
              <a:ext uri="{FF2B5EF4-FFF2-40B4-BE49-F238E27FC236}">
                <a16:creationId xmlns:a16="http://schemas.microsoft.com/office/drawing/2014/main" id="{78B0B9C9-FEEB-44CD-99FA-8A2DB1174A73}"/>
              </a:ext>
            </a:extLst>
          </p:cNvPr>
          <p:cNvPicPr>
            <a:picLocks noChangeAspect="1"/>
          </p:cNvPicPr>
          <p:nvPr/>
        </p:nvPicPr>
        <p:blipFill>
          <a:blip r:embed="rId5"/>
          <a:stretch>
            <a:fillRect/>
          </a:stretch>
        </p:blipFill>
        <p:spPr>
          <a:xfrm>
            <a:off x="9886699" y="5504543"/>
            <a:ext cx="2276272" cy="1335314"/>
          </a:xfrm>
          <a:prstGeom prst="rect">
            <a:avLst/>
          </a:prstGeom>
        </p:spPr>
      </p:pic>
      <p:pic>
        <p:nvPicPr>
          <p:cNvPr id="9" name="Picture 8">
            <a:extLst>
              <a:ext uri="{FF2B5EF4-FFF2-40B4-BE49-F238E27FC236}">
                <a16:creationId xmlns:a16="http://schemas.microsoft.com/office/drawing/2014/main" id="{4279FC94-FD2E-45D0-A8B5-4F54BD5B4FB4}"/>
              </a:ext>
            </a:extLst>
          </p:cNvPr>
          <p:cNvPicPr>
            <a:picLocks noChangeAspect="1"/>
          </p:cNvPicPr>
          <p:nvPr/>
        </p:nvPicPr>
        <p:blipFill>
          <a:blip r:embed="rId6"/>
          <a:stretch>
            <a:fillRect/>
          </a:stretch>
        </p:blipFill>
        <p:spPr>
          <a:xfrm>
            <a:off x="907672" y="852576"/>
            <a:ext cx="2652925" cy="638093"/>
          </a:xfrm>
          <a:prstGeom prst="rect">
            <a:avLst/>
          </a:prstGeom>
        </p:spPr>
      </p:pic>
      <p:pic>
        <p:nvPicPr>
          <p:cNvPr id="17" name="Picture 16">
            <a:extLst>
              <a:ext uri="{FF2B5EF4-FFF2-40B4-BE49-F238E27FC236}">
                <a16:creationId xmlns:a16="http://schemas.microsoft.com/office/drawing/2014/main" id="{37BBFE30-946B-48A8-9DC5-20C38553E372}"/>
              </a:ext>
            </a:extLst>
          </p:cNvPr>
          <p:cNvPicPr>
            <a:picLocks noChangeAspect="1"/>
          </p:cNvPicPr>
          <p:nvPr/>
        </p:nvPicPr>
        <p:blipFill>
          <a:blip r:embed="rId7"/>
          <a:stretch>
            <a:fillRect/>
          </a:stretch>
        </p:blipFill>
        <p:spPr>
          <a:xfrm>
            <a:off x="783184" y="1643069"/>
            <a:ext cx="3134162" cy="1009791"/>
          </a:xfrm>
          <a:prstGeom prst="rect">
            <a:avLst/>
          </a:prstGeom>
        </p:spPr>
      </p:pic>
    </p:spTree>
    <p:extLst>
      <p:ext uri="{BB962C8B-B14F-4D97-AF65-F5344CB8AC3E}">
        <p14:creationId xmlns:p14="http://schemas.microsoft.com/office/powerpoint/2010/main" val="11700396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EFE5-8D7D-40DA-BD39-9A3600ACD1E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16695A2-D6F9-40E9-ACD2-657F54D04C15}"/>
              </a:ext>
            </a:extLst>
          </p:cNvPr>
          <p:cNvSpPr>
            <a:spLocks noGrp="1"/>
          </p:cNvSpPr>
          <p:nvPr>
            <p:ph idx="1"/>
          </p:nvPr>
        </p:nvSpPr>
        <p:spPr>
          <a:xfrm>
            <a:off x="8031843" y="927005"/>
            <a:ext cx="3653971" cy="5029200"/>
          </a:xfrm>
        </p:spPr>
        <p:txBody>
          <a:bodyPr/>
          <a:lstStyle/>
          <a:p>
            <a:pPr marL="0" indent="0">
              <a:buNone/>
            </a:pPr>
            <a:r>
              <a:rPr lang="en-US" i="1" dirty="0">
                <a:latin typeface="Times New Roman" panose="02020603050405020304" pitchFamily="18" charset="0"/>
                <a:cs typeface="Times New Roman" panose="02020603050405020304" pitchFamily="18" charset="0"/>
              </a:rPr>
              <a:t>z</a:t>
            </a:r>
            <a:r>
              <a:rPr lang="en-US" dirty="0"/>
              <a:t> = </a:t>
            </a:r>
          </a:p>
        </p:txBody>
      </p:sp>
      <p:pic>
        <p:nvPicPr>
          <p:cNvPr id="5" name="Picture 4">
            <a:extLst>
              <a:ext uri="{FF2B5EF4-FFF2-40B4-BE49-F238E27FC236}">
                <a16:creationId xmlns:a16="http://schemas.microsoft.com/office/drawing/2014/main" id="{5C46197C-CEFB-409E-86DE-A7FB39865EF8}"/>
              </a:ext>
            </a:extLst>
          </p:cNvPr>
          <p:cNvPicPr>
            <a:picLocks noChangeAspect="1"/>
          </p:cNvPicPr>
          <p:nvPr/>
        </p:nvPicPr>
        <p:blipFill>
          <a:blip r:embed="rId2"/>
          <a:stretch>
            <a:fillRect/>
          </a:stretch>
        </p:blipFill>
        <p:spPr>
          <a:xfrm>
            <a:off x="0" y="0"/>
            <a:ext cx="8033658" cy="6694714"/>
          </a:xfrm>
          <a:prstGeom prst="rect">
            <a:avLst/>
          </a:prstGeom>
        </p:spPr>
      </p:pic>
      <p:pic>
        <p:nvPicPr>
          <p:cNvPr id="7" name="Picture 6">
            <a:extLst>
              <a:ext uri="{FF2B5EF4-FFF2-40B4-BE49-F238E27FC236}">
                <a16:creationId xmlns:a16="http://schemas.microsoft.com/office/drawing/2014/main" id="{5D086C0A-23E3-45E2-ADBD-34DE76FAE047}"/>
              </a:ext>
            </a:extLst>
          </p:cNvPr>
          <p:cNvPicPr>
            <a:picLocks noChangeAspect="1"/>
          </p:cNvPicPr>
          <p:nvPr/>
        </p:nvPicPr>
        <p:blipFill>
          <a:blip r:embed="rId3"/>
          <a:stretch>
            <a:fillRect/>
          </a:stretch>
        </p:blipFill>
        <p:spPr>
          <a:xfrm>
            <a:off x="5597849" y="41728"/>
            <a:ext cx="6492551" cy="910771"/>
          </a:xfrm>
          <a:prstGeom prst="rect">
            <a:avLst/>
          </a:prstGeom>
        </p:spPr>
      </p:pic>
      <p:graphicFrame>
        <p:nvGraphicFramePr>
          <p:cNvPr id="8" name="Table 7">
            <a:extLst>
              <a:ext uri="{FF2B5EF4-FFF2-40B4-BE49-F238E27FC236}">
                <a16:creationId xmlns:a16="http://schemas.microsoft.com/office/drawing/2014/main" id="{C6EE328B-9BD0-443B-B322-EE7BF1514F73}"/>
              </a:ext>
            </a:extLst>
          </p:cNvPr>
          <p:cNvGraphicFramePr>
            <a:graphicFrameLocks noGrp="1"/>
          </p:cNvGraphicFramePr>
          <p:nvPr>
            <p:extLst>
              <p:ext uri="{D42A27DB-BD31-4B8C-83A1-F6EECF244321}">
                <p14:modId xmlns:p14="http://schemas.microsoft.com/office/powerpoint/2010/main" val="1256688954"/>
              </p:ext>
            </p:extLst>
          </p:nvPr>
        </p:nvGraphicFramePr>
        <p:xfrm>
          <a:off x="8031843" y="2792910"/>
          <a:ext cx="3956957" cy="4053840"/>
        </p:xfrm>
        <a:graphic>
          <a:graphicData uri="http://schemas.openxmlformats.org/drawingml/2006/table">
            <a:tbl>
              <a:tblPr>
                <a:tableStyleId>{5940675A-B579-460E-94D1-54222C63F5DA}</a:tableStyleId>
              </a:tblPr>
              <a:tblGrid>
                <a:gridCol w="946560">
                  <a:extLst>
                    <a:ext uri="{9D8B030D-6E8A-4147-A177-3AD203B41FA5}">
                      <a16:colId xmlns:a16="http://schemas.microsoft.com/office/drawing/2014/main" val="3671142316"/>
                    </a:ext>
                  </a:extLst>
                </a:gridCol>
                <a:gridCol w="1968236">
                  <a:extLst>
                    <a:ext uri="{9D8B030D-6E8A-4147-A177-3AD203B41FA5}">
                      <a16:colId xmlns:a16="http://schemas.microsoft.com/office/drawing/2014/main" val="2154867699"/>
                    </a:ext>
                  </a:extLst>
                </a:gridCol>
                <a:gridCol w="1042161">
                  <a:extLst>
                    <a:ext uri="{9D8B030D-6E8A-4147-A177-3AD203B41FA5}">
                      <a16:colId xmlns:a16="http://schemas.microsoft.com/office/drawing/2014/main" val="2278408386"/>
                    </a:ext>
                  </a:extLst>
                </a:gridCol>
              </a:tblGrid>
              <a:tr h="306176">
                <a:tc>
                  <a:txBody>
                    <a:bodyPr/>
                    <a:lstStyle/>
                    <a:p>
                      <a:pPr algn="l" fontAlgn="b"/>
                      <a:r>
                        <a:rPr lang="en-US" sz="1600" b="1" u="none" strike="noStrike">
                          <a:effectLst/>
                        </a:rPr>
                        <a:t>p</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gridSpan="2">
                  <a:txBody>
                    <a:bodyPr/>
                    <a:lstStyle/>
                    <a:p>
                      <a:pPr algn="l" fontAlgn="b"/>
                      <a:r>
                        <a:rPr lang="en-US" sz="1600" b="1" u="none" strike="noStrike">
                          <a:effectLst/>
                        </a:rPr>
                        <a:t>Odd Ratios= p / (1-p)</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hMerge="1">
                  <a:txBody>
                    <a:bodyPr/>
                    <a:lstStyle/>
                    <a:p>
                      <a:endParaRPr lang="en-US"/>
                    </a:p>
                  </a:txBody>
                  <a:tcPr/>
                </a:tc>
                <a:extLst>
                  <a:ext uri="{0D108BD9-81ED-4DB2-BD59-A6C34878D82A}">
                    <a16:rowId xmlns:a16="http://schemas.microsoft.com/office/drawing/2014/main" val="2207991527"/>
                  </a:ext>
                </a:extLst>
              </a:tr>
              <a:tr h="306176">
                <a:tc>
                  <a:txBody>
                    <a:bodyPr/>
                    <a:lstStyle/>
                    <a:p>
                      <a:pPr algn="r" fontAlgn="b"/>
                      <a:r>
                        <a:rPr lang="en-US" sz="1600" b="1" u="none" strike="noStrike">
                          <a:effectLst/>
                        </a:rPr>
                        <a:t>0</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600" b="1" u="none" strike="noStrike" dirty="0">
                          <a:effectLst/>
                        </a:rPr>
                        <a:t>0</a:t>
                      </a:r>
                      <a:endParaRPr lang="en-US" sz="1600" b="1" i="0" u="none" strike="noStrike" dirty="0">
                        <a:solidFill>
                          <a:srgbClr val="000000"/>
                        </a:solidFill>
                        <a:effectLst/>
                        <a:latin typeface="Calibri" panose="020F0502020204030204" pitchFamily="34" charset="0"/>
                      </a:endParaRPr>
                    </a:p>
                  </a:txBody>
                  <a:tcPr marL="45720" marR="45720" anchor="b">
                    <a:solidFill>
                      <a:schemeClr val="bg1"/>
                    </a:solidFill>
                  </a:tcPr>
                </a:tc>
                <a:tc>
                  <a:txBody>
                    <a:bodyPr/>
                    <a:lstStyle/>
                    <a:p>
                      <a:pPr algn="l" fontAlgn="b"/>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extLst>
                  <a:ext uri="{0D108BD9-81ED-4DB2-BD59-A6C34878D82A}">
                    <a16:rowId xmlns:a16="http://schemas.microsoft.com/office/drawing/2014/main" val="1200057133"/>
                  </a:ext>
                </a:extLst>
              </a:tr>
              <a:tr h="306176">
                <a:tc>
                  <a:txBody>
                    <a:bodyPr/>
                    <a:lstStyle/>
                    <a:p>
                      <a:pPr algn="r" fontAlgn="b"/>
                      <a:r>
                        <a:rPr lang="en-US" sz="1600" b="1" u="none" strike="noStrike">
                          <a:effectLst/>
                        </a:rPr>
                        <a:t>0.1</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600" b="1" u="none" strike="noStrike">
                          <a:effectLst/>
                        </a:rPr>
                        <a:t>0.111</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l" fontAlgn="b"/>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extLst>
                  <a:ext uri="{0D108BD9-81ED-4DB2-BD59-A6C34878D82A}">
                    <a16:rowId xmlns:a16="http://schemas.microsoft.com/office/drawing/2014/main" val="1112467755"/>
                  </a:ext>
                </a:extLst>
              </a:tr>
              <a:tr h="306176">
                <a:tc>
                  <a:txBody>
                    <a:bodyPr/>
                    <a:lstStyle/>
                    <a:p>
                      <a:pPr algn="r" fontAlgn="b"/>
                      <a:r>
                        <a:rPr lang="en-US" sz="1600" b="1" u="none" strike="noStrike">
                          <a:effectLst/>
                        </a:rPr>
                        <a:t>0.2</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600" b="1" u="none" strike="noStrike">
                          <a:effectLst/>
                        </a:rPr>
                        <a:t>0.250</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l" fontAlgn="b"/>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extLst>
                  <a:ext uri="{0D108BD9-81ED-4DB2-BD59-A6C34878D82A}">
                    <a16:rowId xmlns:a16="http://schemas.microsoft.com/office/drawing/2014/main" val="3277052343"/>
                  </a:ext>
                </a:extLst>
              </a:tr>
              <a:tr h="306176">
                <a:tc>
                  <a:txBody>
                    <a:bodyPr/>
                    <a:lstStyle/>
                    <a:p>
                      <a:pPr algn="r" fontAlgn="b"/>
                      <a:r>
                        <a:rPr lang="en-US" sz="1600" b="1" u="none" strike="noStrike">
                          <a:effectLst/>
                        </a:rPr>
                        <a:t>0.3</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600" b="1" u="none" strike="noStrike">
                          <a:effectLst/>
                        </a:rPr>
                        <a:t>0.429</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l" fontAlgn="b"/>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extLst>
                  <a:ext uri="{0D108BD9-81ED-4DB2-BD59-A6C34878D82A}">
                    <a16:rowId xmlns:a16="http://schemas.microsoft.com/office/drawing/2014/main" val="2580619134"/>
                  </a:ext>
                </a:extLst>
              </a:tr>
              <a:tr h="306176">
                <a:tc>
                  <a:txBody>
                    <a:bodyPr/>
                    <a:lstStyle/>
                    <a:p>
                      <a:pPr algn="r" fontAlgn="b"/>
                      <a:r>
                        <a:rPr lang="en-US" sz="1600" b="1" u="none" strike="noStrike">
                          <a:effectLst/>
                        </a:rPr>
                        <a:t>0.4</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600" b="1" u="none" strike="noStrike">
                          <a:effectLst/>
                        </a:rPr>
                        <a:t>0.667</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l" fontAlgn="b"/>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extLst>
                  <a:ext uri="{0D108BD9-81ED-4DB2-BD59-A6C34878D82A}">
                    <a16:rowId xmlns:a16="http://schemas.microsoft.com/office/drawing/2014/main" val="3034446282"/>
                  </a:ext>
                </a:extLst>
              </a:tr>
              <a:tr h="306176">
                <a:tc>
                  <a:txBody>
                    <a:bodyPr/>
                    <a:lstStyle/>
                    <a:p>
                      <a:pPr algn="r" fontAlgn="b"/>
                      <a:r>
                        <a:rPr lang="en-US" sz="1600" b="1" u="none" strike="noStrike">
                          <a:effectLst/>
                        </a:rPr>
                        <a:t>0.5</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600" b="1" u="none" strike="noStrike">
                          <a:effectLst/>
                        </a:rPr>
                        <a:t>1.000</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l" fontAlgn="b"/>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extLst>
                  <a:ext uri="{0D108BD9-81ED-4DB2-BD59-A6C34878D82A}">
                    <a16:rowId xmlns:a16="http://schemas.microsoft.com/office/drawing/2014/main" val="1906468957"/>
                  </a:ext>
                </a:extLst>
              </a:tr>
              <a:tr h="306176">
                <a:tc>
                  <a:txBody>
                    <a:bodyPr/>
                    <a:lstStyle/>
                    <a:p>
                      <a:pPr algn="r" fontAlgn="b"/>
                      <a:r>
                        <a:rPr lang="en-US" sz="1600" b="1" u="none" strike="noStrike">
                          <a:effectLst/>
                        </a:rPr>
                        <a:t>0.6</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600" b="1" u="none" strike="noStrike">
                          <a:effectLst/>
                        </a:rPr>
                        <a:t>1.500</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l" fontAlgn="b"/>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extLst>
                  <a:ext uri="{0D108BD9-81ED-4DB2-BD59-A6C34878D82A}">
                    <a16:rowId xmlns:a16="http://schemas.microsoft.com/office/drawing/2014/main" val="2301320378"/>
                  </a:ext>
                </a:extLst>
              </a:tr>
              <a:tr h="306176">
                <a:tc>
                  <a:txBody>
                    <a:bodyPr/>
                    <a:lstStyle/>
                    <a:p>
                      <a:pPr algn="r" fontAlgn="b"/>
                      <a:r>
                        <a:rPr lang="en-US" sz="1600" b="1" u="none" strike="noStrike">
                          <a:effectLst/>
                        </a:rPr>
                        <a:t>0.7</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600" b="1" u="none" strike="noStrike">
                          <a:effectLst/>
                        </a:rPr>
                        <a:t>2.333</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l" fontAlgn="b"/>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extLst>
                  <a:ext uri="{0D108BD9-81ED-4DB2-BD59-A6C34878D82A}">
                    <a16:rowId xmlns:a16="http://schemas.microsoft.com/office/drawing/2014/main" val="3231844276"/>
                  </a:ext>
                </a:extLst>
              </a:tr>
              <a:tr h="334010">
                <a:tc>
                  <a:txBody>
                    <a:bodyPr/>
                    <a:lstStyle/>
                    <a:p>
                      <a:pPr algn="r" fontAlgn="b"/>
                      <a:r>
                        <a:rPr lang="en-US" sz="1600" b="1" u="none" strike="noStrike" dirty="0">
                          <a:effectLst/>
                        </a:rPr>
                        <a:t>0.8</a:t>
                      </a:r>
                      <a:endParaRPr lang="en-US" sz="1600" b="1" i="0" u="none" strike="noStrike" dirty="0">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600" b="1" u="none" strike="noStrike" dirty="0">
                          <a:effectLst/>
                        </a:rPr>
                        <a:t>4.000</a:t>
                      </a:r>
                      <a:endParaRPr lang="en-US" sz="1600" b="1" i="0" u="none" strike="noStrike" dirty="0">
                        <a:solidFill>
                          <a:srgbClr val="000000"/>
                        </a:solidFill>
                        <a:effectLst/>
                        <a:latin typeface="Calibri" panose="020F0502020204030204" pitchFamily="34" charset="0"/>
                      </a:endParaRPr>
                    </a:p>
                  </a:txBody>
                  <a:tcPr marL="45720" marR="45720" anchor="b">
                    <a:solidFill>
                      <a:schemeClr val="bg1"/>
                    </a:solidFill>
                  </a:tcPr>
                </a:tc>
                <a:tc>
                  <a:txBody>
                    <a:bodyPr/>
                    <a:lstStyle/>
                    <a:p>
                      <a:pPr algn="l" fontAlgn="b"/>
                      <a:r>
                        <a:rPr lang="en-US" sz="1800" b="1" u="none" strike="noStrike" dirty="0">
                          <a:solidFill>
                            <a:srgbClr val="C00000"/>
                          </a:solidFill>
                          <a:effectLst/>
                        </a:rPr>
                        <a:t> =0.8/0.2</a:t>
                      </a:r>
                      <a:endParaRPr lang="en-US" sz="1800" b="1" i="0" u="none" strike="noStrike" dirty="0">
                        <a:solidFill>
                          <a:srgbClr val="C00000"/>
                        </a:solidFill>
                        <a:effectLst/>
                        <a:latin typeface="Calibri" panose="020F0502020204030204" pitchFamily="34" charset="0"/>
                      </a:endParaRPr>
                    </a:p>
                  </a:txBody>
                  <a:tcPr marL="45720" marR="45720" anchor="b">
                    <a:solidFill>
                      <a:schemeClr val="bg1"/>
                    </a:solidFill>
                  </a:tcPr>
                </a:tc>
                <a:extLst>
                  <a:ext uri="{0D108BD9-81ED-4DB2-BD59-A6C34878D82A}">
                    <a16:rowId xmlns:a16="http://schemas.microsoft.com/office/drawing/2014/main" val="3134709255"/>
                  </a:ext>
                </a:extLst>
              </a:tr>
              <a:tr h="306176">
                <a:tc>
                  <a:txBody>
                    <a:bodyPr/>
                    <a:lstStyle/>
                    <a:p>
                      <a:pPr algn="r" fontAlgn="b"/>
                      <a:r>
                        <a:rPr lang="en-US" sz="1600" b="1" u="none" strike="noStrike">
                          <a:effectLst/>
                        </a:rPr>
                        <a:t>0.9</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600" b="1" u="none" strike="noStrike">
                          <a:effectLst/>
                        </a:rPr>
                        <a:t>9.000</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l" fontAlgn="b"/>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extLst>
                  <a:ext uri="{0D108BD9-81ED-4DB2-BD59-A6C34878D82A}">
                    <a16:rowId xmlns:a16="http://schemas.microsoft.com/office/drawing/2014/main" val="1675918711"/>
                  </a:ext>
                </a:extLst>
              </a:tr>
              <a:tr h="306176">
                <a:tc>
                  <a:txBody>
                    <a:bodyPr/>
                    <a:lstStyle/>
                    <a:p>
                      <a:pPr algn="r" fontAlgn="b"/>
                      <a:r>
                        <a:rPr lang="en-US" sz="1600" b="1" u="none" strike="noStrike">
                          <a:effectLst/>
                        </a:rPr>
                        <a:t>0.999</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r" fontAlgn="b"/>
                      <a:r>
                        <a:rPr lang="en-US" sz="1600" b="1" u="none" strike="noStrike">
                          <a:effectLst/>
                        </a:rPr>
                        <a:t>999.000</a:t>
                      </a:r>
                      <a:endParaRPr lang="en-US" sz="1600" b="1" i="0" u="none" strike="noStrike">
                        <a:solidFill>
                          <a:srgbClr val="000000"/>
                        </a:solidFill>
                        <a:effectLst/>
                        <a:latin typeface="Calibri" panose="020F0502020204030204" pitchFamily="34" charset="0"/>
                      </a:endParaRPr>
                    </a:p>
                  </a:txBody>
                  <a:tcPr marL="45720" marR="45720" anchor="b">
                    <a:solidFill>
                      <a:schemeClr val="bg1"/>
                    </a:solidFill>
                  </a:tcPr>
                </a:tc>
                <a:tc>
                  <a:txBody>
                    <a:bodyPr/>
                    <a:lstStyle/>
                    <a:p>
                      <a:pPr algn="l" fontAlgn="b"/>
                      <a:endParaRPr lang="en-US" sz="1600" b="1" i="0" u="none" strike="noStrike" dirty="0">
                        <a:solidFill>
                          <a:srgbClr val="000000"/>
                        </a:solidFill>
                        <a:effectLst/>
                        <a:latin typeface="Calibri" panose="020F0502020204030204" pitchFamily="34" charset="0"/>
                      </a:endParaRPr>
                    </a:p>
                  </a:txBody>
                  <a:tcPr marL="45720" marR="45720" anchor="b">
                    <a:solidFill>
                      <a:schemeClr val="bg1"/>
                    </a:solidFill>
                  </a:tcPr>
                </a:tc>
                <a:extLst>
                  <a:ext uri="{0D108BD9-81ED-4DB2-BD59-A6C34878D82A}">
                    <a16:rowId xmlns:a16="http://schemas.microsoft.com/office/drawing/2014/main" val="960171308"/>
                  </a:ext>
                </a:extLst>
              </a:tr>
            </a:tbl>
          </a:graphicData>
        </a:graphic>
      </p:graphicFrame>
      <p:pic>
        <p:nvPicPr>
          <p:cNvPr id="10" name="Picture 9">
            <a:extLst>
              <a:ext uri="{FF2B5EF4-FFF2-40B4-BE49-F238E27FC236}">
                <a16:creationId xmlns:a16="http://schemas.microsoft.com/office/drawing/2014/main" id="{D7D702C4-3D13-4B0F-80D8-088A6F703FBD}"/>
              </a:ext>
            </a:extLst>
          </p:cNvPr>
          <p:cNvPicPr>
            <a:picLocks noChangeAspect="1"/>
          </p:cNvPicPr>
          <p:nvPr/>
        </p:nvPicPr>
        <p:blipFill>
          <a:blip r:embed="rId4"/>
          <a:stretch>
            <a:fillRect/>
          </a:stretch>
        </p:blipFill>
        <p:spPr>
          <a:xfrm>
            <a:off x="8731639" y="952499"/>
            <a:ext cx="3511162" cy="400906"/>
          </a:xfrm>
          <a:prstGeom prst="rect">
            <a:avLst/>
          </a:prstGeom>
        </p:spPr>
      </p:pic>
      <p:pic>
        <p:nvPicPr>
          <p:cNvPr id="11" name="Picture 10">
            <a:extLst>
              <a:ext uri="{FF2B5EF4-FFF2-40B4-BE49-F238E27FC236}">
                <a16:creationId xmlns:a16="http://schemas.microsoft.com/office/drawing/2014/main" id="{E6AC71F4-A16B-4B5D-9BDB-ACDE6C761F64}"/>
              </a:ext>
            </a:extLst>
          </p:cNvPr>
          <p:cNvPicPr>
            <a:picLocks noChangeAspect="1"/>
          </p:cNvPicPr>
          <p:nvPr/>
        </p:nvPicPr>
        <p:blipFill>
          <a:blip r:embed="rId5"/>
          <a:stretch>
            <a:fillRect/>
          </a:stretch>
        </p:blipFill>
        <p:spPr>
          <a:xfrm>
            <a:off x="4942840" y="5522686"/>
            <a:ext cx="2276272" cy="1335314"/>
          </a:xfrm>
          <a:prstGeom prst="rect">
            <a:avLst/>
          </a:prstGeom>
        </p:spPr>
      </p:pic>
      <p:sp>
        <p:nvSpPr>
          <p:cNvPr id="4" name="TextBox 3">
            <a:extLst>
              <a:ext uri="{FF2B5EF4-FFF2-40B4-BE49-F238E27FC236}">
                <a16:creationId xmlns:a16="http://schemas.microsoft.com/office/drawing/2014/main" id="{679BB326-9453-4909-894D-23D1AD9D2B61}"/>
              </a:ext>
            </a:extLst>
          </p:cNvPr>
          <p:cNvSpPr txBox="1"/>
          <p:nvPr/>
        </p:nvSpPr>
        <p:spPr>
          <a:xfrm>
            <a:off x="5516078" y="1679720"/>
            <a:ext cx="6574322" cy="1138773"/>
          </a:xfrm>
          <a:prstGeom prst="rect">
            <a:avLst/>
          </a:prstGeom>
          <a:solidFill>
            <a:srgbClr val="FFFF00"/>
          </a:solidFill>
        </p:spPr>
        <p:txBody>
          <a:bodyPr wrap="square" rtlCol="0">
            <a:spAutoFit/>
          </a:bodyPr>
          <a:lstStyle/>
          <a:p>
            <a:r>
              <a:rPr lang="en-US" sz="2000" dirty="0"/>
              <a:t>y is </a:t>
            </a:r>
            <a:r>
              <a:rPr lang="en-US" sz="2000" b="1" dirty="0"/>
              <a:t>probability p</a:t>
            </a:r>
            <a:r>
              <a:rPr lang="en-US" sz="2000" dirty="0"/>
              <a:t> that y is </a:t>
            </a:r>
            <a:r>
              <a:rPr lang="en-US" sz="2000" i="1" dirty="0"/>
              <a:t>true</a:t>
            </a:r>
            <a:r>
              <a:rPr lang="en-US" sz="2000" dirty="0"/>
              <a:t> (1) in the formula above.  </a:t>
            </a:r>
          </a:p>
          <a:p>
            <a:r>
              <a:rPr lang="en-US" sz="2400" dirty="0"/>
              <a:t>ln(p/(1-p) = z can be predicted using coefficients of the linear regression. </a:t>
            </a:r>
          </a:p>
        </p:txBody>
      </p:sp>
    </p:spTree>
    <p:extLst>
      <p:ext uri="{BB962C8B-B14F-4D97-AF65-F5344CB8AC3E}">
        <p14:creationId xmlns:p14="http://schemas.microsoft.com/office/powerpoint/2010/main" val="42861259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A136D-6721-483C-A7B1-5B312BDCD4EB}"/>
              </a:ext>
            </a:extLst>
          </p:cNvPr>
          <p:cNvSpPr>
            <a:spLocks noGrp="1"/>
          </p:cNvSpPr>
          <p:nvPr>
            <p:ph type="title"/>
          </p:nvPr>
        </p:nvSpPr>
        <p:spPr/>
        <p:txBody>
          <a:bodyPr/>
          <a:lstStyle/>
          <a:p>
            <a:r>
              <a:rPr lang="en-US" b="1" i="0" dirty="0">
                <a:solidFill>
                  <a:srgbClr val="292929"/>
                </a:solidFill>
                <a:effectLst/>
                <a:latin typeface="sohne"/>
              </a:rPr>
              <a:t>Logistic Regression Coefficients Interpretation</a:t>
            </a:r>
            <a:endParaRPr lang="en-US" dirty="0"/>
          </a:p>
        </p:txBody>
      </p:sp>
      <p:sp>
        <p:nvSpPr>
          <p:cNvPr id="3" name="Content Placeholder 2">
            <a:extLst>
              <a:ext uri="{FF2B5EF4-FFF2-40B4-BE49-F238E27FC236}">
                <a16:creationId xmlns:a16="http://schemas.microsoft.com/office/drawing/2014/main" id="{36DE810C-2AC9-4DCF-9A19-4DD22D123C4B}"/>
              </a:ext>
            </a:extLst>
          </p:cNvPr>
          <p:cNvSpPr>
            <a:spLocks noGrp="1"/>
          </p:cNvSpPr>
          <p:nvPr>
            <p:ph idx="1"/>
          </p:nvPr>
        </p:nvSpPr>
        <p:spPr/>
        <p:txBody>
          <a:bodyPr/>
          <a:lstStyle/>
          <a:p>
            <a:pPr marL="0" indent="0">
              <a:buNone/>
            </a:pPr>
            <a:r>
              <a:rPr lang="en-US" sz="3600" b="0" i="0" dirty="0">
                <a:solidFill>
                  <a:srgbClr val="292929"/>
                </a:solidFill>
                <a:effectLst/>
                <a:latin typeface="charter"/>
              </a:rPr>
              <a:t>In logistic regression the y variable is categorical (and usually binary), but use of the logit function allows the y variable to be treated as continuous. </a:t>
            </a:r>
          </a:p>
          <a:p>
            <a:pPr marL="0" indent="0">
              <a:buNone/>
            </a:pPr>
            <a:r>
              <a:rPr lang="en-US" sz="3600" b="0" i="0" dirty="0">
                <a:solidFill>
                  <a:srgbClr val="292929"/>
                </a:solidFill>
                <a:effectLst/>
                <a:latin typeface="charter"/>
              </a:rPr>
              <a:t>Because of the logit function, logistic regression coefficients represent the </a:t>
            </a:r>
            <a:r>
              <a:rPr lang="en-US" sz="3600" b="0" i="1" dirty="0">
                <a:solidFill>
                  <a:srgbClr val="292929"/>
                </a:solidFill>
                <a:effectLst/>
                <a:latin typeface="charter"/>
              </a:rPr>
              <a:t>log odds</a:t>
            </a:r>
            <a:r>
              <a:rPr lang="en-US" sz="3600" b="0" i="0" dirty="0">
                <a:solidFill>
                  <a:srgbClr val="292929"/>
                </a:solidFill>
                <a:effectLst/>
                <a:latin typeface="charter"/>
              </a:rPr>
              <a:t> that an observation is in the target class (“1”, "respond") given the values of its X variables. </a:t>
            </a:r>
            <a:endParaRPr lang="en-US" sz="3600" dirty="0"/>
          </a:p>
          <a:p>
            <a:pPr marL="0" indent="0">
              <a:buNone/>
            </a:pPr>
            <a:r>
              <a:rPr lang="en-US" sz="3600" b="0" i="1" dirty="0">
                <a:solidFill>
                  <a:srgbClr val="292929"/>
                </a:solidFill>
                <a:effectLst/>
                <a:latin typeface="charter"/>
              </a:rPr>
              <a:t>“For every one-unit increase in [X variable], the odds that the observation is in (y class) are [coefficient] times as large as the odds that the observation is not in (y class) when all other variables are held constant.”</a:t>
            </a:r>
            <a:endParaRPr lang="en-US" sz="3600" dirty="0"/>
          </a:p>
        </p:txBody>
      </p:sp>
      <p:sp>
        <p:nvSpPr>
          <p:cNvPr id="5" name="TextBox 4">
            <a:extLst>
              <a:ext uri="{FF2B5EF4-FFF2-40B4-BE49-F238E27FC236}">
                <a16:creationId xmlns:a16="http://schemas.microsoft.com/office/drawing/2014/main" id="{4FF103F5-7A91-4A0A-A990-69F233B855EA}"/>
              </a:ext>
            </a:extLst>
          </p:cNvPr>
          <p:cNvSpPr txBox="1"/>
          <p:nvPr/>
        </p:nvSpPr>
        <p:spPr>
          <a:xfrm>
            <a:off x="119744" y="6001434"/>
            <a:ext cx="12072256" cy="923330"/>
          </a:xfrm>
          <a:prstGeom prst="rect">
            <a:avLst/>
          </a:prstGeom>
          <a:noFill/>
        </p:spPr>
        <p:txBody>
          <a:bodyPr wrap="square">
            <a:spAutoFit/>
          </a:bodyPr>
          <a:lstStyle/>
          <a:p>
            <a:r>
              <a:rPr lang="en-US" dirty="0">
                <a:hlinkClick r:id="rId2"/>
              </a:rPr>
              <a:t>https://towardsdatascience.com/interpreting-coefficients-in-linear-and-logistic-regression-6ddf1295f6f1</a:t>
            </a:r>
            <a:r>
              <a:rPr lang="en-US" dirty="0"/>
              <a:t> </a:t>
            </a:r>
          </a:p>
          <a:p>
            <a:r>
              <a:rPr lang="en-US" dirty="0"/>
              <a:t>Read also </a:t>
            </a:r>
            <a:r>
              <a:rPr lang="en-US" dirty="0">
                <a:hlinkClick r:id="rId3"/>
              </a:rPr>
              <a:t>‘Logit’ of Logistic Regression; Understanding the Fundamentals | by </a:t>
            </a:r>
            <a:r>
              <a:rPr lang="en-US" dirty="0" err="1">
                <a:hlinkClick r:id="rId3"/>
              </a:rPr>
              <a:t>Saptashwa</a:t>
            </a:r>
            <a:r>
              <a:rPr lang="en-US" dirty="0">
                <a:hlinkClick r:id="rId3"/>
              </a:rPr>
              <a:t> Bhattacharyya | Towards Data Science</a:t>
            </a:r>
            <a:r>
              <a:rPr lang="en-US" dirty="0"/>
              <a:t> </a:t>
            </a:r>
          </a:p>
        </p:txBody>
      </p:sp>
    </p:spTree>
    <p:extLst>
      <p:ext uri="{BB962C8B-B14F-4D97-AF65-F5344CB8AC3E}">
        <p14:creationId xmlns:p14="http://schemas.microsoft.com/office/powerpoint/2010/main" val="5409908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C19BB-6B6C-46D9-B8FC-F6357AA7AE00}"/>
              </a:ext>
            </a:extLst>
          </p:cNvPr>
          <p:cNvSpPr>
            <a:spLocks noGrp="1"/>
          </p:cNvSpPr>
          <p:nvPr>
            <p:ph type="title"/>
          </p:nvPr>
        </p:nvSpPr>
        <p:spPr/>
        <p:txBody>
          <a:bodyPr/>
          <a:lstStyle/>
          <a:p>
            <a:r>
              <a:rPr lang="en-US" dirty="0"/>
              <a:t>Dummy Variable </a:t>
            </a:r>
          </a:p>
        </p:txBody>
      </p:sp>
      <p:sp>
        <p:nvSpPr>
          <p:cNvPr id="3" name="Content Placeholder 2">
            <a:extLst>
              <a:ext uri="{FF2B5EF4-FFF2-40B4-BE49-F238E27FC236}">
                <a16:creationId xmlns:a16="http://schemas.microsoft.com/office/drawing/2014/main" id="{2FF1865B-AA42-4A8D-8C05-345DF54C6665}"/>
              </a:ext>
            </a:extLst>
          </p:cNvPr>
          <p:cNvSpPr>
            <a:spLocks noGrp="1"/>
          </p:cNvSpPr>
          <p:nvPr>
            <p:ph idx="1"/>
          </p:nvPr>
        </p:nvSpPr>
        <p:spPr/>
        <p:txBody>
          <a:bodyPr/>
          <a:lstStyle/>
          <a:p>
            <a:pPr marL="0" indent="0">
              <a:buNone/>
            </a:pPr>
            <a:r>
              <a:rPr lang="en-US" sz="3600" b="0" i="0" dirty="0">
                <a:solidFill>
                  <a:srgbClr val="202122"/>
                </a:solidFill>
                <a:effectLst/>
                <a:latin typeface="Arial" panose="020B0604020202020204" pitchFamily="34" charset="0"/>
              </a:rPr>
              <a:t>In </a:t>
            </a:r>
            <a:r>
              <a:rPr lang="en-US" sz="3600" b="0" i="0" u="none" strike="noStrike" dirty="0">
                <a:solidFill>
                  <a:srgbClr val="0645AD"/>
                </a:solidFill>
                <a:effectLst/>
                <a:latin typeface="Arial" panose="020B0604020202020204" pitchFamily="34" charset="0"/>
                <a:hlinkClick r:id="rId2" tooltip="Statistics"/>
              </a:rPr>
              <a:t>statistics</a:t>
            </a:r>
            <a:r>
              <a:rPr lang="en-US" sz="3600" b="0" i="0" dirty="0">
                <a:solidFill>
                  <a:srgbClr val="202122"/>
                </a:solidFill>
                <a:effectLst/>
                <a:latin typeface="Arial" panose="020B0604020202020204" pitchFamily="34" charset="0"/>
              </a:rPr>
              <a:t> and </a:t>
            </a:r>
            <a:r>
              <a:rPr lang="en-US" sz="3600" b="0" i="0" u="none" strike="noStrike" dirty="0">
                <a:solidFill>
                  <a:srgbClr val="0645AD"/>
                </a:solidFill>
                <a:effectLst/>
                <a:latin typeface="Arial" panose="020B0604020202020204" pitchFamily="34" charset="0"/>
                <a:hlinkClick r:id="rId3" tooltip="Econometrics"/>
              </a:rPr>
              <a:t>econometrics</a:t>
            </a:r>
            <a:r>
              <a:rPr lang="en-US" sz="3600" b="0" i="0" dirty="0">
                <a:solidFill>
                  <a:srgbClr val="202122"/>
                </a:solidFill>
                <a:effectLst/>
                <a:latin typeface="Arial" panose="020B0604020202020204" pitchFamily="34" charset="0"/>
              </a:rPr>
              <a:t>, particularly in </a:t>
            </a:r>
            <a:r>
              <a:rPr lang="en-US" sz="3600" b="0" i="0" u="none" strike="noStrike" dirty="0">
                <a:solidFill>
                  <a:srgbClr val="0645AD"/>
                </a:solidFill>
                <a:effectLst/>
                <a:latin typeface="Arial" panose="020B0604020202020204" pitchFamily="34" charset="0"/>
                <a:hlinkClick r:id="rId4" tooltip="Regression analysis"/>
              </a:rPr>
              <a:t>regression analysis</a:t>
            </a:r>
            <a:r>
              <a:rPr lang="en-US" sz="3600" b="0" i="0" dirty="0">
                <a:solidFill>
                  <a:srgbClr val="202122"/>
                </a:solidFill>
                <a:effectLst/>
                <a:latin typeface="Arial" panose="020B0604020202020204" pitchFamily="34" charset="0"/>
              </a:rPr>
              <a:t>, a </a:t>
            </a:r>
            <a:r>
              <a:rPr lang="en-US" sz="3600" b="1" i="0" dirty="0">
                <a:solidFill>
                  <a:srgbClr val="202122"/>
                </a:solidFill>
                <a:effectLst/>
                <a:latin typeface="Arial" panose="020B0604020202020204" pitchFamily="34" charset="0"/>
              </a:rPr>
              <a:t>dummy variable</a:t>
            </a:r>
            <a:r>
              <a:rPr lang="en-US" sz="3600" b="0" i="0" u="none" strike="noStrike" baseline="30000" dirty="0">
                <a:solidFill>
                  <a:srgbClr val="0645AD"/>
                </a:solidFill>
                <a:effectLst/>
                <a:latin typeface="Arial" panose="020B0604020202020204" pitchFamily="34" charset="0"/>
                <a:hlinkClick r:id="rId5"/>
              </a:rPr>
              <a:t>[a]</a:t>
            </a:r>
            <a:r>
              <a:rPr lang="en-US" sz="3600" b="0" i="0" dirty="0">
                <a:solidFill>
                  <a:srgbClr val="202122"/>
                </a:solidFill>
                <a:effectLst/>
                <a:latin typeface="Arial" panose="020B0604020202020204" pitchFamily="34" charset="0"/>
              </a:rPr>
              <a:t> is one that takes only the value 0 or 1 to indicate the absence or presence of some categorical effect that may be expected to shift the outcome. </a:t>
            </a:r>
          </a:p>
          <a:p>
            <a:pPr marL="0" indent="0">
              <a:buNone/>
            </a:pPr>
            <a:r>
              <a:rPr lang="en-US" sz="3600" b="0" i="0" dirty="0">
                <a:solidFill>
                  <a:srgbClr val="202122"/>
                </a:solidFill>
                <a:effectLst/>
                <a:latin typeface="Arial" panose="020B0604020202020204" pitchFamily="34" charset="0"/>
              </a:rPr>
              <a:t>They can be thought of as numeric stand-ins for </a:t>
            </a:r>
            <a:r>
              <a:rPr lang="en-US" sz="3600" b="0" i="0" u="none" strike="noStrike" dirty="0">
                <a:solidFill>
                  <a:srgbClr val="0645AD"/>
                </a:solidFill>
                <a:effectLst/>
                <a:latin typeface="Arial" panose="020B0604020202020204" pitchFamily="34" charset="0"/>
                <a:hlinkClick r:id="rId6" tooltip="Qualitative data"/>
              </a:rPr>
              <a:t>qualitative</a:t>
            </a:r>
            <a:r>
              <a:rPr lang="en-US" sz="3600" b="0" i="0" dirty="0">
                <a:solidFill>
                  <a:srgbClr val="202122"/>
                </a:solidFill>
                <a:effectLst/>
                <a:latin typeface="Arial" panose="020B0604020202020204" pitchFamily="34" charset="0"/>
              </a:rPr>
              <a:t> facts in a </a:t>
            </a:r>
            <a:r>
              <a:rPr lang="en-US" sz="3600" b="0" i="0" u="none" strike="noStrike" dirty="0">
                <a:solidFill>
                  <a:srgbClr val="0645AD"/>
                </a:solidFill>
                <a:effectLst/>
                <a:latin typeface="Arial" panose="020B0604020202020204" pitchFamily="34" charset="0"/>
                <a:hlinkClick r:id="rId4" tooltip="Regression analysis"/>
              </a:rPr>
              <a:t>regression model</a:t>
            </a:r>
            <a:r>
              <a:rPr lang="en-US" sz="3600" b="0" i="0" dirty="0">
                <a:solidFill>
                  <a:srgbClr val="202122"/>
                </a:solidFill>
                <a:effectLst/>
                <a:latin typeface="Arial" panose="020B0604020202020204" pitchFamily="34" charset="0"/>
              </a:rPr>
              <a:t>, sorting data into </a:t>
            </a:r>
            <a:r>
              <a:rPr lang="en-US" sz="3600" b="0" i="0" u="none" strike="noStrike" dirty="0">
                <a:solidFill>
                  <a:srgbClr val="0645AD"/>
                </a:solidFill>
                <a:effectLst/>
                <a:latin typeface="Arial" panose="020B0604020202020204" pitchFamily="34" charset="0"/>
                <a:hlinkClick r:id="rId7" tooltip="Mutually exclusive events"/>
              </a:rPr>
              <a:t>mutually exclusive</a:t>
            </a:r>
            <a:r>
              <a:rPr lang="en-US" sz="3600" b="0" i="0" dirty="0">
                <a:solidFill>
                  <a:srgbClr val="202122"/>
                </a:solidFill>
                <a:effectLst/>
                <a:latin typeface="Arial" panose="020B0604020202020204" pitchFamily="34" charset="0"/>
              </a:rPr>
              <a:t> categories (such as smoker and non-smoker).</a:t>
            </a:r>
            <a:endParaRPr lang="en-US" sz="3600" dirty="0"/>
          </a:p>
        </p:txBody>
      </p:sp>
      <p:sp>
        <p:nvSpPr>
          <p:cNvPr id="5" name="TextBox 4">
            <a:extLst>
              <a:ext uri="{FF2B5EF4-FFF2-40B4-BE49-F238E27FC236}">
                <a16:creationId xmlns:a16="http://schemas.microsoft.com/office/drawing/2014/main" id="{5E2F9AFF-6490-49E0-9D04-DC60741A6A6E}"/>
              </a:ext>
            </a:extLst>
          </p:cNvPr>
          <p:cNvSpPr txBox="1"/>
          <p:nvPr/>
        </p:nvSpPr>
        <p:spPr>
          <a:xfrm>
            <a:off x="1094422" y="5955268"/>
            <a:ext cx="10106977" cy="461665"/>
          </a:xfrm>
          <a:prstGeom prst="rect">
            <a:avLst/>
          </a:prstGeom>
          <a:noFill/>
        </p:spPr>
        <p:txBody>
          <a:bodyPr wrap="square">
            <a:spAutoFit/>
          </a:bodyPr>
          <a:lstStyle/>
          <a:p>
            <a:r>
              <a:rPr lang="en-US" sz="2400" dirty="0">
                <a:hlinkClick r:id="rId8"/>
              </a:rPr>
              <a:t>https://en.wikipedia.org/wiki/Dummy_variable_(statistics)</a:t>
            </a:r>
            <a:r>
              <a:rPr lang="en-US" sz="2400" dirty="0"/>
              <a:t> </a:t>
            </a:r>
          </a:p>
        </p:txBody>
      </p:sp>
    </p:spTree>
    <p:extLst>
      <p:ext uri="{BB962C8B-B14F-4D97-AF65-F5344CB8AC3E}">
        <p14:creationId xmlns:p14="http://schemas.microsoft.com/office/powerpoint/2010/main" val="20788581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716BB-C559-4BA8-A9DD-75A92A56BBF2}"/>
              </a:ext>
            </a:extLst>
          </p:cNvPr>
          <p:cNvSpPr>
            <a:spLocks noGrp="1"/>
          </p:cNvSpPr>
          <p:nvPr>
            <p:ph type="title"/>
          </p:nvPr>
        </p:nvSpPr>
        <p:spPr/>
        <p:txBody>
          <a:bodyPr/>
          <a:lstStyle/>
          <a:p>
            <a:r>
              <a:rPr lang="en-US" sz="2800" b="0" i="0" dirty="0">
                <a:effectLst/>
                <a:latin typeface="Roboto" panose="02000000000000000000" pitchFamily="2" charset="0"/>
              </a:rPr>
              <a:t>Logistic Regression - Interpretation of Coefficients and Forecasting</a:t>
            </a:r>
            <a:endParaRPr lang="en-US" dirty="0"/>
          </a:p>
        </p:txBody>
      </p:sp>
      <p:sp>
        <p:nvSpPr>
          <p:cNvPr id="3" name="Content Placeholder 2">
            <a:extLst>
              <a:ext uri="{FF2B5EF4-FFF2-40B4-BE49-F238E27FC236}">
                <a16:creationId xmlns:a16="http://schemas.microsoft.com/office/drawing/2014/main" id="{25EA2A6F-117F-4E8D-890E-A76815E871D9}"/>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692252E3-E4B9-4AFF-BFB2-86698F0360D4}"/>
              </a:ext>
            </a:extLst>
          </p:cNvPr>
          <p:cNvPicPr>
            <a:picLocks noChangeAspect="1"/>
          </p:cNvPicPr>
          <p:nvPr/>
        </p:nvPicPr>
        <p:blipFill>
          <a:blip r:embed="rId2"/>
          <a:stretch>
            <a:fillRect/>
          </a:stretch>
        </p:blipFill>
        <p:spPr>
          <a:xfrm>
            <a:off x="304800" y="685800"/>
            <a:ext cx="6496957" cy="3715268"/>
          </a:xfrm>
          <a:prstGeom prst="rect">
            <a:avLst/>
          </a:prstGeom>
        </p:spPr>
      </p:pic>
      <p:sp>
        <p:nvSpPr>
          <p:cNvPr id="7" name="TextBox 6">
            <a:extLst>
              <a:ext uri="{FF2B5EF4-FFF2-40B4-BE49-F238E27FC236}">
                <a16:creationId xmlns:a16="http://schemas.microsoft.com/office/drawing/2014/main" id="{603D29DF-732A-4088-9A65-B5E7D60ED9D5}"/>
              </a:ext>
            </a:extLst>
          </p:cNvPr>
          <p:cNvSpPr txBox="1"/>
          <p:nvPr/>
        </p:nvSpPr>
        <p:spPr>
          <a:xfrm>
            <a:off x="605790" y="4854178"/>
            <a:ext cx="10527030" cy="1938992"/>
          </a:xfrm>
          <a:prstGeom prst="rect">
            <a:avLst/>
          </a:prstGeom>
          <a:noFill/>
        </p:spPr>
        <p:txBody>
          <a:bodyPr wrap="square">
            <a:spAutoFit/>
          </a:bodyPr>
          <a:lstStyle/>
          <a:p>
            <a:r>
              <a:rPr lang="en-US" sz="2000" b="0" i="0" dirty="0">
                <a:effectLst/>
                <a:latin typeface="Roboto" panose="02000000000000000000" pitchFamily="2" charset="0"/>
              </a:rPr>
              <a:t>Video 8: Logistic Regression - Interpretation of Coefficients and Forecasting</a:t>
            </a:r>
          </a:p>
          <a:p>
            <a:r>
              <a:rPr lang="en-US" sz="2000" dirty="0">
                <a:hlinkClick r:id="rId3"/>
              </a:rPr>
              <a:t>** Watch this:   https://www.youtube.com/watch?v=eX2sY2La4Ew</a:t>
            </a:r>
            <a:endParaRPr lang="en-US" sz="2000" dirty="0"/>
          </a:p>
          <a:p>
            <a:endParaRPr lang="en-US" sz="2000" dirty="0"/>
          </a:p>
          <a:p>
            <a:r>
              <a:rPr lang="en-US" sz="2000" b="0" i="0" dirty="0">
                <a:effectLst/>
                <a:latin typeface="Roboto" panose="02000000000000000000" pitchFamily="2" charset="0"/>
              </a:rPr>
              <a:t>You may want to start from here  ** Video 7: Logistic Regression – Introduction  </a:t>
            </a:r>
            <a:r>
              <a:rPr lang="en-US" sz="2000" b="0" i="0" dirty="0">
                <a:effectLst/>
                <a:latin typeface="Roboto" panose="02000000000000000000" pitchFamily="2" charset="0"/>
                <a:hlinkClick r:id="rId4"/>
              </a:rPr>
              <a:t>https://www.youtube.com/watch?v=gNhogKJ_q7U&amp;t=13s</a:t>
            </a:r>
            <a:r>
              <a:rPr lang="en-US" sz="2000" b="0" i="0" dirty="0">
                <a:effectLst/>
                <a:latin typeface="Roboto" panose="02000000000000000000" pitchFamily="2" charset="0"/>
              </a:rPr>
              <a:t> </a:t>
            </a:r>
          </a:p>
          <a:p>
            <a:r>
              <a:rPr lang="en-US" sz="2000" dirty="0"/>
              <a:t> </a:t>
            </a:r>
          </a:p>
        </p:txBody>
      </p:sp>
    </p:spTree>
    <p:extLst>
      <p:ext uri="{BB962C8B-B14F-4D97-AF65-F5344CB8AC3E}">
        <p14:creationId xmlns:p14="http://schemas.microsoft.com/office/powerpoint/2010/main" val="9150041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F67CD-7FE7-4430-9776-B263633F5CDA}"/>
              </a:ext>
            </a:extLst>
          </p:cNvPr>
          <p:cNvSpPr>
            <a:spLocks noGrp="1"/>
          </p:cNvSpPr>
          <p:nvPr>
            <p:ph type="title"/>
          </p:nvPr>
        </p:nvSpPr>
        <p:spPr/>
        <p:txBody>
          <a:bodyPr/>
          <a:lstStyle/>
          <a:p>
            <a:r>
              <a:rPr lang="en-US" b="0" i="0" dirty="0"/>
              <a:t>Using </a:t>
            </a:r>
            <a:r>
              <a:rPr kumimoji="0" lang="en-US" altLang="en-US" sz="3200" b="0" i="0" u="none" strike="noStrike" cap="none" normalizeH="0" baseline="0" dirty="0">
                <a:ln>
                  <a:noFill/>
                </a:ln>
                <a:solidFill>
                  <a:srgbClr val="000000"/>
                </a:solidFill>
                <a:effectLst/>
                <a:latin typeface="+mn-lt"/>
                <a:cs typeface="Times New Roman" panose="02020603050405020304" pitchFamily="18" charset="0"/>
              </a:rPr>
              <a:t>a Logistic Regression Model to Make Prediction</a:t>
            </a:r>
            <a:endParaRPr lang="en-US" b="0" i="0" dirty="0"/>
          </a:p>
        </p:txBody>
      </p:sp>
      <p:sp>
        <p:nvSpPr>
          <p:cNvPr id="4" name="Rectangle 1">
            <a:extLst>
              <a:ext uri="{FF2B5EF4-FFF2-40B4-BE49-F238E27FC236}">
                <a16:creationId xmlns:a16="http://schemas.microsoft.com/office/drawing/2014/main" id="{169D7323-8906-4147-82C0-396B1CB1437E}"/>
              </a:ext>
            </a:extLst>
          </p:cNvPr>
          <p:cNvSpPr>
            <a:spLocks noGrp="1" noChangeArrowheads="1"/>
          </p:cNvSpPr>
          <p:nvPr>
            <p:ph idx="1"/>
          </p:nvPr>
        </p:nvSpPr>
        <p:spPr bwMode="auto">
          <a:xfrm>
            <a:off x="0" y="579358"/>
            <a:ext cx="12192000" cy="6063198"/>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lvl="0" indent="0" eaLnBrk="0" hangingPunct="0">
              <a:lnSpc>
                <a:spcPct val="100000"/>
              </a:lnSpc>
              <a:spcBef>
                <a:spcPct val="0"/>
              </a:spcBef>
              <a:buSzTx/>
              <a:buNone/>
            </a:pP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A logistic regression model makes predictions on a </a:t>
            </a:r>
            <a:r>
              <a:rPr kumimoji="0" lang="en-US" altLang="en-US" sz="2400" i="0" u="none" strike="noStrike" cap="none" normalizeH="0" baseline="0" dirty="0">
                <a:ln>
                  <a:noFill/>
                </a:ln>
                <a:solidFill>
                  <a:srgbClr val="000000"/>
                </a:solidFill>
                <a:effectLst/>
                <a:latin typeface="+mn-lt"/>
                <a:cs typeface="Times New Roman" panose="02020603050405020304" pitchFamily="18" charset="0"/>
              </a:rPr>
              <a:t>log odds scale </a:t>
            </a:r>
            <a:r>
              <a:rPr lang="en-US" altLang="en-US" sz="2400" b="0" dirty="0">
                <a:solidFill>
                  <a:srgbClr val="000000"/>
                </a:solidFill>
                <a:latin typeface="+mn-lt"/>
                <a:cs typeface="Times New Roman" panose="02020603050405020304" pitchFamily="18" charset="0"/>
              </a:rPr>
              <a:t>[ </a:t>
            </a:r>
            <a:r>
              <a:rPr lang="en-US" altLang="en-US" sz="2400" dirty="0">
                <a:solidFill>
                  <a:srgbClr val="000000"/>
                </a:solidFill>
                <a:latin typeface="+mn-lt"/>
                <a:cs typeface="Times New Roman" panose="02020603050405020304" pitchFamily="18" charset="0"/>
              </a:rPr>
              <a:t>ln(p/(1-p</a:t>
            </a:r>
            <a:r>
              <a:rPr lang="en-US" altLang="en-US" sz="2400" b="0" dirty="0">
                <a:solidFill>
                  <a:srgbClr val="000000"/>
                </a:solidFill>
                <a:latin typeface="+mn-lt"/>
                <a:cs typeface="Times New Roman" panose="02020603050405020304" pitchFamily="18" charset="0"/>
              </a:rPr>
              <a:t>) </a:t>
            </a:r>
            <a:r>
              <a:rPr lang="en-US" altLang="en-US" sz="2400" dirty="0">
                <a:solidFill>
                  <a:srgbClr val="000000"/>
                </a:solidFill>
                <a:latin typeface="+mn-lt"/>
                <a:cs typeface="Times New Roman" panose="02020603050405020304" pitchFamily="18" charset="0"/>
              </a:rPr>
              <a:t>where 0&lt;= p &lt;= 1</a:t>
            </a:r>
            <a:r>
              <a:rPr lang="en-US" altLang="en-US" sz="2400" b="0" dirty="0">
                <a:solidFill>
                  <a:srgbClr val="000000"/>
                </a:solidFill>
                <a:latin typeface="+mn-lt"/>
                <a:cs typeface="Times New Roman" panose="02020603050405020304" pitchFamily="18" charset="0"/>
              </a:rPr>
              <a:t>] you can covert the </a:t>
            </a:r>
            <a:r>
              <a:rPr lang="en-US" altLang="en-US" sz="2400" dirty="0">
                <a:solidFill>
                  <a:srgbClr val="000000"/>
                </a:solidFill>
                <a:latin typeface="+mn-lt"/>
                <a:cs typeface="Times New Roman" panose="02020603050405020304" pitchFamily="18" charset="0"/>
              </a:rPr>
              <a:t>log odds scale </a:t>
            </a:r>
            <a:r>
              <a:rPr lang="en-US" altLang="en-US" sz="2400" b="0" dirty="0">
                <a:solidFill>
                  <a:srgbClr val="000000"/>
                </a:solidFill>
                <a:latin typeface="+mn-lt"/>
                <a:cs typeface="Times New Roman" panose="02020603050405020304" pitchFamily="18" charset="0"/>
              </a:rPr>
              <a:t>to the </a:t>
            </a:r>
            <a:r>
              <a:rPr lang="en-US" altLang="en-US" sz="2400" dirty="0">
                <a:solidFill>
                  <a:srgbClr val="000000"/>
                </a:solidFill>
                <a:latin typeface="+mn-lt"/>
                <a:cs typeface="Times New Roman" panose="02020603050405020304" pitchFamily="18" charset="0"/>
              </a:rPr>
              <a:t>probability p.  </a:t>
            </a: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 </a:t>
            </a:r>
          </a:p>
          <a:p>
            <a:pPr marL="0" lvl="0" indent="0" eaLnBrk="0" hangingPunct="0">
              <a:lnSpc>
                <a:spcPct val="100000"/>
              </a:lnSpc>
              <a:spcBef>
                <a:spcPct val="0"/>
              </a:spcBef>
              <a:buSzTx/>
              <a:buNone/>
            </a:pP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Suppose you wanted to get </a:t>
            </a:r>
            <a:r>
              <a:rPr kumimoji="0" lang="en-US" altLang="en-US" sz="2400" i="0" u="none" strike="noStrike" cap="none" normalizeH="0" baseline="0" dirty="0">
                <a:ln>
                  <a:noFill/>
                </a:ln>
                <a:solidFill>
                  <a:srgbClr val="000000"/>
                </a:solidFill>
                <a:effectLst/>
                <a:latin typeface="+mn-lt"/>
                <a:cs typeface="Times New Roman" panose="02020603050405020304" pitchFamily="18" charset="0"/>
              </a:rPr>
              <a:t>a predicted probability p </a:t>
            </a: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for breast feeding for a 20 year old mom. Knowing that  intercept is </a:t>
            </a:r>
            <a:r>
              <a:rPr kumimoji="0" lang="en-US" altLang="en-US" sz="2400" i="0" u="none" strike="noStrike" cap="none" normalizeH="0" baseline="0" dirty="0">
                <a:ln>
                  <a:noFill/>
                </a:ln>
                <a:solidFill>
                  <a:srgbClr val="000000"/>
                </a:solidFill>
                <a:effectLst/>
                <a:latin typeface="+mn-lt"/>
                <a:cs typeface="Times New Roman" panose="02020603050405020304" pitchFamily="18" charset="0"/>
              </a:rPr>
              <a:t>-3.654 </a:t>
            </a: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&amp;  coefficient is </a:t>
            </a:r>
            <a:r>
              <a:rPr kumimoji="0" lang="en-US" altLang="en-US" sz="2400" i="0" u="none" strike="noStrike" cap="none" normalizeH="0" baseline="0" dirty="0">
                <a:ln>
                  <a:noFill/>
                </a:ln>
                <a:solidFill>
                  <a:srgbClr val="000000"/>
                </a:solidFill>
                <a:effectLst/>
                <a:latin typeface="+mn-lt"/>
                <a:cs typeface="Times New Roman" panose="02020603050405020304" pitchFamily="18" charset="0"/>
              </a:rPr>
              <a:t>0.157</a:t>
            </a: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 </a:t>
            </a:r>
            <a:r>
              <a:rPr lang="en-US" altLang="en-US" sz="2400" b="0" dirty="0">
                <a:solidFill>
                  <a:srgbClr val="000000"/>
                </a:solidFill>
                <a:latin typeface="+mn-lt"/>
                <a:cs typeface="Times New Roman" panose="02020603050405020304" pitchFamily="18" charset="0"/>
              </a:rPr>
              <a:t>The log odds would be:</a:t>
            </a:r>
            <a:endParaRPr kumimoji="0" lang="en-US" altLang="en-US" sz="2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i="0" u="none" strike="noStrike" cap="none" normalizeH="0" baseline="0" dirty="0">
                <a:ln>
                  <a:noFill/>
                </a:ln>
                <a:solidFill>
                  <a:srgbClr val="000000"/>
                </a:solidFill>
                <a:effectLst/>
                <a:latin typeface="+mn-lt"/>
                <a:cs typeface="Times New Roman" panose="02020603050405020304" pitchFamily="18" charset="0"/>
              </a:rPr>
              <a:t>-3.654+20*0.157 = -0.514  </a:t>
            </a:r>
            <a:r>
              <a:rPr kumimoji="0" lang="en-US" altLang="en-US" sz="3200" b="0" i="0" u="none" strike="noStrike" cap="none" normalizeH="0" baseline="0" dirty="0">
                <a:ln>
                  <a:noFill/>
                </a:ln>
                <a:solidFill>
                  <a:srgbClr val="000000"/>
                </a:solidFill>
                <a:effectLst/>
                <a:latin typeface="+mn-lt"/>
                <a:cs typeface="Times New Roman" panose="02020603050405020304" pitchFamily="18" charset="0"/>
                <a:sym typeface="Wingdings" panose="05000000000000000000" pitchFamily="2" charset="2"/>
              </a:rPr>
              <a:t> </a:t>
            </a:r>
            <a:r>
              <a:rPr kumimoji="0" lang="en-US" altLang="en-US" sz="3200" i="0" u="none" strike="noStrike" cap="none" normalizeH="0" baseline="0" dirty="0">
                <a:ln>
                  <a:noFill/>
                </a:ln>
                <a:solidFill>
                  <a:srgbClr val="000000"/>
                </a:solidFill>
                <a:effectLst/>
                <a:latin typeface="+mn-lt"/>
                <a:cs typeface="Times New Roman" panose="02020603050405020304" pitchFamily="18" charset="0"/>
              </a:rPr>
              <a:t>log odds (</a:t>
            </a: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calculated  via </a:t>
            </a:r>
            <a:r>
              <a:rPr kumimoji="0" lang="en-US" altLang="en-US" sz="2400" b="0" i="0" u="none" strike="noStrike" cap="none" normalizeH="0" baseline="0" dirty="0">
                <a:ln>
                  <a:noFill/>
                </a:ln>
                <a:solidFill>
                  <a:srgbClr val="000000"/>
                </a:solidFill>
                <a:effectLst/>
                <a:latin typeface="+mn-lt"/>
                <a:cs typeface="Times New Roman" panose="02020603050405020304" pitchFamily="18" charset="0"/>
                <a:sym typeface="Wingdings" panose="05000000000000000000" pitchFamily="2" charset="2"/>
              </a:rPr>
              <a:t>a linear regression)</a:t>
            </a:r>
            <a:endParaRPr kumimoji="0" lang="en-US" altLang="en-US" sz="2400" b="0" i="0" u="none" strike="noStrike" cap="none" normalizeH="0" baseline="0" dirty="0">
              <a:ln>
                <a:noFill/>
              </a:ln>
              <a:solidFill>
                <a:srgbClr val="000000"/>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You need to </a:t>
            </a:r>
            <a:r>
              <a:rPr kumimoji="0" lang="en-US" altLang="en-US" sz="2400" i="0" u="none" strike="noStrike" cap="none" normalizeH="0" baseline="0" dirty="0">
                <a:ln>
                  <a:noFill/>
                </a:ln>
                <a:solidFill>
                  <a:srgbClr val="000000"/>
                </a:solidFill>
                <a:effectLst/>
                <a:latin typeface="+mn-lt"/>
                <a:cs typeface="Times New Roman" panose="02020603050405020304" pitchFamily="18" charset="0"/>
              </a:rPr>
              <a:t>convert from log odds to odds</a:t>
            </a: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 Most other statistical software will use a natural logarithm (base e) rather than a base 10 logarithm. To move back from the log odds scale to the odds scale you need an </a:t>
            </a:r>
            <a:r>
              <a:rPr kumimoji="0" lang="en-US" altLang="en-US" i="0" u="none" strike="noStrike" cap="none" normalizeH="0" baseline="0" dirty="0">
                <a:ln>
                  <a:noFill/>
                </a:ln>
                <a:solidFill>
                  <a:srgbClr val="000000"/>
                </a:solidFill>
                <a:effectLst/>
                <a:latin typeface="+mn-lt"/>
                <a:cs typeface="Times New Roman" panose="02020603050405020304" pitchFamily="18" charset="0"/>
              </a:rPr>
              <a:t>antilog</a:t>
            </a: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 which for the natural logarithm, is an </a:t>
            </a:r>
            <a:r>
              <a:rPr kumimoji="0" lang="en-US" altLang="en-US" sz="2400" i="0" u="none" strike="noStrike" cap="none" normalizeH="0" baseline="0" dirty="0">
                <a:ln>
                  <a:noFill/>
                </a:ln>
                <a:solidFill>
                  <a:srgbClr val="000000"/>
                </a:solidFill>
                <a:effectLst/>
                <a:latin typeface="+mn-lt"/>
                <a:cs typeface="Times New Roman" panose="02020603050405020304" pitchFamily="18" charset="0"/>
              </a:rPr>
              <a:t>exponential function</a:t>
            </a: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a:t>
            </a:r>
            <a:endParaRPr kumimoji="0" lang="en-US" altLang="en-US" sz="2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mn-lt"/>
                <a:cs typeface="Times New Roman" panose="02020603050405020304" pitchFamily="18" charset="0"/>
              </a:rPr>
              <a:t>exp(-0.514) = 0.598</a:t>
            </a:r>
            <a:endParaRPr kumimoji="0" lang="en-US" altLang="en-US" sz="3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rgbClr val="000000"/>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mn-lt"/>
                <a:cs typeface="Times New Roman" panose="02020603050405020304" pitchFamily="18" charset="0"/>
              </a:rPr>
              <a:t>Now you need to convert from odds to probability.</a:t>
            </a:r>
            <a:endParaRPr kumimoji="0" lang="en-US" altLang="en-US" sz="2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mn-lt"/>
                <a:cs typeface="Times New Roman" panose="02020603050405020304" pitchFamily="18" charset="0"/>
              </a:rPr>
              <a:t>0.598 / (1+0.598) = 0.374</a:t>
            </a:r>
            <a:endParaRPr kumimoji="0" lang="en-US" altLang="en-US" sz="2400" b="0" i="0" u="none" strike="noStrike" cap="none" normalizeH="0" baseline="0" dirty="0">
              <a:ln>
                <a:noFill/>
              </a:ln>
              <a:solidFill>
                <a:srgbClr val="000000"/>
              </a:solidFill>
              <a:effectLst/>
              <a:latin typeface="+mn-l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b="0" dirty="0">
                <a:solidFill>
                  <a:srgbClr val="000000"/>
                </a:solidFill>
                <a:latin typeface="+mn-lt"/>
                <a:cs typeface="Times New Roman" panose="02020603050405020304" pitchFamily="18" charset="0"/>
              </a:rPr>
              <a:t> 			See also </a:t>
            </a:r>
            <a:r>
              <a:rPr lang="en-US" sz="1600" dirty="0">
                <a:hlinkClick r:id="rId2"/>
              </a:rPr>
              <a:t>www.appstate.edu/~whiteheadjc/service/logit/intro.htm</a:t>
            </a:r>
            <a:r>
              <a:rPr lang="en-US" sz="2400" b="0" dirty="0">
                <a:solidFill>
                  <a:srgbClr val="000000"/>
                </a:solidFill>
                <a:latin typeface="+mn-lt"/>
                <a:cs typeface="Times New Roman" panose="02020603050405020304" pitchFamily="18" charset="0"/>
              </a:rPr>
              <a:t> </a:t>
            </a:r>
            <a:endParaRPr kumimoji="0" lang="en-US" altLang="en-US" sz="2400" b="0" i="0" u="none" strike="noStrike" cap="none" normalizeH="0" baseline="0" dirty="0">
              <a:ln>
                <a:noFill/>
              </a:ln>
              <a:solidFill>
                <a:srgbClr val="000000"/>
              </a:solidFill>
              <a:effectLst/>
              <a:latin typeface="+mn-lt"/>
              <a:cs typeface="Times New Roman" panose="02020603050405020304" pitchFamily="18" charset="0"/>
            </a:endParaRPr>
          </a:p>
        </p:txBody>
      </p:sp>
      <p:sp>
        <p:nvSpPr>
          <p:cNvPr id="7" name="TextBox 6">
            <a:extLst>
              <a:ext uri="{FF2B5EF4-FFF2-40B4-BE49-F238E27FC236}">
                <a16:creationId xmlns:a16="http://schemas.microsoft.com/office/drawing/2014/main" id="{78DAC83D-5F43-40FF-A7E3-1EE80493FB79}"/>
              </a:ext>
            </a:extLst>
          </p:cNvPr>
          <p:cNvSpPr txBox="1"/>
          <p:nvPr/>
        </p:nvSpPr>
        <p:spPr>
          <a:xfrm>
            <a:off x="4754335" y="4766843"/>
            <a:ext cx="6242956"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i="0" u="none" strike="noStrike" cap="none" normalizeH="0" baseline="0" dirty="0">
                <a:ln>
                  <a:noFill/>
                </a:ln>
                <a:solidFill>
                  <a:srgbClr val="C00000"/>
                </a:solidFill>
                <a:effectLst/>
                <a:latin typeface="Arial" panose="020B0604020202020204" pitchFamily="34" charset="0"/>
                <a:cs typeface="Arial" panose="020B0604020202020204" pitchFamily="34" charset="0"/>
                <a:sym typeface="Wingdings" panose="05000000000000000000" pitchFamily="2" charset="2"/>
              </a:rPr>
              <a:t> p/1-p = A (odd, attractiveness)   </a:t>
            </a:r>
          </a:p>
        </p:txBody>
      </p:sp>
      <p:sp>
        <p:nvSpPr>
          <p:cNvPr id="8" name="TextBox 7">
            <a:extLst>
              <a:ext uri="{FF2B5EF4-FFF2-40B4-BE49-F238E27FC236}">
                <a16:creationId xmlns:a16="http://schemas.microsoft.com/office/drawing/2014/main" id="{5D60D42D-A1C4-4DC0-8CED-BFD197461545}"/>
              </a:ext>
            </a:extLst>
          </p:cNvPr>
          <p:cNvSpPr txBox="1"/>
          <p:nvPr/>
        </p:nvSpPr>
        <p:spPr>
          <a:xfrm>
            <a:off x="6985906" y="5888072"/>
            <a:ext cx="6242956"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i="0" u="none" strike="noStrike" cap="none" normalizeH="0" baseline="0" dirty="0">
                <a:ln>
                  <a:noFill/>
                </a:ln>
                <a:solidFill>
                  <a:srgbClr val="C00000"/>
                </a:solidFill>
                <a:effectLst/>
                <a:latin typeface="Arial" panose="020B0604020202020204" pitchFamily="34" charset="0"/>
                <a:cs typeface="Arial" panose="020B0604020202020204" pitchFamily="34" charset="0"/>
                <a:sym typeface="Wingdings" panose="05000000000000000000" pitchFamily="2" charset="2"/>
              </a:rPr>
              <a:t> p = A/(1+A)</a:t>
            </a:r>
          </a:p>
        </p:txBody>
      </p:sp>
    </p:spTree>
    <p:extLst>
      <p:ext uri="{BB962C8B-B14F-4D97-AF65-F5344CB8AC3E}">
        <p14:creationId xmlns:p14="http://schemas.microsoft.com/office/powerpoint/2010/main" val="34168468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71A03-3BB0-4788-9EF5-EC220471E1D7}"/>
              </a:ext>
            </a:extLst>
          </p:cNvPr>
          <p:cNvSpPr>
            <a:spLocks noGrp="1"/>
          </p:cNvSpPr>
          <p:nvPr>
            <p:ph type="title"/>
          </p:nvPr>
        </p:nvSpPr>
        <p:spPr/>
        <p:txBody>
          <a:bodyPr/>
          <a:lstStyle/>
          <a:p>
            <a:r>
              <a:rPr lang="en-US" altLang="zh-TW" dirty="0"/>
              <a:t>Extra</a:t>
            </a:r>
            <a:endParaRPr lang="en-US" dirty="0"/>
          </a:p>
        </p:txBody>
      </p:sp>
      <p:pic>
        <p:nvPicPr>
          <p:cNvPr id="9" name="Picture 8">
            <a:extLst>
              <a:ext uri="{FF2B5EF4-FFF2-40B4-BE49-F238E27FC236}">
                <a16:creationId xmlns:a16="http://schemas.microsoft.com/office/drawing/2014/main" id="{58E19ACE-ABD2-45E0-B746-5B06CF1BC63C}"/>
              </a:ext>
            </a:extLst>
          </p:cNvPr>
          <p:cNvPicPr>
            <a:picLocks noChangeAspect="1"/>
          </p:cNvPicPr>
          <p:nvPr/>
        </p:nvPicPr>
        <p:blipFill>
          <a:blip r:embed="rId2"/>
          <a:stretch>
            <a:fillRect/>
          </a:stretch>
        </p:blipFill>
        <p:spPr>
          <a:xfrm>
            <a:off x="1669633" y="0"/>
            <a:ext cx="8852733" cy="6858000"/>
          </a:xfrm>
          <a:prstGeom prst="rect">
            <a:avLst/>
          </a:prstGeom>
        </p:spPr>
      </p:pic>
      <p:sp>
        <p:nvSpPr>
          <p:cNvPr id="3" name="Rectangle: Rounded Corners 2">
            <a:extLst>
              <a:ext uri="{FF2B5EF4-FFF2-40B4-BE49-F238E27FC236}">
                <a16:creationId xmlns:a16="http://schemas.microsoft.com/office/drawing/2014/main" id="{5528EC39-4E02-4DE0-BFA2-EC1CA9A5BF69}"/>
              </a:ext>
            </a:extLst>
          </p:cNvPr>
          <p:cNvSpPr/>
          <p:nvPr/>
        </p:nvSpPr>
        <p:spPr bwMode="auto">
          <a:xfrm>
            <a:off x="4528457" y="1632857"/>
            <a:ext cx="3483428" cy="1121229"/>
          </a:xfrm>
          <a:prstGeom prst="roundRect">
            <a:avLst/>
          </a:prstGeom>
          <a:noFill/>
          <a:ln w="5715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5" name="Rectangle: Rounded Corners 4">
            <a:extLst>
              <a:ext uri="{FF2B5EF4-FFF2-40B4-BE49-F238E27FC236}">
                <a16:creationId xmlns:a16="http://schemas.microsoft.com/office/drawing/2014/main" id="{0CECE1D9-F90D-40B4-AB31-EEA44377FF24}"/>
              </a:ext>
            </a:extLst>
          </p:cNvPr>
          <p:cNvSpPr/>
          <p:nvPr/>
        </p:nvSpPr>
        <p:spPr bwMode="auto">
          <a:xfrm>
            <a:off x="3809999" y="4582886"/>
            <a:ext cx="4604657" cy="1121229"/>
          </a:xfrm>
          <a:prstGeom prst="roundRect">
            <a:avLst/>
          </a:prstGeom>
          <a:noFill/>
          <a:ln w="5715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6" name="Rectangle: Rounded Corners 5">
            <a:extLst>
              <a:ext uri="{FF2B5EF4-FFF2-40B4-BE49-F238E27FC236}">
                <a16:creationId xmlns:a16="http://schemas.microsoft.com/office/drawing/2014/main" id="{695EBA57-30E8-4E02-88FD-EB07EA86A994}"/>
              </a:ext>
            </a:extLst>
          </p:cNvPr>
          <p:cNvSpPr/>
          <p:nvPr/>
        </p:nvSpPr>
        <p:spPr bwMode="auto">
          <a:xfrm>
            <a:off x="7696199" y="5753099"/>
            <a:ext cx="2373088" cy="533401"/>
          </a:xfrm>
          <a:prstGeom prst="roundRect">
            <a:avLst/>
          </a:prstGeom>
          <a:noFill/>
          <a:ln w="5715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25705628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C3386-B8E2-4239-91A8-C02CAFD566D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1B52E9-04A0-4A1A-B75F-5297EBA680C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BDA2106-8521-40FC-97FE-3F474E782D6C}"/>
              </a:ext>
            </a:extLst>
          </p:cNvPr>
          <p:cNvPicPr>
            <a:picLocks noChangeAspect="1"/>
          </p:cNvPicPr>
          <p:nvPr/>
        </p:nvPicPr>
        <p:blipFill>
          <a:blip r:embed="rId2"/>
          <a:stretch>
            <a:fillRect/>
          </a:stretch>
        </p:blipFill>
        <p:spPr>
          <a:xfrm>
            <a:off x="1370940" y="151942"/>
            <a:ext cx="9450119" cy="6554115"/>
          </a:xfrm>
          <a:prstGeom prst="rect">
            <a:avLst/>
          </a:prstGeom>
        </p:spPr>
      </p:pic>
    </p:spTree>
    <p:extLst>
      <p:ext uri="{BB962C8B-B14F-4D97-AF65-F5344CB8AC3E}">
        <p14:creationId xmlns:p14="http://schemas.microsoft.com/office/powerpoint/2010/main" val="41809076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9D930-9479-4B1C-A15E-61DE451A9F1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20F757B-5A47-4138-A378-9C4F37F0CCF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8882E19-2858-4A8D-BB05-17AA4EFE1FD1}"/>
              </a:ext>
            </a:extLst>
          </p:cNvPr>
          <p:cNvPicPr>
            <a:picLocks noChangeAspect="1"/>
          </p:cNvPicPr>
          <p:nvPr/>
        </p:nvPicPr>
        <p:blipFill>
          <a:blip r:embed="rId2"/>
          <a:stretch>
            <a:fillRect/>
          </a:stretch>
        </p:blipFill>
        <p:spPr>
          <a:xfrm>
            <a:off x="203200" y="0"/>
            <a:ext cx="9707330" cy="4163006"/>
          </a:xfrm>
          <a:prstGeom prst="rect">
            <a:avLst/>
          </a:prstGeom>
        </p:spPr>
      </p:pic>
      <p:sp>
        <p:nvSpPr>
          <p:cNvPr id="7" name="TextBox 6">
            <a:extLst>
              <a:ext uri="{FF2B5EF4-FFF2-40B4-BE49-F238E27FC236}">
                <a16:creationId xmlns:a16="http://schemas.microsoft.com/office/drawing/2014/main" id="{2C8AE894-CE53-4373-9836-24EDCB73FBB2}"/>
              </a:ext>
            </a:extLst>
          </p:cNvPr>
          <p:cNvSpPr txBox="1"/>
          <p:nvPr/>
        </p:nvSpPr>
        <p:spPr>
          <a:xfrm>
            <a:off x="719375" y="4752104"/>
            <a:ext cx="11988800" cy="1508105"/>
          </a:xfrm>
          <a:prstGeom prst="rect">
            <a:avLst/>
          </a:prstGeom>
          <a:noFill/>
        </p:spPr>
        <p:txBody>
          <a:bodyPr wrap="square">
            <a:spAutoFit/>
          </a:bodyPr>
          <a:lstStyle/>
          <a:p>
            <a:r>
              <a:rPr lang="en-US" altLang="zh-TW" sz="2400" b="0" i="0" dirty="0">
                <a:effectLst/>
                <a:latin typeface="Roboto" panose="02000000000000000000" pitchFamily="2" charset="0"/>
              </a:rPr>
              <a:t>L</a:t>
            </a:r>
            <a:r>
              <a:rPr lang="en-US" sz="2400" b="0" i="0" dirty="0">
                <a:effectLst/>
                <a:latin typeface="Roboto" panose="02000000000000000000" pitchFamily="2" charset="0"/>
              </a:rPr>
              <a:t>ogistic Regression Details Pt 2: Maximum Likelihood</a:t>
            </a:r>
          </a:p>
          <a:p>
            <a:r>
              <a:rPr lang="en-US" sz="2400" dirty="0">
                <a:hlinkClick r:id="rId3"/>
              </a:rPr>
              <a:t>https://www.youtube.com/watch?v=BfKanl1aSG0</a:t>
            </a:r>
            <a:endParaRPr lang="en-US" sz="2400" dirty="0"/>
          </a:p>
          <a:p>
            <a:endParaRPr lang="en-US" altLang="zh-TW" sz="2400" dirty="0"/>
          </a:p>
          <a:p>
            <a:r>
              <a:rPr lang="en-US" altLang="zh-TW" sz="2000" dirty="0"/>
              <a:t>Also refer to </a:t>
            </a:r>
            <a:r>
              <a:rPr lang="en-US" altLang="zh-TW" sz="2000" dirty="0">
                <a:hlinkClick r:id="rId4"/>
              </a:rPr>
              <a:t>https://www.real-statistics.com/logistic-regression/basic-concepts-logistic-regression/</a:t>
            </a:r>
            <a:r>
              <a:rPr lang="en-US" altLang="zh-TW" sz="2000" dirty="0"/>
              <a:t> </a:t>
            </a:r>
            <a:r>
              <a:rPr lang="zh-TW" altLang="en-US" sz="2000" dirty="0"/>
              <a:t> </a:t>
            </a:r>
            <a:endParaRPr lang="en-US" sz="2000" dirty="0"/>
          </a:p>
        </p:txBody>
      </p:sp>
    </p:spTree>
    <p:extLst>
      <p:ext uri="{BB962C8B-B14F-4D97-AF65-F5344CB8AC3E}">
        <p14:creationId xmlns:p14="http://schemas.microsoft.com/office/powerpoint/2010/main" val="6610473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5CC3-37AD-43B2-97D9-56B56B22A307}"/>
              </a:ext>
            </a:extLst>
          </p:cNvPr>
          <p:cNvSpPr>
            <a:spLocks noGrp="1"/>
          </p:cNvSpPr>
          <p:nvPr>
            <p:ph type="title"/>
          </p:nvPr>
        </p:nvSpPr>
        <p:spPr/>
        <p:txBody>
          <a:bodyPr/>
          <a:lstStyle/>
          <a:p>
            <a:r>
              <a:rPr lang="zh-TW" altLang="en-US" i="0" dirty="0">
                <a:solidFill>
                  <a:schemeClr val="tx1"/>
                </a:solidFill>
                <a:effectLst/>
                <a:latin typeface="Microsoft YaHei" panose="020B0503020204020204" pitchFamily="34" charset="-122"/>
                <a:ea typeface="Microsoft YaHei" panose="020B0503020204020204" pitchFamily="34" charset="-122"/>
              </a:rPr>
              <a:t>标称型数据  </a:t>
            </a:r>
            <a:r>
              <a:rPr lang="en-US" altLang="zh-TW" i="0" dirty="0">
                <a:solidFill>
                  <a:schemeClr val="tx1"/>
                </a:solidFill>
                <a:effectLst/>
                <a:latin typeface="Microsoft YaHei" panose="020B0503020204020204" pitchFamily="34" charset="-122"/>
                <a:ea typeface="Microsoft YaHei" panose="020B0503020204020204" pitchFamily="34" charset="-122"/>
              </a:rPr>
              <a:t>Nominal Data</a:t>
            </a:r>
            <a:endParaRPr lang="en-US" dirty="0">
              <a:solidFill>
                <a:schemeClr val="tx1"/>
              </a:solidFill>
            </a:endParaRPr>
          </a:p>
        </p:txBody>
      </p:sp>
      <p:sp>
        <p:nvSpPr>
          <p:cNvPr id="3" name="Content Placeholder 2">
            <a:extLst>
              <a:ext uri="{FF2B5EF4-FFF2-40B4-BE49-F238E27FC236}">
                <a16:creationId xmlns:a16="http://schemas.microsoft.com/office/drawing/2014/main" id="{65492CDB-16D6-4B5C-BE13-8908DB0E852D}"/>
              </a:ext>
            </a:extLst>
          </p:cNvPr>
          <p:cNvSpPr>
            <a:spLocks noGrp="1"/>
          </p:cNvSpPr>
          <p:nvPr>
            <p:ph idx="1"/>
          </p:nvPr>
        </p:nvSpPr>
        <p:spPr/>
        <p:txBody>
          <a:bodyPr/>
          <a:lstStyle/>
          <a:p>
            <a:endParaRPr lang="en-US"/>
          </a:p>
        </p:txBody>
      </p:sp>
      <p:pic>
        <p:nvPicPr>
          <p:cNvPr id="7170" name="Picture 2" descr="characteristics of nominal data - short infographic">
            <a:extLst>
              <a:ext uri="{FF2B5EF4-FFF2-40B4-BE49-F238E27FC236}">
                <a16:creationId xmlns:a16="http://schemas.microsoft.com/office/drawing/2014/main" id="{91AD7EDC-3502-462A-8DC9-827CB8649D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80658"/>
            <a:ext cx="8515350" cy="59407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0A56F00-A7B2-40FD-877E-B41449C52279}"/>
              </a:ext>
            </a:extLst>
          </p:cNvPr>
          <p:cNvSpPr txBox="1"/>
          <p:nvPr/>
        </p:nvSpPr>
        <p:spPr>
          <a:xfrm>
            <a:off x="3943350" y="5749022"/>
            <a:ext cx="6096000" cy="646331"/>
          </a:xfrm>
          <a:prstGeom prst="rect">
            <a:avLst/>
          </a:prstGeom>
          <a:noFill/>
        </p:spPr>
        <p:txBody>
          <a:bodyPr wrap="square">
            <a:spAutoFit/>
          </a:bodyPr>
          <a:lstStyle/>
          <a:p>
            <a:r>
              <a:rPr lang="en-US" dirty="0">
                <a:hlinkClick r:id="rId3"/>
              </a:rPr>
              <a:t>Nominal VS Ordinal Data: Definition, Examples and Difference (intellspot.com)</a:t>
            </a:r>
            <a:endParaRPr lang="en-US" dirty="0"/>
          </a:p>
        </p:txBody>
      </p:sp>
    </p:spTree>
    <p:extLst>
      <p:ext uri="{BB962C8B-B14F-4D97-AF65-F5344CB8AC3E}">
        <p14:creationId xmlns:p14="http://schemas.microsoft.com/office/powerpoint/2010/main" val="42888695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A6840-B82B-4459-AED9-CEF1BBE11725}"/>
              </a:ext>
            </a:extLst>
          </p:cNvPr>
          <p:cNvSpPr>
            <a:spLocks noGrp="1"/>
          </p:cNvSpPr>
          <p:nvPr>
            <p:ph type="title"/>
          </p:nvPr>
        </p:nvSpPr>
        <p:spPr/>
        <p:txBody>
          <a:bodyPr/>
          <a:lstStyle/>
          <a:p>
            <a:r>
              <a:rPr lang="en-US" dirty="0"/>
              <a:t>Use Confusion Matrix for </a:t>
            </a:r>
            <a:r>
              <a:rPr lang="en-US"/>
              <a:t>Model Evaluation </a:t>
            </a:r>
            <a:endParaRPr lang="en-US" dirty="0"/>
          </a:p>
        </p:txBody>
      </p:sp>
      <p:sp>
        <p:nvSpPr>
          <p:cNvPr id="3" name="Content Placeholder 2">
            <a:extLst>
              <a:ext uri="{FF2B5EF4-FFF2-40B4-BE49-F238E27FC236}">
                <a16:creationId xmlns:a16="http://schemas.microsoft.com/office/drawing/2014/main" id="{FF3D0724-EC4D-4660-A549-5011C8046652}"/>
              </a:ext>
            </a:extLst>
          </p:cNvPr>
          <p:cNvSpPr>
            <a:spLocks noGrp="1"/>
          </p:cNvSpPr>
          <p:nvPr>
            <p:ph idx="1"/>
          </p:nvPr>
        </p:nvSpPr>
        <p:spPr/>
        <p:txBody>
          <a:bodyPr/>
          <a:lstStyle/>
          <a:p>
            <a:endParaRPr lang="en-US"/>
          </a:p>
        </p:txBody>
      </p:sp>
      <p:pic>
        <p:nvPicPr>
          <p:cNvPr id="2050" name="Picture 2">
            <a:extLst>
              <a:ext uri="{FF2B5EF4-FFF2-40B4-BE49-F238E27FC236}">
                <a16:creationId xmlns:a16="http://schemas.microsoft.com/office/drawing/2014/main" id="{061D53F3-4D8B-4D3E-8EE4-19EE220E6D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765" y="2024560"/>
            <a:ext cx="6135189" cy="3962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8970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5CC3-37AD-43B2-97D9-56B56B22A3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5492CDB-16D6-4B5C-BE13-8908DB0E852D}"/>
              </a:ext>
            </a:extLst>
          </p:cNvPr>
          <p:cNvSpPr>
            <a:spLocks noGrp="1"/>
          </p:cNvSpPr>
          <p:nvPr>
            <p:ph idx="1"/>
          </p:nvPr>
        </p:nvSpPr>
        <p:spPr/>
        <p:txBody>
          <a:bodyPr/>
          <a:lstStyle/>
          <a:p>
            <a:endParaRPr lang="en-US"/>
          </a:p>
        </p:txBody>
      </p:sp>
      <p:sp>
        <p:nvSpPr>
          <p:cNvPr id="6" name="TextBox 5">
            <a:extLst>
              <a:ext uri="{FF2B5EF4-FFF2-40B4-BE49-F238E27FC236}">
                <a16:creationId xmlns:a16="http://schemas.microsoft.com/office/drawing/2014/main" id="{10A56F00-A7B2-40FD-877E-B41449C52279}"/>
              </a:ext>
            </a:extLst>
          </p:cNvPr>
          <p:cNvSpPr txBox="1"/>
          <p:nvPr/>
        </p:nvSpPr>
        <p:spPr>
          <a:xfrm>
            <a:off x="3943350" y="5749022"/>
            <a:ext cx="6096000" cy="646331"/>
          </a:xfrm>
          <a:prstGeom prst="rect">
            <a:avLst/>
          </a:prstGeom>
          <a:noFill/>
        </p:spPr>
        <p:txBody>
          <a:bodyPr wrap="square">
            <a:spAutoFit/>
          </a:bodyPr>
          <a:lstStyle/>
          <a:p>
            <a:r>
              <a:rPr lang="en-US" dirty="0">
                <a:hlinkClick r:id="rId2"/>
              </a:rPr>
              <a:t>Nominal VS Ordinal Data: Definition, Examples and Difference (intellspot.com)</a:t>
            </a:r>
            <a:endParaRPr lang="en-US" dirty="0"/>
          </a:p>
        </p:txBody>
      </p:sp>
      <p:pic>
        <p:nvPicPr>
          <p:cNvPr id="7" name="Picture 4" descr="Examples of Nominal Data - short infographic">
            <a:extLst>
              <a:ext uri="{FF2B5EF4-FFF2-40B4-BE49-F238E27FC236}">
                <a16:creationId xmlns:a16="http://schemas.microsoft.com/office/drawing/2014/main" id="{B1D12A99-3BF1-48BF-A020-3674FEE49B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134229"/>
            <a:ext cx="8553450" cy="5370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8266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80D36-2349-4E66-B568-2932ED0B5E1A}"/>
              </a:ext>
            </a:extLst>
          </p:cNvPr>
          <p:cNvSpPr>
            <a:spLocks noGrp="1"/>
          </p:cNvSpPr>
          <p:nvPr>
            <p:ph type="title"/>
          </p:nvPr>
        </p:nvSpPr>
        <p:spPr/>
        <p:txBody>
          <a:bodyPr/>
          <a:lstStyle/>
          <a:p>
            <a:r>
              <a:rPr lang="en-US" sz="3200" i="0" dirty="0">
                <a:solidFill>
                  <a:schemeClr val="tx1"/>
                </a:solidFill>
                <a:effectLst/>
                <a:latin typeface="Raleway" pitchFamily="2" charset="0"/>
              </a:rPr>
              <a:t>Nominal Scales And Measurement.</a:t>
            </a:r>
            <a:endParaRPr lang="en-US" dirty="0">
              <a:solidFill>
                <a:schemeClr val="tx1"/>
              </a:solidFill>
            </a:endParaRPr>
          </a:p>
        </p:txBody>
      </p:sp>
      <p:sp>
        <p:nvSpPr>
          <p:cNvPr id="3" name="Content Placeholder 2">
            <a:extLst>
              <a:ext uri="{FF2B5EF4-FFF2-40B4-BE49-F238E27FC236}">
                <a16:creationId xmlns:a16="http://schemas.microsoft.com/office/drawing/2014/main" id="{C72FA6CB-718E-43B3-B049-1D5EEC89364F}"/>
              </a:ext>
            </a:extLst>
          </p:cNvPr>
          <p:cNvSpPr>
            <a:spLocks noGrp="1"/>
          </p:cNvSpPr>
          <p:nvPr>
            <p:ph idx="1"/>
          </p:nvPr>
        </p:nvSpPr>
        <p:spPr/>
        <p:txBody>
          <a:bodyPr/>
          <a:lstStyle/>
          <a:p>
            <a:pPr marL="0" indent="0">
              <a:buNone/>
            </a:pPr>
            <a:r>
              <a:rPr lang="en-US" sz="4000" dirty="0">
                <a:latin typeface="Raleway" pitchFamily="2" charset="0"/>
              </a:rPr>
              <a:t>A</a:t>
            </a:r>
            <a:r>
              <a:rPr lang="en-US" sz="4000" i="0" dirty="0">
                <a:effectLst/>
                <a:latin typeface="Raleway" pitchFamily="2" charset="0"/>
              </a:rPr>
              <a:t> lot of </a:t>
            </a:r>
            <a:r>
              <a:rPr lang="en-US" sz="4000" i="0" u="none" strike="noStrike" dirty="0">
                <a:effectLst/>
                <a:latin typeface="Raleway" pitchFamily="2" charset="0"/>
                <a:hlinkClick r:id="rId2">
                  <a:extLst>
                    <a:ext uri="{A12FA001-AC4F-418D-AE19-62706E023703}">
                      <ahyp:hlinkClr xmlns:ahyp="http://schemas.microsoft.com/office/drawing/2018/hyperlinkcolor" val="tx"/>
                    </a:ext>
                  </a:extLst>
                </a:hlinkClick>
              </a:rPr>
              <a:t>market segmentation examples</a:t>
            </a:r>
            <a:r>
              <a:rPr lang="en-US" sz="4000" i="0" dirty="0">
                <a:effectLst/>
                <a:latin typeface="Raleway" pitchFamily="2" charset="0"/>
              </a:rPr>
              <a:t> are a basis for creating </a:t>
            </a:r>
            <a:r>
              <a:rPr lang="en-US" sz="4000" i="0" dirty="0">
                <a:solidFill>
                  <a:srgbClr val="FF0000"/>
                </a:solidFill>
                <a:effectLst/>
                <a:latin typeface="Raleway" pitchFamily="2" charset="0"/>
              </a:rPr>
              <a:t>nominal scales and measurement.</a:t>
            </a:r>
            <a:endParaRPr lang="en-US" sz="4000" dirty="0">
              <a:solidFill>
                <a:srgbClr val="FF0000"/>
              </a:solidFill>
            </a:endParaRPr>
          </a:p>
        </p:txBody>
      </p:sp>
      <p:sp>
        <p:nvSpPr>
          <p:cNvPr id="5" name="TextBox 4">
            <a:extLst>
              <a:ext uri="{FF2B5EF4-FFF2-40B4-BE49-F238E27FC236}">
                <a16:creationId xmlns:a16="http://schemas.microsoft.com/office/drawing/2014/main" id="{F7241838-F922-4FE2-B547-B337008ABE1C}"/>
              </a:ext>
            </a:extLst>
          </p:cNvPr>
          <p:cNvSpPr txBox="1"/>
          <p:nvPr/>
        </p:nvSpPr>
        <p:spPr>
          <a:xfrm>
            <a:off x="3048000" y="6211669"/>
            <a:ext cx="6096000" cy="646331"/>
          </a:xfrm>
          <a:prstGeom prst="rect">
            <a:avLst/>
          </a:prstGeom>
          <a:noFill/>
        </p:spPr>
        <p:txBody>
          <a:bodyPr wrap="square">
            <a:spAutoFit/>
          </a:bodyPr>
          <a:lstStyle/>
          <a:p>
            <a:r>
              <a:rPr lang="en-US" dirty="0">
                <a:hlinkClick r:id="rId3"/>
              </a:rPr>
              <a:t>51 Market Segment Examples To Define Your Target Groups (intellspot.com)</a:t>
            </a:r>
            <a:endParaRPr lang="en-US" dirty="0"/>
          </a:p>
        </p:txBody>
      </p:sp>
    </p:spTree>
    <p:extLst>
      <p:ext uri="{BB962C8B-B14F-4D97-AF65-F5344CB8AC3E}">
        <p14:creationId xmlns:p14="http://schemas.microsoft.com/office/powerpoint/2010/main" val="6141042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11568-B2AB-4D38-8BC3-5C6F5B3012C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6C7C5E3-6106-4929-822D-7F7F7B43796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5F5C295-4AB6-48DE-AF5A-61B5CE86A734}"/>
              </a:ext>
            </a:extLst>
          </p:cNvPr>
          <p:cNvPicPr>
            <a:picLocks noChangeAspect="1"/>
          </p:cNvPicPr>
          <p:nvPr/>
        </p:nvPicPr>
        <p:blipFill>
          <a:blip r:embed="rId2"/>
          <a:stretch>
            <a:fillRect/>
          </a:stretch>
        </p:blipFill>
        <p:spPr>
          <a:xfrm>
            <a:off x="-15875" y="0"/>
            <a:ext cx="9259050" cy="6858000"/>
          </a:xfrm>
          <a:prstGeom prst="rect">
            <a:avLst/>
          </a:prstGeom>
        </p:spPr>
      </p:pic>
      <p:sp>
        <p:nvSpPr>
          <p:cNvPr id="9" name="TextBox 8">
            <a:extLst>
              <a:ext uri="{FF2B5EF4-FFF2-40B4-BE49-F238E27FC236}">
                <a16:creationId xmlns:a16="http://schemas.microsoft.com/office/drawing/2014/main" id="{D59A6F34-097C-4EFB-8D21-5F7DD64E9976}"/>
              </a:ext>
            </a:extLst>
          </p:cNvPr>
          <p:cNvSpPr txBox="1"/>
          <p:nvPr/>
        </p:nvSpPr>
        <p:spPr>
          <a:xfrm>
            <a:off x="9563850" y="3310622"/>
            <a:ext cx="2542425" cy="1477328"/>
          </a:xfrm>
          <a:prstGeom prst="rect">
            <a:avLst/>
          </a:prstGeom>
          <a:noFill/>
        </p:spPr>
        <p:txBody>
          <a:bodyPr wrap="square">
            <a:spAutoFit/>
          </a:bodyPr>
          <a:lstStyle/>
          <a:p>
            <a:r>
              <a:rPr lang="en-US" dirty="0">
                <a:hlinkClick r:id="rId3"/>
              </a:rPr>
              <a:t>Nominal VS Ordinal Data: Definition, Examples and Difference (intellspot.com)</a:t>
            </a:r>
            <a:endParaRPr lang="en-US" dirty="0"/>
          </a:p>
        </p:txBody>
      </p:sp>
      <p:sp>
        <p:nvSpPr>
          <p:cNvPr id="4" name="Rectangle 1">
            <a:extLst>
              <a:ext uri="{FF2B5EF4-FFF2-40B4-BE49-F238E27FC236}">
                <a16:creationId xmlns:a16="http://schemas.microsoft.com/office/drawing/2014/main" id="{8A94BDAC-6111-41A8-9639-AE00D894C7D4}"/>
              </a:ext>
            </a:extLst>
          </p:cNvPr>
          <p:cNvSpPr>
            <a:spLocks noChangeArrowheads="1"/>
          </p:cNvSpPr>
          <p:nvPr/>
        </p:nvSpPr>
        <p:spPr bwMode="auto">
          <a:xfrm>
            <a:off x="6588690" y="-15658"/>
            <a:ext cx="2004165" cy="93616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algn="ctr"/>
            <a:r>
              <a:rPr kumimoji="0" lang="zh-CN" altLang="en-US" sz="2800" b="1" i="0" u="none" strike="noStrike" cap="none" normalizeH="0" baseline="0" dirty="0">
                <a:ln>
                  <a:noFill/>
                </a:ln>
                <a:solidFill>
                  <a:srgbClr val="202124"/>
                </a:solidFill>
                <a:effectLst/>
                <a:latin typeface="Arial Unicode MS"/>
                <a:ea typeface="inherit"/>
              </a:rPr>
              <a:t>序数数据</a:t>
            </a:r>
            <a:br>
              <a:rPr kumimoji="0" lang="en-US" altLang="zh-CN" sz="2800" b="1" i="0" u="none" strike="noStrike" cap="none" normalizeH="0" baseline="0" dirty="0">
                <a:ln>
                  <a:noFill/>
                </a:ln>
                <a:solidFill>
                  <a:srgbClr val="202124"/>
                </a:solidFill>
                <a:effectLst/>
                <a:latin typeface="Arial Unicode MS"/>
                <a:ea typeface="inherit"/>
              </a:rPr>
            </a:br>
            <a:r>
              <a:rPr lang="en-US" altLang="zh-CN" sz="2400" b="1" dirty="0">
                <a:solidFill>
                  <a:srgbClr val="202124"/>
                </a:solidFill>
                <a:latin typeface="Arial Unicode MS"/>
              </a:rPr>
              <a:t>(</a:t>
            </a:r>
            <a:r>
              <a:rPr lang="zh-TW" altLang="en-US" sz="2400" b="1" dirty="0">
                <a:solidFill>
                  <a:srgbClr val="202124"/>
                </a:solidFill>
                <a:latin typeface="Arial Unicode MS"/>
              </a:rPr>
              <a:t>等级数据</a:t>
            </a:r>
            <a:r>
              <a:rPr lang="en-US" altLang="zh-TW" sz="2400" b="1" dirty="0">
                <a:solidFill>
                  <a:srgbClr val="202124"/>
                </a:solidFill>
                <a:latin typeface="Arial Unicode MS"/>
              </a:rPr>
              <a:t>)</a:t>
            </a:r>
            <a:endParaRPr lang="zh-TW" altLang="en-US" sz="2400" b="1" dirty="0">
              <a:solidFill>
                <a:srgbClr val="202124"/>
              </a:solidFill>
              <a:latin typeface="Arial Unicode MS"/>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050" b="1" i="0" u="none" strike="noStrike" cap="none" normalizeH="0" baseline="0" dirty="0">
                <a:ln>
                  <a:noFill/>
                </a:ln>
                <a:solidFill>
                  <a:schemeClr val="tx1"/>
                </a:solidFill>
                <a:effectLst/>
              </a:rPr>
              <a:t>)</a:t>
            </a:r>
            <a:r>
              <a:rPr kumimoji="0" lang="zh-CN" altLang="en-US" sz="1050" b="1" i="0" u="none" strike="noStrike" cap="none" normalizeH="0" baseline="0" dirty="0">
                <a:ln>
                  <a:noFill/>
                </a:ln>
                <a:solidFill>
                  <a:schemeClr val="tx1"/>
                </a:solidFill>
                <a:effectLst/>
              </a:rPr>
              <a:t> </a:t>
            </a:r>
            <a:endParaRPr kumimoji="0" lang="zh-CN" altLang="en-US" sz="2800" b="1"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1981368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647FF-6F14-4BF0-A1B8-F84E34715E1E}"/>
              </a:ext>
            </a:extLst>
          </p:cNvPr>
          <p:cNvSpPr>
            <a:spLocks noGrp="1"/>
          </p:cNvSpPr>
          <p:nvPr>
            <p:ph type="title"/>
          </p:nvPr>
        </p:nvSpPr>
        <p:spPr/>
        <p:txBody>
          <a:bodyPr/>
          <a:lstStyle/>
          <a:p>
            <a:r>
              <a:rPr lang="en-US" dirty="0"/>
              <a:t>Multinomial Logit (MNL) Model</a:t>
            </a:r>
          </a:p>
        </p:txBody>
      </p:sp>
      <p:sp>
        <p:nvSpPr>
          <p:cNvPr id="3" name="Content Placeholder 2">
            <a:extLst>
              <a:ext uri="{FF2B5EF4-FFF2-40B4-BE49-F238E27FC236}">
                <a16:creationId xmlns:a16="http://schemas.microsoft.com/office/drawing/2014/main" id="{44B986CE-1A38-4FCF-80E2-7A0318D86F26}"/>
              </a:ext>
            </a:extLst>
          </p:cNvPr>
          <p:cNvSpPr>
            <a:spLocks noGrp="1"/>
          </p:cNvSpPr>
          <p:nvPr>
            <p:ph idx="1"/>
          </p:nvPr>
        </p:nvSpPr>
        <p:spPr/>
        <p:txBody>
          <a:bodyPr/>
          <a:lstStyle/>
          <a:p>
            <a:r>
              <a:rPr lang="en-US" dirty="0"/>
              <a:t>The MNL model offers a way to operationalize the theory of rational choice within a probabilistic framework. The objective of the MNL model in Marketing is to predict the probabilities that a customer would choose each of several alternatives which are available on a particular purchase/choice occasion. </a:t>
            </a:r>
          </a:p>
          <a:p>
            <a:r>
              <a:rPr lang="en-US" b="0" i="0" dirty="0">
                <a:solidFill>
                  <a:srgbClr val="333333"/>
                </a:solidFill>
                <a:effectLst/>
                <a:latin typeface="Arial" panose="020B0604020202020204" pitchFamily="34" charset="0"/>
              </a:rPr>
              <a:t>A multinomial logistic regression (or multinomial regression for short) is used when the </a:t>
            </a:r>
            <a:r>
              <a:rPr lang="en-US" b="0" i="1" dirty="0">
                <a:solidFill>
                  <a:srgbClr val="333333"/>
                </a:solidFill>
                <a:effectLst/>
                <a:latin typeface="Arial" panose="020B0604020202020204" pitchFamily="34" charset="0"/>
              </a:rPr>
              <a:t>outcome variable being predicted is nominal </a:t>
            </a:r>
            <a:r>
              <a:rPr lang="en-US" b="0" i="0" dirty="0">
                <a:solidFill>
                  <a:srgbClr val="333333"/>
                </a:solidFill>
                <a:effectLst/>
                <a:latin typeface="Arial" panose="020B0604020202020204" pitchFamily="34" charset="0"/>
              </a:rPr>
              <a:t>and has more than two categories that do not have a given rank or order. This model can be used with </a:t>
            </a:r>
            <a:r>
              <a:rPr lang="en-US" b="0" i="1" dirty="0">
                <a:solidFill>
                  <a:srgbClr val="333333"/>
                </a:solidFill>
                <a:effectLst/>
                <a:latin typeface="Arial" panose="020B0604020202020204" pitchFamily="34" charset="0"/>
              </a:rPr>
              <a:t>any number of independent variables that are categorical or continuous</a:t>
            </a:r>
            <a:r>
              <a:rPr lang="en-US" b="0" i="0" dirty="0">
                <a:solidFill>
                  <a:srgbClr val="333333"/>
                </a:solidFill>
                <a:effectLst/>
                <a:latin typeface="Arial" panose="020B0604020202020204" pitchFamily="34" charset="0"/>
              </a:rPr>
              <a:t>.</a:t>
            </a:r>
          </a:p>
          <a:p>
            <a:endParaRPr lang="en-US" b="0" dirty="0">
              <a:solidFill>
                <a:srgbClr val="333333"/>
              </a:solidFill>
              <a:latin typeface="Arial" panose="020B0604020202020204" pitchFamily="34" charset="0"/>
            </a:endParaRPr>
          </a:p>
          <a:p>
            <a:pPr marL="0" indent="0">
              <a:buNone/>
            </a:pPr>
            <a:r>
              <a:rPr lang="en-US" dirty="0">
                <a:hlinkClick r:id="rId2"/>
              </a:rPr>
              <a:t>https://en.wikipedia.org/wiki/Multinomial_logistic_regression</a:t>
            </a:r>
            <a:r>
              <a:rPr lang="en-US" b="0" dirty="0">
                <a:solidFill>
                  <a:srgbClr val="333333"/>
                </a:solidFill>
                <a:latin typeface="Arial" panose="020B0604020202020204" pitchFamily="34" charset="0"/>
              </a:rPr>
              <a:t> </a:t>
            </a:r>
          </a:p>
          <a:p>
            <a:pPr marL="0" indent="0">
              <a:buNone/>
            </a:pPr>
            <a:endParaRPr lang="en-US" b="0" dirty="0">
              <a:solidFill>
                <a:srgbClr val="333333"/>
              </a:solidFill>
              <a:latin typeface="Arial" panose="020B0604020202020204" pitchFamily="34" charset="0"/>
            </a:endParaRPr>
          </a:p>
          <a:p>
            <a:pPr marL="0" indent="0">
              <a:buNone/>
            </a:pPr>
            <a:endParaRPr lang="en-US" dirty="0"/>
          </a:p>
        </p:txBody>
      </p:sp>
      <p:sp>
        <p:nvSpPr>
          <p:cNvPr id="5" name="TextBox 4">
            <a:extLst>
              <a:ext uri="{FF2B5EF4-FFF2-40B4-BE49-F238E27FC236}">
                <a16:creationId xmlns:a16="http://schemas.microsoft.com/office/drawing/2014/main" id="{AFDF3301-E919-41AD-8AA1-2A2639E0A5E3}"/>
              </a:ext>
            </a:extLst>
          </p:cNvPr>
          <p:cNvSpPr txBox="1"/>
          <p:nvPr/>
        </p:nvSpPr>
        <p:spPr>
          <a:xfrm>
            <a:off x="304800" y="5987534"/>
            <a:ext cx="6096000" cy="369332"/>
          </a:xfrm>
          <a:prstGeom prst="rect">
            <a:avLst/>
          </a:prstGeom>
          <a:noFill/>
        </p:spPr>
        <p:txBody>
          <a:bodyPr wrap="square">
            <a:spAutoFit/>
          </a:bodyPr>
          <a:lstStyle/>
          <a:p>
            <a:r>
              <a:rPr lang="en-US" dirty="0">
                <a:hlinkClick r:id="rId3"/>
              </a:rPr>
              <a:t>TN03 - Choice Modeling</a:t>
            </a:r>
            <a:endParaRPr lang="en-US" dirty="0"/>
          </a:p>
        </p:txBody>
      </p:sp>
    </p:spTree>
    <p:extLst>
      <p:ext uri="{BB962C8B-B14F-4D97-AF65-F5344CB8AC3E}">
        <p14:creationId xmlns:p14="http://schemas.microsoft.com/office/powerpoint/2010/main" val="16948092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DDB5-B797-47A0-BC8F-FFBEB1CB173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C87425-C2B9-4BB4-A803-536B7680A80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B9529F1-D9C4-4538-A8B3-0C0782968958}"/>
              </a:ext>
            </a:extLst>
          </p:cNvPr>
          <p:cNvPicPr>
            <a:picLocks noChangeAspect="1"/>
          </p:cNvPicPr>
          <p:nvPr/>
        </p:nvPicPr>
        <p:blipFill>
          <a:blip r:embed="rId2"/>
          <a:stretch>
            <a:fillRect/>
          </a:stretch>
        </p:blipFill>
        <p:spPr>
          <a:xfrm>
            <a:off x="0" y="0"/>
            <a:ext cx="12192000" cy="5472545"/>
          </a:xfrm>
          <a:prstGeom prst="rect">
            <a:avLst/>
          </a:prstGeom>
        </p:spPr>
      </p:pic>
      <p:sp>
        <p:nvSpPr>
          <p:cNvPr id="7" name="TextBox 6">
            <a:extLst>
              <a:ext uri="{FF2B5EF4-FFF2-40B4-BE49-F238E27FC236}">
                <a16:creationId xmlns:a16="http://schemas.microsoft.com/office/drawing/2014/main" id="{202375F8-7139-4C8A-93F6-594061A88885}"/>
              </a:ext>
            </a:extLst>
          </p:cNvPr>
          <p:cNvSpPr txBox="1"/>
          <p:nvPr/>
        </p:nvSpPr>
        <p:spPr>
          <a:xfrm>
            <a:off x="0" y="6488668"/>
            <a:ext cx="8324850" cy="369332"/>
          </a:xfrm>
          <a:prstGeom prst="rect">
            <a:avLst/>
          </a:prstGeom>
          <a:solidFill>
            <a:schemeClr val="bg1"/>
          </a:solidFill>
        </p:spPr>
        <p:txBody>
          <a:bodyPr wrap="square">
            <a:spAutoFit/>
          </a:bodyPr>
          <a:lstStyle/>
          <a:p>
            <a:r>
              <a:rPr lang="en-US" dirty="0">
                <a:hlinkClick r:id="rId3"/>
              </a:rPr>
              <a:t>**Marketing Analysis Methods and Techniques: Key Tools (intellspot.com)</a:t>
            </a:r>
            <a:endParaRPr lang="en-US" dirty="0"/>
          </a:p>
        </p:txBody>
      </p:sp>
      <p:sp>
        <p:nvSpPr>
          <p:cNvPr id="9" name="TextBox 8">
            <a:extLst>
              <a:ext uri="{FF2B5EF4-FFF2-40B4-BE49-F238E27FC236}">
                <a16:creationId xmlns:a16="http://schemas.microsoft.com/office/drawing/2014/main" id="{2B13334D-004B-4D9F-874E-26705BA827FC}"/>
              </a:ext>
            </a:extLst>
          </p:cNvPr>
          <p:cNvSpPr txBox="1"/>
          <p:nvPr/>
        </p:nvSpPr>
        <p:spPr>
          <a:xfrm>
            <a:off x="304800" y="4398822"/>
            <a:ext cx="3567953" cy="830997"/>
          </a:xfrm>
          <a:prstGeom prst="rect">
            <a:avLst/>
          </a:prstGeom>
          <a:noFill/>
        </p:spPr>
        <p:txBody>
          <a:bodyPr wrap="square">
            <a:spAutoFit/>
          </a:bodyPr>
          <a:lstStyle/>
          <a:p>
            <a:r>
              <a:rPr lang="en-US" sz="2400" b="1" i="0" dirty="0">
                <a:solidFill>
                  <a:srgbClr val="444444"/>
                </a:solidFill>
                <a:effectLst/>
                <a:latin typeface="Raleway" pitchFamily="2" charset="0"/>
              </a:rPr>
              <a:t>Perceptual Mapping</a:t>
            </a:r>
          </a:p>
          <a:p>
            <a:r>
              <a:rPr lang="en-US" sz="2400" b="1" dirty="0">
                <a:solidFill>
                  <a:srgbClr val="444444"/>
                </a:solidFill>
                <a:latin typeface="Raleway" pitchFamily="2" charset="0"/>
              </a:rPr>
              <a:t>(used for Positioning)</a:t>
            </a:r>
            <a:endParaRPr lang="en-US" sz="2400" b="1" dirty="0"/>
          </a:p>
        </p:txBody>
      </p:sp>
      <p:sp>
        <p:nvSpPr>
          <p:cNvPr id="11" name="TextBox 10">
            <a:extLst>
              <a:ext uri="{FF2B5EF4-FFF2-40B4-BE49-F238E27FC236}">
                <a16:creationId xmlns:a16="http://schemas.microsoft.com/office/drawing/2014/main" id="{540F3342-87E2-4DDE-8FB0-EEFCA24103F1}"/>
              </a:ext>
            </a:extLst>
          </p:cNvPr>
          <p:cNvSpPr txBox="1"/>
          <p:nvPr/>
        </p:nvSpPr>
        <p:spPr>
          <a:xfrm>
            <a:off x="6045200" y="1905275"/>
            <a:ext cx="2222500" cy="830997"/>
          </a:xfrm>
          <a:prstGeom prst="rect">
            <a:avLst/>
          </a:prstGeom>
          <a:noFill/>
        </p:spPr>
        <p:txBody>
          <a:bodyPr wrap="square">
            <a:spAutoFit/>
          </a:bodyPr>
          <a:lstStyle/>
          <a:p>
            <a:r>
              <a:rPr lang="en-US" sz="2400" b="1" i="0" u="none" strike="noStrike" dirty="0">
                <a:solidFill>
                  <a:srgbClr val="99C034"/>
                </a:solidFill>
                <a:effectLst/>
                <a:latin typeface="Raleway" pitchFamily="2" charset="0"/>
                <a:hlinkClick r:id="rId4"/>
              </a:rPr>
              <a:t>market </a:t>
            </a:r>
          </a:p>
          <a:p>
            <a:r>
              <a:rPr lang="en-US" sz="2400" b="1" i="0" u="none" strike="noStrike" dirty="0">
                <a:solidFill>
                  <a:srgbClr val="99C034"/>
                </a:solidFill>
                <a:effectLst/>
                <a:latin typeface="Raleway" pitchFamily="2" charset="0"/>
                <a:hlinkClick r:id="rId4"/>
              </a:rPr>
              <a:t>segmentation</a:t>
            </a:r>
            <a:endParaRPr lang="en-US" sz="2400" b="1" dirty="0"/>
          </a:p>
        </p:txBody>
      </p:sp>
      <p:sp>
        <p:nvSpPr>
          <p:cNvPr id="15" name="TextBox 14">
            <a:extLst>
              <a:ext uri="{FF2B5EF4-FFF2-40B4-BE49-F238E27FC236}">
                <a16:creationId xmlns:a16="http://schemas.microsoft.com/office/drawing/2014/main" id="{01F34640-C0A6-48C3-A9BC-63A941891430}"/>
              </a:ext>
            </a:extLst>
          </p:cNvPr>
          <p:cNvSpPr txBox="1"/>
          <p:nvPr/>
        </p:nvSpPr>
        <p:spPr>
          <a:xfrm>
            <a:off x="1944781" y="978251"/>
            <a:ext cx="2647950" cy="1200329"/>
          </a:xfrm>
          <a:prstGeom prst="rect">
            <a:avLst/>
          </a:prstGeom>
          <a:noFill/>
        </p:spPr>
        <p:txBody>
          <a:bodyPr wrap="square">
            <a:spAutoFit/>
          </a:bodyPr>
          <a:lstStyle/>
          <a:p>
            <a:r>
              <a:rPr lang="en-US" b="1" i="0" dirty="0">
                <a:solidFill>
                  <a:srgbClr val="444444"/>
                </a:solidFill>
                <a:effectLst/>
                <a:latin typeface="Raleway" pitchFamily="2" charset="0"/>
              </a:rPr>
              <a:t>exploratory analysis groups similar variables into dimensions.</a:t>
            </a:r>
            <a:endParaRPr lang="en-US" b="1" dirty="0"/>
          </a:p>
        </p:txBody>
      </p:sp>
      <p:sp>
        <p:nvSpPr>
          <p:cNvPr id="17" name="TextBox 16">
            <a:extLst>
              <a:ext uri="{FF2B5EF4-FFF2-40B4-BE49-F238E27FC236}">
                <a16:creationId xmlns:a16="http://schemas.microsoft.com/office/drawing/2014/main" id="{F7773356-4F9C-4096-B83D-316745A37F62}"/>
              </a:ext>
            </a:extLst>
          </p:cNvPr>
          <p:cNvSpPr txBox="1"/>
          <p:nvPr/>
        </p:nvSpPr>
        <p:spPr>
          <a:xfrm>
            <a:off x="9189244" y="909205"/>
            <a:ext cx="6157912" cy="1200329"/>
          </a:xfrm>
          <a:prstGeom prst="rect">
            <a:avLst/>
          </a:prstGeom>
          <a:noFill/>
        </p:spPr>
        <p:txBody>
          <a:bodyPr wrap="square">
            <a:spAutoFit/>
          </a:bodyPr>
          <a:lstStyle/>
          <a:p>
            <a:r>
              <a:rPr lang="en-US" sz="2400" b="1" i="0" dirty="0">
                <a:solidFill>
                  <a:srgbClr val="444444"/>
                </a:solidFill>
                <a:effectLst/>
                <a:latin typeface="Raleway" pitchFamily="2" charset="0"/>
              </a:rPr>
              <a:t>Predict </a:t>
            </a:r>
          </a:p>
          <a:p>
            <a:r>
              <a:rPr lang="en-US" sz="2400" b="1" i="0" dirty="0">
                <a:solidFill>
                  <a:srgbClr val="444444"/>
                </a:solidFill>
                <a:effectLst/>
                <a:latin typeface="Raleway" pitchFamily="2" charset="0"/>
              </a:rPr>
              <a:t>purchase </a:t>
            </a:r>
          </a:p>
          <a:p>
            <a:r>
              <a:rPr lang="en-US" sz="2400" b="1" i="0" dirty="0">
                <a:solidFill>
                  <a:srgbClr val="444444"/>
                </a:solidFill>
                <a:effectLst/>
                <a:latin typeface="Raleway" pitchFamily="2" charset="0"/>
              </a:rPr>
              <a:t>decision</a:t>
            </a:r>
            <a:endParaRPr lang="en-US" sz="2400" b="1" dirty="0"/>
          </a:p>
        </p:txBody>
      </p:sp>
      <p:sp>
        <p:nvSpPr>
          <p:cNvPr id="19" name="TextBox 18">
            <a:extLst>
              <a:ext uri="{FF2B5EF4-FFF2-40B4-BE49-F238E27FC236}">
                <a16:creationId xmlns:a16="http://schemas.microsoft.com/office/drawing/2014/main" id="{63ADBC47-82E2-48AD-939A-B8B11AC8917A}"/>
              </a:ext>
            </a:extLst>
          </p:cNvPr>
          <p:cNvSpPr txBox="1"/>
          <p:nvPr/>
        </p:nvSpPr>
        <p:spPr>
          <a:xfrm>
            <a:off x="2922494" y="5322382"/>
            <a:ext cx="4927297" cy="1015663"/>
          </a:xfrm>
          <a:prstGeom prst="rect">
            <a:avLst/>
          </a:prstGeom>
          <a:noFill/>
        </p:spPr>
        <p:txBody>
          <a:bodyPr wrap="square">
            <a:spAutoFit/>
          </a:bodyPr>
          <a:lstStyle/>
          <a:p>
            <a:r>
              <a:rPr lang="en-US" sz="2000" b="1" i="0" dirty="0">
                <a:solidFill>
                  <a:srgbClr val="444444"/>
                </a:solidFill>
                <a:effectLst/>
                <a:latin typeface="Raleway" pitchFamily="2" charset="0"/>
              </a:rPr>
              <a:t>Predict how the relationship between two variables </a:t>
            </a:r>
            <a:r>
              <a:rPr lang="en-US" sz="2000" b="1" dirty="0">
                <a:solidFill>
                  <a:srgbClr val="444444"/>
                </a:solidFill>
                <a:latin typeface="Raleway" pitchFamily="2" charset="0"/>
              </a:rPr>
              <a:t>(e.g., </a:t>
            </a:r>
            <a:r>
              <a:rPr lang="en-US" sz="2000" b="1" i="0" dirty="0">
                <a:solidFill>
                  <a:srgbClr val="444444"/>
                </a:solidFill>
                <a:effectLst/>
                <a:latin typeface="Raleway" pitchFamily="2" charset="0"/>
              </a:rPr>
              <a:t>  between advertising and sales)</a:t>
            </a:r>
            <a:endParaRPr lang="en-US" sz="2000" b="1" dirty="0"/>
          </a:p>
        </p:txBody>
      </p:sp>
      <p:sp>
        <p:nvSpPr>
          <p:cNvPr id="21" name="TextBox 20">
            <a:extLst>
              <a:ext uri="{FF2B5EF4-FFF2-40B4-BE49-F238E27FC236}">
                <a16:creationId xmlns:a16="http://schemas.microsoft.com/office/drawing/2014/main" id="{6897F862-1566-4266-A9F0-CD4EF9A0B3C7}"/>
              </a:ext>
            </a:extLst>
          </p:cNvPr>
          <p:cNvSpPr txBox="1"/>
          <p:nvPr/>
        </p:nvSpPr>
        <p:spPr>
          <a:xfrm>
            <a:off x="7849791" y="4699838"/>
            <a:ext cx="3732609" cy="1754326"/>
          </a:xfrm>
          <a:prstGeom prst="rect">
            <a:avLst/>
          </a:prstGeom>
          <a:noFill/>
        </p:spPr>
        <p:txBody>
          <a:bodyPr wrap="square">
            <a:spAutoFit/>
          </a:bodyPr>
          <a:lstStyle/>
          <a:p>
            <a:r>
              <a:rPr lang="en-US" b="1" dirty="0">
                <a:solidFill>
                  <a:srgbClr val="444444"/>
                </a:solidFill>
                <a:latin typeface="Raleway" pitchFamily="2" charset="0"/>
              </a:rPr>
              <a:t>Correlation analysis </a:t>
            </a:r>
            <a:r>
              <a:rPr lang="en-US" dirty="0">
                <a:solidFill>
                  <a:srgbClr val="444444"/>
                </a:solidFill>
                <a:latin typeface="Raleway" pitchFamily="2" charset="0"/>
              </a:rPr>
              <a:t>focuses on the strength/the degree of a relationship between two </a:t>
            </a:r>
            <a:r>
              <a:rPr lang="en-US" dirty="0" err="1">
                <a:solidFill>
                  <a:srgbClr val="444444"/>
                </a:solidFill>
                <a:latin typeface="Raleway" pitchFamily="2" charset="0"/>
              </a:rPr>
              <a:t>variables.while</a:t>
            </a:r>
            <a:r>
              <a:rPr lang="en-US" dirty="0">
                <a:solidFill>
                  <a:srgbClr val="444444"/>
                </a:solidFill>
                <a:latin typeface="Raleway" pitchFamily="2" charset="0"/>
              </a:rPr>
              <a:t> regression </a:t>
            </a:r>
            <a:r>
              <a:rPr lang="en-US" b="0" i="0" dirty="0">
                <a:solidFill>
                  <a:srgbClr val="444444"/>
                </a:solidFill>
                <a:effectLst/>
                <a:latin typeface="Raleway" pitchFamily="2" charset="0"/>
              </a:rPr>
              <a:t>analysis emphasis on the prediction while</a:t>
            </a:r>
            <a:endParaRPr lang="en-US" dirty="0"/>
          </a:p>
        </p:txBody>
      </p:sp>
    </p:spTree>
    <p:extLst>
      <p:ext uri="{BB962C8B-B14F-4D97-AF65-F5344CB8AC3E}">
        <p14:creationId xmlns:p14="http://schemas.microsoft.com/office/powerpoint/2010/main" val="1778426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D347D-8303-4008-960E-93AC117DCF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EA1B74D-6A3C-4D8E-9E81-3A6E1A2568A6}"/>
              </a:ext>
            </a:extLst>
          </p:cNvPr>
          <p:cNvSpPr>
            <a:spLocks noGrp="1"/>
          </p:cNvSpPr>
          <p:nvPr>
            <p:ph idx="1"/>
          </p:nvPr>
        </p:nvSpPr>
        <p:spPr/>
        <p:txBody>
          <a:bodyPr/>
          <a:lstStyle/>
          <a:p>
            <a:endParaRPr lang="en-US" dirty="0"/>
          </a:p>
        </p:txBody>
      </p:sp>
      <p:pic>
        <p:nvPicPr>
          <p:cNvPr id="7" name="Picture 6">
            <a:extLst>
              <a:ext uri="{FF2B5EF4-FFF2-40B4-BE49-F238E27FC236}">
                <a16:creationId xmlns:a16="http://schemas.microsoft.com/office/drawing/2014/main" id="{B9C7EB9F-A869-4E27-964D-E8B22C946AB0}"/>
              </a:ext>
            </a:extLst>
          </p:cNvPr>
          <p:cNvPicPr>
            <a:picLocks noChangeAspect="1"/>
          </p:cNvPicPr>
          <p:nvPr/>
        </p:nvPicPr>
        <p:blipFill>
          <a:blip r:embed="rId3"/>
          <a:stretch>
            <a:fillRect/>
          </a:stretch>
        </p:blipFill>
        <p:spPr>
          <a:xfrm>
            <a:off x="101094" y="977234"/>
            <a:ext cx="6682200" cy="5044059"/>
          </a:xfrm>
          <a:prstGeom prst="rect">
            <a:avLst/>
          </a:prstGeom>
        </p:spPr>
      </p:pic>
      <p:sp>
        <p:nvSpPr>
          <p:cNvPr id="11" name="TextBox 10">
            <a:extLst>
              <a:ext uri="{FF2B5EF4-FFF2-40B4-BE49-F238E27FC236}">
                <a16:creationId xmlns:a16="http://schemas.microsoft.com/office/drawing/2014/main" id="{472FAC70-BC4F-4513-888A-00186173FDE5}"/>
              </a:ext>
            </a:extLst>
          </p:cNvPr>
          <p:cNvSpPr txBox="1"/>
          <p:nvPr/>
        </p:nvSpPr>
        <p:spPr>
          <a:xfrm>
            <a:off x="5510306" y="5374962"/>
            <a:ext cx="6096000" cy="276999"/>
          </a:xfrm>
          <a:prstGeom prst="rect">
            <a:avLst/>
          </a:prstGeom>
          <a:noFill/>
        </p:spPr>
        <p:txBody>
          <a:bodyPr wrap="square">
            <a:spAutoFit/>
          </a:bodyPr>
          <a:lstStyle/>
          <a:p>
            <a:r>
              <a:rPr lang="en-US" sz="1200" dirty="0">
                <a:hlinkClick r:id="rId4"/>
              </a:rPr>
              <a:t>Statistics 101: Logistic Regression, Logit and Regression Equation - YouTube</a:t>
            </a:r>
            <a:endParaRPr lang="en-US" sz="1200" dirty="0"/>
          </a:p>
        </p:txBody>
      </p:sp>
    </p:spTree>
    <p:extLst>
      <p:ext uri="{BB962C8B-B14F-4D97-AF65-F5344CB8AC3E}">
        <p14:creationId xmlns:p14="http://schemas.microsoft.com/office/powerpoint/2010/main" val="28738942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683AD-D577-441C-9B15-DDFF50731F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C6C7E82-F64A-44D4-8EFD-6C716366EC0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BEC84D1-4D28-40DE-B96D-0E4C0E8121D0}"/>
              </a:ext>
            </a:extLst>
          </p:cNvPr>
          <p:cNvPicPr>
            <a:picLocks noChangeAspect="1"/>
          </p:cNvPicPr>
          <p:nvPr/>
        </p:nvPicPr>
        <p:blipFill>
          <a:blip r:embed="rId2"/>
          <a:stretch>
            <a:fillRect/>
          </a:stretch>
        </p:blipFill>
        <p:spPr>
          <a:xfrm>
            <a:off x="2156063" y="1177364"/>
            <a:ext cx="7879873" cy="5564841"/>
          </a:xfrm>
          <a:prstGeom prst="rect">
            <a:avLst/>
          </a:prstGeom>
        </p:spPr>
      </p:pic>
    </p:spTree>
    <p:extLst>
      <p:ext uri="{BB962C8B-B14F-4D97-AF65-F5344CB8AC3E}">
        <p14:creationId xmlns:p14="http://schemas.microsoft.com/office/powerpoint/2010/main" val="13267274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4D3A5-EAA8-4D6B-94E2-B1682393F38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993879-121E-49CD-8F9A-DB7245231307}"/>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3E28BAC4-4B1E-44A2-858D-98DE598D8AB6}"/>
              </a:ext>
            </a:extLst>
          </p:cNvPr>
          <p:cNvPicPr>
            <a:picLocks noChangeAspect="1"/>
          </p:cNvPicPr>
          <p:nvPr/>
        </p:nvPicPr>
        <p:blipFill>
          <a:blip r:embed="rId2"/>
          <a:stretch>
            <a:fillRect/>
          </a:stretch>
        </p:blipFill>
        <p:spPr>
          <a:xfrm>
            <a:off x="0" y="0"/>
            <a:ext cx="12192000" cy="6432109"/>
          </a:xfrm>
          <a:prstGeom prst="rect">
            <a:avLst/>
          </a:prstGeom>
        </p:spPr>
      </p:pic>
      <p:sp>
        <p:nvSpPr>
          <p:cNvPr id="5" name="TextBox 4">
            <a:extLst>
              <a:ext uri="{FF2B5EF4-FFF2-40B4-BE49-F238E27FC236}">
                <a16:creationId xmlns:a16="http://schemas.microsoft.com/office/drawing/2014/main" id="{F2935D8F-C25B-4670-BCA5-BB7838976532}"/>
              </a:ext>
            </a:extLst>
          </p:cNvPr>
          <p:cNvSpPr txBox="1"/>
          <p:nvPr/>
        </p:nvSpPr>
        <p:spPr>
          <a:xfrm>
            <a:off x="2205317" y="6488668"/>
            <a:ext cx="9986683" cy="369332"/>
          </a:xfrm>
          <a:prstGeom prst="rect">
            <a:avLst/>
          </a:prstGeom>
          <a:solidFill>
            <a:schemeClr val="accent2"/>
          </a:solidFill>
        </p:spPr>
        <p:txBody>
          <a:bodyPr wrap="square">
            <a:spAutoFit/>
          </a:bodyPr>
          <a:lstStyle/>
          <a:p>
            <a:r>
              <a:rPr lang="en-US" dirty="0">
                <a:hlinkClick r:id="rId3">
                  <a:extLst>
                    <a:ext uri="{A12FA001-AC4F-418D-AE19-62706E023703}">
                      <ahyp:hlinkClr xmlns:ahyp="http://schemas.microsoft.com/office/drawing/2018/hyperlinkcolor" val="tx"/>
                    </a:ext>
                  </a:extLst>
                </a:hlinkClick>
              </a:rPr>
              <a:t>** Statistics 101: Logistic Regression, Logit and Regression Equation - YouTube</a:t>
            </a:r>
            <a:endParaRPr lang="en-US" dirty="0"/>
          </a:p>
        </p:txBody>
      </p:sp>
    </p:spTree>
    <p:extLst>
      <p:ext uri="{BB962C8B-B14F-4D97-AF65-F5344CB8AC3E}">
        <p14:creationId xmlns:p14="http://schemas.microsoft.com/office/powerpoint/2010/main" val="31404034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A8DC4-9CA0-4FC4-80F5-CD610CA53D0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5D6E0E-49EF-403F-81FC-74FA742F214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ED1BBD3-B480-41B5-A5BE-55F0D314555A}"/>
              </a:ext>
            </a:extLst>
          </p:cNvPr>
          <p:cNvPicPr>
            <a:picLocks noChangeAspect="1"/>
          </p:cNvPicPr>
          <p:nvPr/>
        </p:nvPicPr>
        <p:blipFill>
          <a:blip r:embed="rId2"/>
          <a:stretch>
            <a:fillRect/>
          </a:stretch>
        </p:blipFill>
        <p:spPr>
          <a:xfrm>
            <a:off x="0" y="8336"/>
            <a:ext cx="12192000" cy="6841328"/>
          </a:xfrm>
          <a:prstGeom prst="rect">
            <a:avLst/>
          </a:prstGeom>
        </p:spPr>
      </p:pic>
    </p:spTree>
    <p:extLst>
      <p:ext uri="{BB962C8B-B14F-4D97-AF65-F5344CB8AC3E}">
        <p14:creationId xmlns:p14="http://schemas.microsoft.com/office/powerpoint/2010/main" val="35230303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0865F-8670-4083-910E-E01CE2A4E85F}"/>
              </a:ext>
            </a:extLst>
          </p:cNvPr>
          <p:cNvSpPr>
            <a:spLocks noGrp="1"/>
          </p:cNvSpPr>
          <p:nvPr>
            <p:ph type="title"/>
          </p:nvPr>
        </p:nvSpPr>
        <p:spPr/>
        <p:txBody>
          <a:bodyPr/>
          <a:lstStyle/>
          <a:p>
            <a:r>
              <a:rPr lang="en-US" dirty="0"/>
              <a:t>Estimated Regression Equation</a:t>
            </a:r>
          </a:p>
        </p:txBody>
      </p:sp>
      <p:sp>
        <p:nvSpPr>
          <p:cNvPr id="3" name="Content Placeholder 2">
            <a:extLst>
              <a:ext uri="{FF2B5EF4-FFF2-40B4-BE49-F238E27FC236}">
                <a16:creationId xmlns:a16="http://schemas.microsoft.com/office/drawing/2014/main" id="{7E0A48A0-1C7D-49B7-B834-C44EFA130A63}"/>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A3B9EE0A-612F-4F50-8F6C-955864F6E4F3}"/>
              </a:ext>
            </a:extLst>
          </p:cNvPr>
          <p:cNvPicPr>
            <a:picLocks noChangeAspect="1"/>
          </p:cNvPicPr>
          <p:nvPr/>
        </p:nvPicPr>
        <p:blipFill>
          <a:blip r:embed="rId2"/>
          <a:stretch>
            <a:fillRect/>
          </a:stretch>
        </p:blipFill>
        <p:spPr>
          <a:xfrm>
            <a:off x="0" y="877129"/>
            <a:ext cx="12192000" cy="5103742"/>
          </a:xfrm>
          <a:prstGeom prst="rect">
            <a:avLst/>
          </a:prstGeom>
        </p:spPr>
      </p:pic>
    </p:spTree>
    <p:extLst>
      <p:ext uri="{BB962C8B-B14F-4D97-AF65-F5344CB8AC3E}">
        <p14:creationId xmlns:p14="http://schemas.microsoft.com/office/powerpoint/2010/main" val="12956162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8602-19D6-483F-A08B-4B31D093450F}"/>
              </a:ext>
            </a:extLst>
          </p:cNvPr>
          <p:cNvSpPr>
            <a:spLocks noGrp="1"/>
          </p:cNvSpPr>
          <p:nvPr>
            <p:ph type="title"/>
          </p:nvPr>
        </p:nvSpPr>
        <p:spPr/>
        <p:txBody>
          <a:bodyPr/>
          <a:lstStyle/>
          <a:p>
            <a:r>
              <a:rPr lang="en-US" dirty="0"/>
              <a:t>Correlation Matrix and Multicollinearity in Regression </a:t>
            </a:r>
          </a:p>
        </p:txBody>
      </p:sp>
      <p:sp>
        <p:nvSpPr>
          <p:cNvPr id="3" name="Content Placeholder 2">
            <a:extLst>
              <a:ext uri="{FF2B5EF4-FFF2-40B4-BE49-F238E27FC236}">
                <a16:creationId xmlns:a16="http://schemas.microsoft.com/office/drawing/2014/main" id="{2332C968-C37F-4623-83F6-B63DEB23E3EE}"/>
              </a:ext>
            </a:extLst>
          </p:cNvPr>
          <p:cNvSpPr>
            <a:spLocks noGrp="1"/>
          </p:cNvSpPr>
          <p:nvPr>
            <p:ph idx="1"/>
          </p:nvPr>
        </p:nvSpPr>
        <p:spPr/>
        <p:txBody>
          <a:bodyPr/>
          <a:lstStyle/>
          <a:p>
            <a:pPr algn="l"/>
            <a:r>
              <a:rPr lang="en-US" b="0" i="0" dirty="0">
                <a:solidFill>
                  <a:srgbClr val="000000"/>
                </a:solidFill>
                <a:effectLst/>
                <a:latin typeface="Helvetica" panose="020B0604020202020204" pitchFamily="34" charset="0"/>
              </a:rPr>
              <a:t>One key assumption of </a:t>
            </a:r>
            <a:r>
              <a:rPr lang="en-US" b="0" i="0" u="none" strike="noStrike" dirty="0">
                <a:solidFill>
                  <a:srgbClr val="9B59B6"/>
                </a:solidFill>
                <a:effectLst/>
                <a:latin typeface="Helvetica" panose="020B0604020202020204" pitchFamily="34" charset="0"/>
                <a:hlinkClick r:id="rId3"/>
              </a:rPr>
              <a:t>multiple linear regression</a:t>
            </a:r>
            <a:r>
              <a:rPr lang="en-US" b="0" i="0" dirty="0">
                <a:solidFill>
                  <a:srgbClr val="000000"/>
                </a:solidFill>
                <a:effectLst/>
                <a:latin typeface="Helvetica" panose="020B0604020202020204" pitchFamily="34" charset="0"/>
              </a:rPr>
              <a:t> is that no independent variable in the model is highly correlated with another variable in the model. </a:t>
            </a:r>
          </a:p>
          <a:p>
            <a:r>
              <a:rPr lang="en-US" b="0" i="0" dirty="0">
                <a:solidFill>
                  <a:srgbClr val="404040"/>
                </a:solidFill>
                <a:effectLst/>
                <a:latin typeface="gt-regular"/>
              </a:rPr>
              <a:t>Collinearity refers to a condition whereby we have a pair of heavily correlated "independent" variables to each other in data.</a:t>
            </a:r>
            <a:endParaRPr lang="en-US" b="0" dirty="0">
              <a:solidFill>
                <a:srgbClr val="404040"/>
              </a:solidFill>
              <a:latin typeface="gt-regular"/>
            </a:endParaRPr>
          </a:p>
          <a:p>
            <a:r>
              <a:rPr lang="en-US" b="0" i="0" dirty="0">
                <a:solidFill>
                  <a:srgbClr val="404040"/>
                </a:solidFill>
                <a:effectLst/>
                <a:latin typeface="gt-regular"/>
              </a:rPr>
              <a:t>Multicollinearity may make it difficult for us to distinguish between independent variables’ isolated effects on a dependent variable.</a:t>
            </a:r>
          </a:p>
          <a:p>
            <a:r>
              <a:rPr lang="en-US" b="1" i="0" dirty="0">
                <a:solidFill>
                  <a:srgbClr val="000000"/>
                </a:solidFill>
                <a:effectLst/>
                <a:latin typeface="inherit"/>
                <a:hlinkClick r:id="rId4"/>
              </a:rPr>
              <a:t>Correlation Matrix</a:t>
            </a:r>
            <a:r>
              <a:rPr lang="en-US" b="1" i="0" dirty="0">
                <a:solidFill>
                  <a:srgbClr val="000000"/>
                </a:solidFill>
                <a:effectLst/>
                <a:latin typeface="inherit"/>
              </a:rPr>
              <a:t> and use </a:t>
            </a:r>
            <a:r>
              <a:rPr lang="en-US" b="1" i="0" dirty="0">
                <a:solidFill>
                  <a:srgbClr val="000000"/>
                </a:solidFill>
                <a:effectLst/>
                <a:latin typeface="inherit"/>
                <a:hlinkClick r:id="rId5"/>
              </a:rPr>
              <a:t>Excel to create Correlation Matrix</a:t>
            </a:r>
            <a:r>
              <a:rPr lang="en-US" b="1" i="0" dirty="0">
                <a:solidFill>
                  <a:srgbClr val="000000"/>
                </a:solidFill>
                <a:effectLst/>
                <a:latin typeface="inherit"/>
              </a:rPr>
              <a:t>.</a:t>
            </a:r>
            <a:endParaRPr lang="en-US" b="1" i="0" dirty="0">
              <a:solidFill>
                <a:srgbClr val="020202"/>
              </a:solidFill>
              <a:effectLst/>
              <a:latin typeface="Montserrat" panose="02000505000000020004" pitchFamily="2" charset="0"/>
            </a:endParaRPr>
          </a:p>
          <a:p>
            <a:pPr marL="0" indent="0">
              <a:buNone/>
            </a:pPr>
            <a:endParaRPr lang="en-US" b="1" i="0" dirty="0">
              <a:solidFill>
                <a:srgbClr val="404040"/>
              </a:solidFill>
              <a:effectLst/>
              <a:latin typeface="gt-bold"/>
            </a:endParaRPr>
          </a:p>
          <a:p>
            <a:pPr marL="0" indent="0">
              <a:buNone/>
            </a:pPr>
            <a:r>
              <a:rPr lang="en-US" dirty="0">
                <a:solidFill>
                  <a:srgbClr val="404040"/>
                </a:solidFill>
                <a:latin typeface="gt-bold"/>
              </a:rPr>
              <a:t>One simple method among others is: </a:t>
            </a:r>
            <a:endParaRPr lang="en-US" b="1" i="0" dirty="0">
              <a:solidFill>
                <a:srgbClr val="404040"/>
              </a:solidFill>
              <a:effectLst/>
              <a:latin typeface="gt-bold"/>
            </a:endParaRPr>
          </a:p>
          <a:p>
            <a:pPr marL="0" indent="0">
              <a:buNone/>
            </a:pPr>
            <a:r>
              <a:rPr lang="en-US" b="1" i="0" dirty="0">
                <a:solidFill>
                  <a:srgbClr val="404040"/>
                </a:solidFill>
                <a:effectLst/>
                <a:latin typeface="gt-bold"/>
              </a:rPr>
              <a:t>Removing variables.</a:t>
            </a:r>
            <a:r>
              <a:rPr lang="en-US" b="0" i="0" dirty="0">
                <a:solidFill>
                  <a:srgbClr val="404040"/>
                </a:solidFill>
                <a:effectLst/>
                <a:latin typeface="gt-regular"/>
              </a:rPr>
              <a:t> A straightforward method of correcting multicollinearity is removing one or more variables showing a high correlation. </a:t>
            </a:r>
          </a:p>
          <a:p>
            <a:pPr marL="0" indent="0">
              <a:buNone/>
            </a:pPr>
            <a:endParaRPr lang="en-US" b="0" dirty="0">
              <a:solidFill>
                <a:srgbClr val="404040"/>
              </a:solidFill>
              <a:latin typeface="gt-regular"/>
            </a:endParaRPr>
          </a:p>
          <a:p>
            <a:pPr marL="0" indent="0">
              <a:buNone/>
            </a:pPr>
            <a:endParaRPr lang="en-US" b="0" i="0" dirty="0">
              <a:solidFill>
                <a:srgbClr val="404040"/>
              </a:solidFill>
              <a:effectLst/>
              <a:latin typeface="gt-regular"/>
            </a:endParaRPr>
          </a:p>
          <a:p>
            <a:pPr marL="0" indent="0">
              <a:buNone/>
            </a:pPr>
            <a:endParaRPr lang="en-US" b="0" dirty="0">
              <a:solidFill>
                <a:srgbClr val="404040"/>
              </a:solidFill>
              <a:latin typeface="gt-regular"/>
            </a:endParaRPr>
          </a:p>
          <a:p>
            <a:pPr marL="0" indent="0">
              <a:buNone/>
            </a:pPr>
            <a:r>
              <a:rPr lang="en-US" b="0" i="0" dirty="0">
                <a:solidFill>
                  <a:srgbClr val="404040"/>
                </a:solidFill>
                <a:effectLst/>
                <a:latin typeface="gt-regular"/>
              </a:rPr>
              <a:t> </a:t>
            </a:r>
            <a:r>
              <a:rPr lang="en-US" b="0" i="0" dirty="0">
                <a:solidFill>
                  <a:srgbClr val="1D9AD1"/>
                </a:solidFill>
                <a:effectLst/>
                <a:latin typeface="gt-regular"/>
                <a:hlinkClick r:id="rId6"/>
              </a:rPr>
              <a:t>Statistical significance</a:t>
            </a:r>
            <a:r>
              <a:rPr lang="en-US" b="0" i="0" dirty="0">
                <a:solidFill>
                  <a:srgbClr val="404040"/>
                </a:solidFill>
                <a:effectLst/>
                <a:latin typeface="gt-regular"/>
              </a:rPr>
              <a:t> claims that an outcome resulting from testing or experimentation is unlikely to occur randomly.</a:t>
            </a:r>
          </a:p>
          <a:p>
            <a:pPr marL="0" indent="0">
              <a:buNone/>
            </a:pPr>
            <a:endParaRPr lang="en-US" dirty="0"/>
          </a:p>
        </p:txBody>
      </p:sp>
    </p:spTree>
    <p:extLst>
      <p:ext uri="{BB962C8B-B14F-4D97-AF65-F5344CB8AC3E}">
        <p14:creationId xmlns:p14="http://schemas.microsoft.com/office/powerpoint/2010/main" val="88206261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FFBED-1F7A-4F3A-BD01-A63425F66693}"/>
              </a:ext>
            </a:extLst>
          </p:cNvPr>
          <p:cNvSpPr>
            <a:spLocks noGrp="1"/>
          </p:cNvSpPr>
          <p:nvPr>
            <p:ph type="title"/>
          </p:nvPr>
        </p:nvSpPr>
        <p:spPr/>
        <p:txBody>
          <a:bodyPr/>
          <a:lstStyle/>
          <a:p>
            <a:r>
              <a:rPr lang="en-US" dirty="0"/>
              <a:t>Using R for the Case </a:t>
            </a:r>
          </a:p>
        </p:txBody>
      </p:sp>
      <p:sp>
        <p:nvSpPr>
          <p:cNvPr id="3" name="Content Placeholder 2">
            <a:extLst>
              <a:ext uri="{FF2B5EF4-FFF2-40B4-BE49-F238E27FC236}">
                <a16:creationId xmlns:a16="http://schemas.microsoft.com/office/drawing/2014/main" id="{A2F044F0-4769-419C-A912-3600D9E10EFC}"/>
              </a:ext>
            </a:extLst>
          </p:cNvPr>
          <p:cNvSpPr>
            <a:spLocks noGrp="1"/>
          </p:cNvSpPr>
          <p:nvPr>
            <p:ph idx="1"/>
          </p:nvPr>
        </p:nvSpPr>
        <p:spPr/>
        <p:txBody>
          <a:bodyPr/>
          <a:lstStyle/>
          <a:p>
            <a:pPr marL="0" indent="0">
              <a:buNone/>
            </a:pPr>
            <a:r>
              <a:rPr lang="en-US" dirty="0" err="1">
                <a:hlinkClick r:id="rId2"/>
              </a:rPr>
              <a:t>RPubs</a:t>
            </a:r>
            <a:r>
              <a:rPr lang="en-US" dirty="0">
                <a:hlinkClick r:id="rId2"/>
              </a:rPr>
              <a:t> - DA 6813: Case Study 2 - Bookbinders Book Club</a:t>
            </a:r>
            <a:r>
              <a:rPr lang="en-US" dirty="0"/>
              <a:t> in R Studio</a:t>
            </a:r>
          </a:p>
        </p:txBody>
      </p:sp>
    </p:spTree>
    <p:extLst>
      <p:ext uri="{BB962C8B-B14F-4D97-AF65-F5344CB8AC3E}">
        <p14:creationId xmlns:p14="http://schemas.microsoft.com/office/powerpoint/2010/main" val="24839474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5F8B8-0F84-4949-A787-5F23A4CB0CC1}"/>
              </a:ext>
            </a:extLst>
          </p:cNvPr>
          <p:cNvSpPr>
            <a:spLocks noGrp="1"/>
          </p:cNvSpPr>
          <p:nvPr>
            <p:ph type="title"/>
          </p:nvPr>
        </p:nvSpPr>
        <p:spPr/>
        <p:txBody>
          <a:bodyPr/>
          <a:lstStyle/>
          <a:p>
            <a:r>
              <a:rPr lang="en-US" dirty="0"/>
              <a:t>Customer Retention: Another Case in R</a:t>
            </a:r>
          </a:p>
        </p:txBody>
      </p:sp>
      <p:sp>
        <p:nvSpPr>
          <p:cNvPr id="3" name="Content Placeholder 2">
            <a:extLst>
              <a:ext uri="{FF2B5EF4-FFF2-40B4-BE49-F238E27FC236}">
                <a16:creationId xmlns:a16="http://schemas.microsoft.com/office/drawing/2014/main" id="{5EF9585C-977B-492C-A392-9298E4721FD9}"/>
              </a:ext>
            </a:extLst>
          </p:cNvPr>
          <p:cNvSpPr>
            <a:spLocks noGrp="1"/>
          </p:cNvSpPr>
          <p:nvPr>
            <p:ph idx="1"/>
          </p:nvPr>
        </p:nvSpPr>
        <p:spPr>
          <a:xfrm>
            <a:off x="-1" y="685800"/>
            <a:ext cx="12100373" cy="5486400"/>
          </a:xfrm>
        </p:spPr>
        <p:txBody>
          <a:bodyPr/>
          <a:lstStyle/>
          <a:p>
            <a:r>
              <a:rPr lang="en-US" dirty="0"/>
              <a:t>Data </a:t>
            </a:r>
            <a:r>
              <a:rPr lang="en-US" dirty="0">
                <a:sym typeface="Wingdings" panose="05000000000000000000" pitchFamily="2" charset="2"/>
              </a:rPr>
              <a:t> </a:t>
            </a:r>
            <a:r>
              <a:rPr lang="en-US" dirty="0">
                <a:hlinkClick r:id="rId2"/>
              </a:rPr>
              <a:t>https://cran.r-project.org/web/packages/SMCRM/index.html</a:t>
            </a:r>
            <a:endParaRPr lang="en-US" dirty="0"/>
          </a:p>
          <a:p>
            <a:pPr lvl="1"/>
            <a:r>
              <a:rPr lang="en-US" dirty="0">
                <a:hlinkClick r:id="rId3"/>
              </a:rPr>
              <a:t>https://cran.r-project.org/web/packages/SMCRM/SMCRM.pdf</a:t>
            </a:r>
            <a:r>
              <a:rPr lang="en-US" dirty="0"/>
              <a:t>	</a:t>
            </a:r>
          </a:p>
          <a:p>
            <a:pPr lvl="1"/>
            <a:r>
              <a:rPr lang="en-US" dirty="0"/>
              <a:t>Excel data?? </a:t>
            </a:r>
            <a:r>
              <a:rPr lang="en-US" dirty="0">
                <a:sym typeface="Wingdings" panose="05000000000000000000" pitchFamily="2" charset="2"/>
              </a:rPr>
              <a:t> </a:t>
            </a:r>
            <a:r>
              <a:rPr lang="en-US" dirty="0">
                <a:sym typeface="Wingdings" panose="05000000000000000000" pitchFamily="2" charset="2"/>
                <a:hlinkClick r:id="rId4"/>
              </a:rPr>
              <a:t>https://media.wiley.com/product_ancillary/02/11199932/DOWNLOAD/Chapter%203%20-%20Customer%20Acquisition%20Data.xls</a:t>
            </a:r>
            <a:r>
              <a:rPr lang="en-US" dirty="0">
                <a:sym typeface="Wingdings" panose="05000000000000000000" pitchFamily="2" charset="2"/>
              </a:rPr>
              <a:t> </a:t>
            </a:r>
            <a:endParaRPr lang="en-US" dirty="0"/>
          </a:p>
          <a:p>
            <a:r>
              <a:rPr lang="en-US" dirty="0"/>
              <a:t>R code </a:t>
            </a:r>
            <a:r>
              <a:rPr lang="en-US" dirty="0">
                <a:sym typeface="Wingdings" panose="05000000000000000000" pitchFamily="2" charset="2"/>
              </a:rPr>
              <a:t> </a:t>
            </a:r>
            <a:r>
              <a:rPr lang="en-US" dirty="0">
                <a:sym typeface="Wingdings" panose="05000000000000000000" pitchFamily="2" charset="2"/>
                <a:hlinkClick r:id="rId5"/>
              </a:rPr>
              <a:t>https://rpubs.com/alexisleo/da6813-casestudy-customerretention</a:t>
            </a:r>
            <a:r>
              <a:rPr lang="en-US" dirty="0">
                <a:sym typeface="Wingdings" panose="05000000000000000000" pitchFamily="2" charset="2"/>
              </a:rPr>
              <a:t> </a:t>
            </a:r>
          </a:p>
          <a:p>
            <a:pPr marL="0" indent="0">
              <a:buNone/>
            </a:pPr>
            <a:endParaRPr lang="en-US" dirty="0">
              <a:sym typeface="Wingdings" panose="05000000000000000000" pitchFamily="2" charset="2"/>
            </a:endParaRPr>
          </a:p>
          <a:p>
            <a:r>
              <a:rPr lang="en-US" dirty="0">
                <a:sym typeface="Wingdings" panose="05000000000000000000" pitchFamily="2" charset="2"/>
              </a:rPr>
              <a:t>Additional reference: </a:t>
            </a:r>
            <a:r>
              <a:rPr lang="en-US" sz="2000" b="0" dirty="0">
                <a:solidFill>
                  <a:srgbClr val="1A0DAB"/>
                </a:solidFill>
                <a:latin typeface="Roboto" panose="02000000000000000000" pitchFamily="2" charset="0"/>
                <a:hlinkClick r:id="rId6"/>
              </a:rPr>
              <a:t>How To Win The Retention Game: A Case Study With </a:t>
            </a:r>
            <a:r>
              <a:rPr lang="en-US" sz="2000" b="0" dirty="0" err="1">
                <a:solidFill>
                  <a:srgbClr val="1A0DAB"/>
                </a:solidFill>
                <a:latin typeface="Roboto" panose="02000000000000000000" pitchFamily="2" charset="0"/>
                <a:hlinkClick r:id="rId6"/>
              </a:rPr>
              <a:t>Lingopie</a:t>
            </a:r>
            <a:endParaRPr lang="en-US" sz="2000" b="0" dirty="0">
              <a:solidFill>
                <a:srgbClr val="1A0DAB"/>
              </a:solidFill>
              <a:latin typeface="Roboto" panose="02000000000000000000" pitchFamily="2" charset="0"/>
              <a:hlinkClick r:id="rId6"/>
            </a:endParaRPr>
          </a:p>
          <a:p>
            <a:endParaRPr lang="en-US" dirty="0">
              <a:sym typeface="Wingdings" panose="05000000000000000000" pitchFamily="2" charset="2"/>
            </a:endParaRPr>
          </a:p>
          <a:p>
            <a:pPr marL="0" indent="0">
              <a:buNone/>
            </a:pPr>
            <a:r>
              <a:rPr lang="en-US" dirty="0"/>
              <a:t> </a:t>
            </a:r>
          </a:p>
        </p:txBody>
      </p:sp>
      <p:graphicFrame>
        <p:nvGraphicFramePr>
          <p:cNvPr id="4" name="Table 3">
            <a:extLst>
              <a:ext uri="{FF2B5EF4-FFF2-40B4-BE49-F238E27FC236}">
                <a16:creationId xmlns:a16="http://schemas.microsoft.com/office/drawing/2014/main" id="{B9A1ECE1-4252-4595-B6A7-6372DCC1EDFF}"/>
              </a:ext>
            </a:extLst>
          </p:cNvPr>
          <p:cNvGraphicFramePr>
            <a:graphicFrameLocks noGrp="1"/>
          </p:cNvGraphicFramePr>
          <p:nvPr>
            <p:extLst>
              <p:ext uri="{D42A27DB-BD31-4B8C-83A1-F6EECF244321}">
                <p14:modId xmlns:p14="http://schemas.microsoft.com/office/powerpoint/2010/main" val="3438206106"/>
              </p:ext>
            </p:extLst>
          </p:nvPr>
        </p:nvGraphicFramePr>
        <p:xfrm>
          <a:off x="166777" y="5247640"/>
          <a:ext cx="11568023" cy="1737360"/>
        </p:xfrm>
        <a:graphic>
          <a:graphicData uri="http://schemas.openxmlformats.org/drawingml/2006/table">
            <a:tbl>
              <a:tblPr/>
              <a:tblGrid>
                <a:gridCol w="5827623">
                  <a:extLst>
                    <a:ext uri="{9D8B030D-6E8A-4147-A177-3AD203B41FA5}">
                      <a16:colId xmlns:a16="http://schemas.microsoft.com/office/drawing/2014/main" val="3162468123"/>
                    </a:ext>
                  </a:extLst>
                </a:gridCol>
                <a:gridCol w="5740400">
                  <a:extLst>
                    <a:ext uri="{9D8B030D-6E8A-4147-A177-3AD203B41FA5}">
                      <a16:colId xmlns:a16="http://schemas.microsoft.com/office/drawing/2014/main" val="2666803862"/>
                    </a:ext>
                  </a:extLst>
                </a:gridCol>
              </a:tblGrid>
              <a:tr h="0">
                <a:tc>
                  <a:txBody>
                    <a:bodyPr/>
                    <a:lstStyle/>
                    <a:p>
                      <a:pPr fontAlgn="t"/>
                      <a:endParaRPr lang="en-US" dirty="0">
                        <a:effectLst/>
                      </a:endParaRPr>
                    </a:p>
                  </a:txBody>
                  <a:tcPr>
                    <a:lnL>
                      <a:noFill/>
                    </a:lnL>
                    <a:lnR>
                      <a:noFill/>
                    </a:lnR>
                    <a:lnT>
                      <a:noFill/>
                    </a:lnT>
                    <a:lnB>
                      <a:noFill/>
                    </a:lnB>
                    <a:solidFill>
                      <a:srgbClr val="FFFFFF"/>
                    </a:solidFill>
                  </a:tcPr>
                </a:tc>
                <a:tc>
                  <a:txBody>
                    <a:bodyPr/>
                    <a:lstStyle/>
                    <a:p>
                      <a:pPr fontAlgn="t"/>
                      <a:endParaRPr lang="en-US" dirty="0">
                        <a:effectLst/>
                      </a:endParaRPr>
                    </a:p>
                  </a:txBody>
                  <a:tcPr>
                    <a:lnL>
                      <a:noFill/>
                    </a:lnL>
                    <a:lnR>
                      <a:noFill/>
                    </a:lnR>
                    <a:lnT>
                      <a:noFill/>
                    </a:lnT>
                    <a:lnB>
                      <a:noFill/>
                    </a:lnB>
                    <a:solidFill>
                      <a:srgbClr val="FFFFFF"/>
                    </a:solidFill>
                  </a:tcPr>
                </a:tc>
                <a:extLst>
                  <a:ext uri="{0D108BD9-81ED-4DB2-BD59-A6C34878D82A}">
                    <a16:rowId xmlns:a16="http://schemas.microsoft.com/office/drawing/2014/main" val="2307801765"/>
                  </a:ext>
                </a:extLst>
              </a:tr>
              <a:tr h="0">
                <a:tc>
                  <a:txBody>
                    <a:bodyPr/>
                    <a:lstStyle/>
                    <a:p>
                      <a:pPr fontAlgn="t"/>
                      <a:endParaRPr lang="en-US">
                        <a:effectLst/>
                      </a:endParaRPr>
                    </a:p>
                  </a:txBody>
                  <a:tcPr>
                    <a:lnL>
                      <a:noFill/>
                    </a:lnL>
                    <a:lnR>
                      <a:noFill/>
                    </a:lnR>
                    <a:lnT>
                      <a:noFill/>
                    </a:lnT>
                    <a:lnB>
                      <a:noFill/>
                    </a:lnB>
                    <a:solidFill>
                      <a:srgbClr val="FFFFFF"/>
                    </a:solidFill>
                  </a:tcPr>
                </a:tc>
                <a:tc>
                  <a:txBody>
                    <a:bodyPr/>
                    <a:lstStyle/>
                    <a:p>
                      <a:pPr fontAlgn="t"/>
                      <a:endParaRPr lang="en-US" dirty="0">
                        <a:effectLst/>
                      </a:endParaRPr>
                    </a:p>
                  </a:txBody>
                  <a:tcPr>
                    <a:lnL>
                      <a:noFill/>
                    </a:lnL>
                    <a:lnR>
                      <a:noFill/>
                    </a:lnR>
                    <a:lnT>
                      <a:noFill/>
                    </a:lnT>
                    <a:lnB>
                      <a:noFill/>
                    </a:lnB>
                    <a:solidFill>
                      <a:srgbClr val="FFFFFF"/>
                    </a:solidFill>
                  </a:tcPr>
                </a:tc>
                <a:extLst>
                  <a:ext uri="{0D108BD9-81ED-4DB2-BD59-A6C34878D82A}">
                    <a16:rowId xmlns:a16="http://schemas.microsoft.com/office/drawing/2014/main" val="835909462"/>
                  </a:ext>
                </a:extLst>
              </a:tr>
              <a:tr h="0">
                <a:tc>
                  <a:txBody>
                    <a:bodyPr/>
                    <a:lstStyle/>
                    <a:p>
                      <a:pPr fontAlgn="t"/>
                      <a:r>
                        <a:rPr lang="en-US">
                          <a:effectLst/>
                        </a:rPr>
                        <a:t>Author:</a:t>
                      </a:r>
                    </a:p>
                  </a:txBody>
                  <a:tcPr>
                    <a:lnL>
                      <a:noFill/>
                    </a:lnL>
                    <a:lnR>
                      <a:noFill/>
                    </a:lnR>
                    <a:lnT>
                      <a:noFill/>
                    </a:lnT>
                    <a:lnB>
                      <a:noFill/>
                    </a:lnB>
                    <a:solidFill>
                      <a:srgbClr val="FFFFFF"/>
                    </a:solidFill>
                  </a:tcPr>
                </a:tc>
                <a:tc>
                  <a:txBody>
                    <a:bodyPr/>
                    <a:lstStyle/>
                    <a:p>
                      <a:pPr fontAlgn="t"/>
                      <a:r>
                        <a:rPr lang="en-US">
                          <a:effectLst/>
                        </a:rPr>
                        <a:t>Tobias Verbeke, based on datasets provided on the book's website</a:t>
                      </a:r>
                    </a:p>
                  </a:txBody>
                  <a:tcPr>
                    <a:lnL>
                      <a:noFill/>
                    </a:lnL>
                    <a:lnR>
                      <a:noFill/>
                    </a:lnR>
                    <a:lnT>
                      <a:noFill/>
                    </a:lnT>
                    <a:lnB>
                      <a:noFill/>
                    </a:lnB>
                    <a:solidFill>
                      <a:srgbClr val="FFFFFF"/>
                    </a:solidFill>
                  </a:tcPr>
                </a:tc>
                <a:extLst>
                  <a:ext uri="{0D108BD9-81ED-4DB2-BD59-A6C34878D82A}">
                    <a16:rowId xmlns:a16="http://schemas.microsoft.com/office/drawing/2014/main" val="1774441943"/>
                  </a:ext>
                </a:extLst>
              </a:tr>
              <a:tr h="0">
                <a:tc>
                  <a:txBody>
                    <a:bodyPr/>
                    <a:lstStyle/>
                    <a:p>
                      <a:pPr fontAlgn="t"/>
                      <a:r>
                        <a:rPr lang="en-US" dirty="0">
                          <a:effectLst/>
                        </a:rPr>
                        <a:t>Maintainer:</a:t>
                      </a:r>
                    </a:p>
                  </a:txBody>
                  <a:tcPr>
                    <a:lnL>
                      <a:noFill/>
                    </a:lnL>
                    <a:lnR>
                      <a:noFill/>
                    </a:lnR>
                    <a:lnT>
                      <a:noFill/>
                    </a:lnT>
                    <a:lnB>
                      <a:noFill/>
                    </a:lnB>
                    <a:solidFill>
                      <a:srgbClr val="FFFFFF"/>
                    </a:solidFill>
                  </a:tcPr>
                </a:tc>
                <a:tc>
                  <a:txBody>
                    <a:bodyPr/>
                    <a:lstStyle/>
                    <a:p>
                      <a:pPr fontAlgn="t"/>
                      <a:r>
                        <a:rPr lang="en-US" dirty="0">
                          <a:effectLst/>
                        </a:rPr>
                        <a:t>Tobias Verbeke &lt;</a:t>
                      </a:r>
                      <a:r>
                        <a:rPr lang="en-US" dirty="0" err="1">
                          <a:effectLst/>
                        </a:rPr>
                        <a:t>tobias.verbeke</a:t>
                      </a:r>
                      <a:r>
                        <a:rPr lang="en-US" dirty="0">
                          <a:effectLst/>
                        </a:rPr>
                        <a:t> at openanalytics.eu&gt;</a:t>
                      </a:r>
                    </a:p>
                  </a:txBody>
                  <a:tcPr>
                    <a:lnL>
                      <a:noFill/>
                    </a:lnL>
                    <a:lnR>
                      <a:noFill/>
                    </a:lnR>
                    <a:lnT>
                      <a:noFill/>
                    </a:lnT>
                    <a:lnB>
                      <a:noFill/>
                    </a:lnB>
                    <a:solidFill>
                      <a:srgbClr val="FFFFFF"/>
                    </a:solidFill>
                  </a:tcPr>
                </a:tc>
                <a:extLst>
                  <a:ext uri="{0D108BD9-81ED-4DB2-BD59-A6C34878D82A}">
                    <a16:rowId xmlns:a16="http://schemas.microsoft.com/office/drawing/2014/main" val="1346134330"/>
                  </a:ext>
                </a:extLst>
              </a:tr>
            </a:tbl>
          </a:graphicData>
        </a:graphic>
      </p:graphicFrame>
      <p:sp>
        <p:nvSpPr>
          <p:cNvPr id="5" name="Rectangle 1">
            <a:extLst>
              <a:ext uri="{FF2B5EF4-FFF2-40B4-BE49-F238E27FC236}">
                <a16:creationId xmlns:a16="http://schemas.microsoft.com/office/drawing/2014/main" id="{C27A7A2F-53B8-4C02-B219-7421D01ECDA4}"/>
              </a:ext>
            </a:extLst>
          </p:cNvPr>
          <p:cNvSpPr>
            <a:spLocks noChangeArrowheads="1"/>
          </p:cNvSpPr>
          <p:nvPr/>
        </p:nvSpPr>
        <p:spPr bwMode="auto">
          <a:xfrm>
            <a:off x="248040" y="5095240"/>
            <a:ext cx="114054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a:r>
              <a:rPr kumimoji="0" lang="en-US" altLang="en-US" sz="1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Data Sets for Kumar and Petersen (2012). Statistical Methods in Customer Relationship Management, Wiley: New York, </a:t>
            </a:r>
          </a:p>
          <a:p>
            <a:pPr lvl="0"/>
            <a:r>
              <a:rPr lang="en-US" dirty="0">
                <a:solidFill>
                  <a:srgbClr val="000000"/>
                </a:solidFill>
                <a:latin typeface="Times New Roman" panose="02020603050405020304" pitchFamily="18" charset="0"/>
                <a:cs typeface="Times New Roman" panose="02020603050405020304" pitchFamily="18" charset="0"/>
              </a:rPr>
              <a:t> 	 </a:t>
            </a:r>
            <a:r>
              <a:rPr lang="en-US" dirty="0"/>
              <a:t>Chapter 5</a:t>
            </a:r>
            <a:r>
              <a:rPr kumimoji="0" lang="en-US" altLang="en-US" sz="1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985432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47427-DEB6-4236-8ABC-B495CA41034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B30541F-3489-41C1-87D1-CBF32DDDDE06}"/>
              </a:ext>
            </a:extLst>
          </p:cNvPr>
          <p:cNvSpPr>
            <a:spLocks noGrp="1"/>
          </p:cNvSpPr>
          <p:nvPr>
            <p:ph idx="1"/>
          </p:nvPr>
        </p:nvSpPr>
        <p:spPr/>
        <p:txBody>
          <a:bodyPr/>
          <a:lstStyle/>
          <a:p>
            <a:pPr algn="l" fontAlgn="base"/>
            <a:r>
              <a:rPr lang="en-US" b="0" i="0" dirty="0">
                <a:solidFill>
                  <a:srgbClr val="3D3B49"/>
                </a:solidFill>
                <a:effectLst/>
                <a:latin typeface="gilroy"/>
              </a:rPr>
              <a:t>Statistical Methods in Customer Relationship Management</a:t>
            </a:r>
          </a:p>
          <a:p>
            <a:pPr algn="l" fontAlgn="base"/>
            <a:r>
              <a:rPr lang="en-US" b="0" i="0" dirty="0">
                <a:solidFill>
                  <a:srgbClr val="3D3B49"/>
                </a:solidFill>
                <a:effectLst/>
                <a:latin typeface="guardian-text-oreilly"/>
              </a:rPr>
              <a:t>Released September 2012</a:t>
            </a:r>
          </a:p>
          <a:p>
            <a:pPr algn="l" fontAlgn="base"/>
            <a:r>
              <a:rPr lang="en-US" b="0" i="0" dirty="0">
                <a:solidFill>
                  <a:srgbClr val="3D3B49"/>
                </a:solidFill>
                <a:effectLst/>
                <a:latin typeface="guardian-text-oreilly"/>
              </a:rPr>
              <a:t>Publisher(s): Wiley</a:t>
            </a:r>
          </a:p>
          <a:p>
            <a:pPr algn="l" fontAlgn="base"/>
            <a:r>
              <a:rPr lang="en-US" b="0" i="0" dirty="0">
                <a:solidFill>
                  <a:srgbClr val="3D3B49"/>
                </a:solidFill>
                <a:effectLst/>
                <a:latin typeface="guardian-text-oreilly"/>
              </a:rPr>
              <a:t>ISBN: 9781119993209</a:t>
            </a:r>
          </a:p>
          <a:p>
            <a:pPr algn="l" fontAlgn="base"/>
            <a:r>
              <a:rPr lang="en-US" b="0" dirty="0">
                <a:solidFill>
                  <a:srgbClr val="3D3B49"/>
                </a:solidFill>
                <a:latin typeface="guardian-text-oreilly"/>
              </a:rPr>
              <a:t>Chapter 5</a:t>
            </a:r>
            <a:r>
              <a:rPr lang="en-US" b="0" dirty="0">
                <a:solidFill>
                  <a:srgbClr val="3D3B49"/>
                </a:solidFill>
                <a:latin typeface="guardian-text-oreilly"/>
                <a:sym typeface="Wingdings" panose="05000000000000000000" pitchFamily="2" charset="2"/>
              </a:rPr>
              <a:t> Chapter 5</a:t>
            </a:r>
            <a:endParaRPr lang="en-US" b="0" dirty="0">
              <a:solidFill>
                <a:srgbClr val="3D3B49"/>
              </a:solidFill>
              <a:latin typeface="guardian-text-oreilly"/>
            </a:endParaRPr>
          </a:p>
          <a:p>
            <a:pPr algn="l" fontAlgn="base"/>
            <a:r>
              <a:rPr lang="en-US" b="0" i="0" dirty="0">
                <a:solidFill>
                  <a:srgbClr val="3D3B49"/>
                </a:solidFill>
                <a:effectLst/>
                <a:latin typeface="guardian-text-oreilly"/>
                <a:hlinkClick r:id="rId2"/>
              </a:rPr>
              <a:t>https://www.wiley.com/en-us/Statistical+Methods+in+Customer+Relationship+Management-p-9781119993209</a:t>
            </a:r>
            <a:r>
              <a:rPr lang="en-US" b="0" i="0" dirty="0">
                <a:solidFill>
                  <a:srgbClr val="3D3B49"/>
                </a:solidFill>
                <a:effectLst/>
                <a:latin typeface="guardian-text-oreilly"/>
              </a:rPr>
              <a:t> </a:t>
            </a:r>
          </a:p>
          <a:p>
            <a:pPr algn="l" fontAlgn="base"/>
            <a:endParaRPr lang="en-US" b="0" dirty="0">
              <a:solidFill>
                <a:srgbClr val="3D3B49"/>
              </a:solidFill>
              <a:latin typeface="guardian-text-oreilly"/>
            </a:endParaRPr>
          </a:p>
          <a:p>
            <a:pPr algn="l" fontAlgn="base"/>
            <a:r>
              <a:rPr lang="en-US" b="0" i="0" dirty="0">
                <a:solidFill>
                  <a:srgbClr val="3D3B49"/>
                </a:solidFill>
                <a:effectLst/>
                <a:latin typeface="guardian-text-oreilly"/>
              </a:rPr>
              <a:t>R Code </a:t>
            </a:r>
            <a:r>
              <a:rPr lang="en-US" b="0" i="0" dirty="0">
                <a:solidFill>
                  <a:srgbClr val="3D3B49"/>
                </a:solidFill>
                <a:effectLst/>
                <a:latin typeface="guardian-text-oreilly"/>
                <a:hlinkClick r:id="rId3"/>
              </a:rPr>
              <a:t>https://rpubs.com/SGSutter/DA6813CS4</a:t>
            </a:r>
            <a:r>
              <a:rPr lang="en-US" b="0" i="0" dirty="0">
                <a:solidFill>
                  <a:srgbClr val="3D3B49"/>
                </a:solidFill>
                <a:effectLst/>
                <a:latin typeface="guardian-text-oreilly"/>
              </a:rPr>
              <a:t> </a:t>
            </a:r>
          </a:p>
          <a:p>
            <a:endParaRPr lang="en-US" dirty="0"/>
          </a:p>
        </p:txBody>
      </p:sp>
    </p:spTree>
    <p:extLst>
      <p:ext uri="{BB962C8B-B14F-4D97-AF65-F5344CB8AC3E}">
        <p14:creationId xmlns:p14="http://schemas.microsoft.com/office/powerpoint/2010/main" val="304718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2E126-2C8B-41D7-9754-3B8E931F89DE}"/>
              </a:ext>
            </a:extLst>
          </p:cNvPr>
          <p:cNvSpPr>
            <a:spLocks noGrp="1"/>
          </p:cNvSpPr>
          <p:nvPr>
            <p:ph type="title"/>
          </p:nvPr>
        </p:nvSpPr>
        <p:spPr/>
        <p:txBody>
          <a:bodyPr/>
          <a:lstStyle/>
          <a:p>
            <a:r>
              <a:rPr lang="en-US" sz="1800" b="0" i="0" u="none" strike="noStrike" baseline="0" dirty="0">
                <a:latin typeface="TimesLTStd-Roman"/>
              </a:rPr>
              <a:t>The Estimation Process in Simple Linear Regression</a:t>
            </a:r>
            <a:endParaRPr lang="en-US" dirty="0"/>
          </a:p>
        </p:txBody>
      </p:sp>
      <p:sp>
        <p:nvSpPr>
          <p:cNvPr id="3" name="Content Placeholder 2">
            <a:extLst>
              <a:ext uri="{FF2B5EF4-FFF2-40B4-BE49-F238E27FC236}">
                <a16:creationId xmlns:a16="http://schemas.microsoft.com/office/drawing/2014/main" id="{5E3AD989-3573-400F-A4A7-8C3D5EBFE78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FF30246-E048-4619-AD8C-81C781CB5EF4}"/>
              </a:ext>
            </a:extLst>
          </p:cNvPr>
          <p:cNvPicPr>
            <a:picLocks noChangeAspect="1"/>
          </p:cNvPicPr>
          <p:nvPr/>
        </p:nvPicPr>
        <p:blipFill>
          <a:blip r:embed="rId2"/>
          <a:stretch>
            <a:fillRect/>
          </a:stretch>
        </p:blipFill>
        <p:spPr>
          <a:xfrm>
            <a:off x="2880864" y="652075"/>
            <a:ext cx="6430272" cy="5553850"/>
          </a:xfrm>
          <a:prstGeom prst="rect">
            <a:avLst/>
          </a:prstGeom>
        </p:spPr>
      </p:pic>
    </p:spTree>
    <p:extLst>
      <p:ext uri="{BB962C8B-B14F-4D97-AF65-F5344CB8AC3E}">
        <p14:creationId xmlns:p14="http://schemas.microsoft.com/office/powerpoint/2010/main" val="6491327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C2558-EF45-4E44-9D3A-EA9EDCF4F7F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D5F539D-4F1F-4A20-A431-1AD638C8EC3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4C8CE25-F713-48CB-99D0-114CFD76FE09}"/>
              </a:ext>
            </a:extLst>
          </p:cNvPr>
          <p:cNvPicPr>
            <a:picLocks noChangeAspect="1"/>
          </p:cNvPicPr>
          <p:nvPr/>
        </p:nvPicPr>
        <p:blipFill>
          <a:blip r:embed="rId2"/>
          <a:stretch>
            <a:fillRect/>
          </a:stretch>
        </p:blipFill>
        <p:spPr>
          <a:xfrm>
            <a:off x="0" y="0"/>
            <a:ext cx="8013939" cy="6858000"/>
          </a:xfrm>
          <a:prstGeom prst="rect">
            <a:avLst/>
          </a:prstGeom>
        </p:spPr>
      </p:pic>
    </p:spTree>
    <p:extLst>
      <p:ext uri="{BB962C8B-B14F-4D97-AF65-F5344CB8AC3E}">
        <p14:creationId xmlns:p14="http://schemas.microsoft.com/office/powerpoint/2010/main" val="19184123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A32B7-A7CE-43A5-BC34-1BF608222D63}"/>
              </a:ext>
            </a:extLst>
          </p:cNvPr>
          <p:cNvSpPr>
            <a:spLocks noGrp="1"/>
          </p:cNvSpPr>
          <p:nvPr>
            <p:ph type="title"/>
          </p:nvPr>
        </p:nvSpPr>
        <p:spPr/>
        <p:txBody>
          <a:bodyPr/>
          <a:lstStyle/>
          <a:p>
            <a:endParaRPr lang="en-US"/>
          </a:p>
        </p:txBody>
      </p:sp>
      <p:pic>
        <p:nvPicPr>
          <p:cNvPr id="1026" name="Picture 2" descr="SSR, SSE and SST Representation in relation to Linear Regression">
            <a:extLst>
              <a:ext uri="{FF2B5EF4-FFF2-40B4-BE49-F238E27FC236}">
                <a16:creationId xmlns:a16="http://schemas.microsoft.com/office/drawing/2014/main" id="{44244B7A-9D67-4304-9BC9-ADC9CA6941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58" y="608831"/>
            <a:ext cx="9144000" cy="65055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131953F-59E6-4F2B-9A6E-9216A4BBF50A}"/>
              </a:ext>
            </a:extLst>
          </p:cNvPr>
          <p:cNvSpPr txBox="1"/>
          <p:nvPr/>
        </p:nvSpPr>
        <p:spPr>
          <a:xfrm>
            <a:off x="7734809" y="2182220"/>
            <a:ext cx="4094775" cy="461665"/>
          </a:xfrm>
          <a:prstGeom prst="rect">
            <a:avLst/>
          </a:prstGeom>
          <a:noFill/>
        </p:spPr>
        <p:txBody>
          <a:bodyPr wrap="none" rtlCol="0">
            <a:spAutoFit/>
          </a:bodyPr>
          <a:lstStyle/>
          <a:p>
            <a:r>
              <a:rPr lang="en-US" sz="2400" i="0" u="none" strike="noStrike" baseline="0" dirty="0">
                <a:latin typeface="+mn-lt"/>
              </a:rPr>
              <a:t>Sum </a:t>
            </a:r>
            <a:r>
              <a:rPr lang="en-US" sz="2400" dirty="0">
                <a:latin typeface="+mn-lt"/>
              </a:rPr>
              <a:t>of Squares Total (SST) </a:t>
            </a:r>
          </a:p>
        </p:txBody>
      </p:sp>
      <p:pic>
        <p:nvPicPr>
          <p:cNvPr id="9" name="Picture 8">
            <a:extLst>
              <a:ext uri="{FF2B5EF4-FFF2-40B4-BE49-F238E27FC236}">
                <a16:creationId xmlns:a16="http://schemas.microsoft.com/office/drawing/2014/main" id="{C28C1665-451B-4689-B3F8-38F3DA4D877C}"/>
              </a:ext>
            </a:extLst>
          </p:cNvPr>
          <p:cNvPicPr>
            <a:picLocks noChangeAspect="1"/>
          </p:cNvPicPr>
          <p:nvPr/>
        </p:nvPicPr>
        <p:blipFill>
          <a:blip r:embed="rId3"/>
          <a:stretch>
            <a:fillRect/>
          </a:stretch>
        </p:blipFill>
        <p:spPr>
          <a:xfrm>
            <a:off x="7855974" y="2726797"/>
            <a:ext cx="3120789" cy="741403"/>
          </a:xfrm>
          <a:prstGeom prst="rect">
            <a:avLst/>
          </a:prstGeom>
        </p:spPr>
      </p:pic>
      <p:pic>
        <p:nvPicPr>
          <p:cNvPr id="11" name="Picture 10">
            <a:extLst>
              <a:ext uri="{FF2B5EF4-FFF2-40B4-BE49-F238E27FC236}">
                <a16:creationId xmlns:a16="http://schemas.microsoft.com/office/drawing/2014/main" id="{2ED560F4-27C7-475F-AF94-E1C654C3C7C2}"/>
              </a:ext>
            </a:extLst>
          </p:cNvPr>
          <p:cNvPicPr>
            <a:picLocks noChangeAspect="1"/>
          </p:cNvPicPr>
          <p:nvPr/>
        </p:nvPicPr>
        <p:blipFill rotWithShape="1">
          <a:blip r:embed="rId4"/>
          <a:srcRect r="7822"/>
          <a:stretch/>
        </p:blipFill>
        <p:spPr>
          <a:xfrm>
            <a:off x="6425054" y="3121750"/>
            <a:ext cx="285790" cy="485843"/>
          </a:xfrm>
          <a:prstGeom prst="rect">
            <a:avLst/>
          </a:prstGeom>
        </p:spPr>
      </p:pic>
      <p:pic>
        <p:nvPicPr>
          <p:cNvPr id="13" name="Picture 12">
            <a:extLst>
              <a:ext uri="{FF2B5EF4-FFF2-40B4-BE49-F238E27FC236}">
                <a16:creationId xmlns:a16="http://schemas.microsoft.com/office/drawing/2014/main" id="{6FA566BF-DB2B-45D6-BB53-604A63DD204B}"/>
              </a:ext>
            </a:extLst>
          </p:cNvPr>
          <p:cNvPicPr>
            <a:picLocks noChangeAspect="1"/>
          </p:cNvPicPr>
          <p:nvPr/>
        </p:nvPicPr>
        <p:blipFill>
          <a:blip r:embed="rId5"/>
          <a:stretch>
            <a:fillRect/>
          </a:stretch>
        </p:blipFill>
        <p:spPr>
          <a:xfrm>
            <a:off x="4136201" y="1697678"/>
            <a:ext cx="320992" cy="513588"/>
          </a:xfrm>
          <a:prstGeom prst="rect">
            <a:avLst/>
          </a:prstGeom>
        </p:spPr>
      </p:pic>
      <p:sp>
        <p:nvSpPr>
          <p:cNvPr id="14" name="TextBox 13">
            <a:extLst>
              <a:ext uri="{FF2B5EF4-FFF2-40B4-BE49-F238E27FC236}">
                <a16:creationId xmlns:a16="http://schemas.microsoft.com/office/drawing/2014/main" id="{22A465BC-A0F4-43A9-AF03-1263C9C522F3}"/>
              </a:ext>
            </a:extLst>
          </p:cNvPr>
          <p:cNvSpPr txBox="1"/>
          <p:nvPr/>
        </p:nvSpPr>
        <p:spPr>
          <a:xfrm>
            <a:off x="4286865" y="533400"/>
            <a:ext cx="600254"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y</a:t>
            </a:r>
            <a:r>
              <a:rPr lang="en-US" sz="2800" b="1" baseline="-25000" dirty="0">
                <a:latin typeface="Times New Roman" panose="02020603050405020304" pitchFamily="18" charset="0"/>
                <a:cs typeface="Times New Roman" panose="02020603050405020304" pitchFamily="18" charset="0"/>
              </a:rPr>
              <a:t>i</a:t>
            </a:r>
          </a:p>
        </p:txBody>
      </p:sp>
      <p:cxnSp>
        <p:nvCxnSpPr>
          <p:cNvPr id="16" name="Straight Arrow Connector 15">
            <a:extLst>
              <a:ext uri="{FF2B5EF4-FFF2-40B4-BE49-F238E27FC236}">
                <a16:creationId xmlns:a16="http://schemas.microsoft.com/office/drawing/2014/main" id="{3C90E8FE-BA7C-4D99-9AE6-6A9E2F732D37}"/>
              </a:ext>
            </a:extLst>
          </p:cNvPr>
          <p:cNvCxnSpPr/>
          <p:nvPr/>
        </p:nvCxnSpPr>
        <p:spPr bwMode="auto">
          <a:xfrm>
            <a:off x="4457193" y="1976284"/>
            <a:ext cx="281955" cy="162854"/>
          </a:xfrm>
          <a:prstGeom prst="straightConnector1">
            <a:avLst/>
          </a:prstGeom>
          <a:noFill/>
          <a:ln w="12700" cap="flat" cmpd="sng" algn="ctr">
            <a:solidFill>
              <a:schemeClr val="tx1"/>
            </a:solidFill>
            <a:prstDash val="solid"/>
            <a:round/>
            <a:headEnd type="none" w="sm" len="sm"/>
            <a:tailEnd type="triangle"/>
          </a:ln>
          <a:effectLst/>
        </p:spPr>
      </p:cxnSp>
      <p:pic>
        <p:nvPicPr>
          <p:cNvPr id="18" name="Picture 17">
            <a:extLst>
              <a:ext uri="{FF2B5EF4-FFF2-40B4-BE49-F238E27FC236}">
                <a16:creationId xmlns:a16="http://schemas.microsoft.com/office/drawing/2014/main" id="{030E3F99-95CB-4D3F-BE05-C020BA706684}"/>
              </a:ext>
            </a:extLst>
          </p:cNvPr>
          <p:cNvPicPr>
            <a:picLocks noChangeAspect="1"/>
          </p:cNvPicPr>
          <p:nvPr/>
        </p:nvPicPr>
        <p:blipFill rotWithShape="1">
          <a:blip r:embed="rId4"/>
          <a:srcRect r="7822"/>
          <a:stretch/>
        </p:blipFill>
        <p:spPr>
          <a:xfrm>
            <a:off x="1012396" y="2943156"/>
            <a:ext cx="285790" cy="485843"/>
          </a:xfrm>
          <a:prstGeom prst="rect">
            <a:avLst/>
          </a:prstGeom>
        </p:spPr>
      </p:pic>
      <p:sp>
        <p:nvSpPr>
          <p:cNvPr id="19" name="TextBox 18">
            <a:extLst>
              <a:ext uri="{FF2B5EF4-FFF2-40B4-BE49-F238E27FC236}">
                <a16:creationId xmlns:a16="http://schemas.microsoft.com/office/drawing/2014/main" id="{9790D056-9F9E-4653-9706-3C95D8CC93A6}"/>
              </a:ext>
            </a:extLst>
          </p:cNvPr>
          <p:cNvSpPr txBox="1"/>
          <p:nvPr/>
        </p:nvSpPr>
        <p:spPr>
          <a:xfrm>
            <a:off x="3975646" y="4453544"/>
            <a:ext cx="7979100" cy="461665"/>
          </a:xfrm>
          <a:prstGeom prst="rect">
            <a:avLst/>
          </a:prstGeom>
          <a:noFill/>
        </p:spPr>
        <p:txBody>
          <a:bodyPr wrap="square" rtlCol="0">
            <a:spAutoFit/>
          </a:bodyPr>
          <a:lstStyle/>
          <a:p>
            <a:r>
              <a:rPr lang="en-US" sz="2400" i="0" u="none" strike="noStrike" baseline="0" dirty="0">
                <a:latin typeface="+mn-lt"/>
              </a:rPr>
              <a:t>Sum of Squares (Error) </a:t>
            </a:r>
            <a:r>
              <a:rPr lang="en-US" sz="2400" dirty="0">
                <a:latin typeface="+mn-lt"/>
              </a:rPr>
              <a:t>due to Regression </a:t>
            </a:r>
            <a:r>
              <a:rPr lang="en-US" sz="2400" i="0" u="none" strike="noStrike" baseline="0" dirty="0">
                <a:latin typeface="+mn-lt"/>
              </a:rPr>
              <a:t> (SSR)</a:t>
            </a:r>
            <a:endParaRPr lang="en-US" sz="2400" dirty="0">
              <a:latin typeface="+mn-lt"/>
            </a:endParaRPr>
          </a:p>
        </p:txBody>
      </p:sp>
      <p:pic>
        <p:nvPicPr>
          <p:cNvPr id="20" name="Picture 19">
            <a:extLst>
              <a:ext uri="{FF2B5EF4-FFF2-40B4-BE49-F238E27FC236}">
                <a16:creationId xmlns:a16="http://schemas.microsoft.com/office/drawing/2014/main" id="{752DB3F4-D19D-4EAB-813E-3A4C3C325010}"/>
              </a:ext>
            </a:extLst>
          </p:cNvPr>
          <p:cNvPicPr>
            <a:picLocks noChangeAspect="1"/>
          </p:cNvPicPr>
          <p:nvPr/>
        </p:nvPicPr>
        <p:blipFill>
          <a:blip r:embed="rId6"/>
          <a:stretch>
            <a:fillRect/>
          </a:stretch>
        </p:blipFill>
        <p:spPr>
          <a:xfrm>
            <a:off x="7734809" y="4920044"/>
            <a:ext cx="3524742" cy="838317"/>
          </a:xfrm>
          <a:prstGeom prst="rect">
            <a:avLst/>
          </a:prstGeom>
        </p:spPr>
      </p:pic>
      <p:sp>
        <p:nvSpPr>
          <p:cNvPr id="23" name="TextBox 22">
            <a:extLst>
              <a:ext uri="{FF2B5EF4-FFF2-40B4-BE49-F238E27FC236}">
                <a16:creationId xmlns:a16="http://schemas.microsoft.com/office/drawing/2014/main" id="{3151034C-6EF9-4F92-8ED3-14C0A9A2DCF4}"/>
              </a:ext>
            </a:extLst>
          </p:cNvPr>
          <p:cNvSpPr txBox="1"/>
          <p:nvPr/>
        </p:nvSpPr>
        <p:spPr>
          <a:xfrm>
            <a:off x="203200" y="211284"/>
            <a:ext cx="6096000" cy="369332"/>
          </a:xfrm>
          <a:prstGeom prst="rect">
            <a:avLst/>
          </a:prstGeom>
          <a:solidFill>
            <a:schemeClr val="bg1"/>
          </a:solidFill>
        </p:spPr>
        <p:txBody>
          <a:bodyPr wrap="square">
            <a:spAutoFit/>
          </a:bodyPr>
          <a:lstStyle/>
          <a:p>
            <a:r>
              <a:rPr lang="en-US" sz="1800" i="0" u="none" strike="noStrike" baseline="0" dirty="0">
                <a:latin typeface="+mn-lt"/>
              </a:rPr>
              <a:t>Sum </a:t>
            </a:r>
            <a:r>
              <a:rPr lang="en-US" sz="1800" dirty="0">
                <a:latin typeface="+mn-lt"/>
              </a:rPr>
              <a:t>of Squares Due to Error</a:t>
            </a:r>
            <a:endParaRPr lang="en-US" dirty="0"/>
          </a:p>
        </p:txBody>
      </p:sp>
      <p:pic>
        <p:nvPicPr>
          <p:cNvPr id="24" name="Picture 23">
            <a:extLst>
              <a:ext uri="{FF2B5EF4-FFF2-40B4-BE49-F238E27FC236}">
                <a16:creationId xmlns:a16="http://schemas.microsoft.com/office/drawing/2014/main" id="{B2C6E9E6-67C7-4EB9-AF68-67FFBA38E40F}"/>
              </a:ext>
            </a:extLst>
          </p:cNvPr>
          <p:cNvPicPr>
            <a:picLocks noChangeAspect="1"/>
          </p:cNvPicPr>
          <p:nvPr/>
        </p:nvPicPr>
        <p:blipFill>
          <a:blip r:embed="rId7"/>
          <a:stretch>
            <a:fillRect/>
          </a:stretch>
        </p:blipFill>
        <p:spPr>
          <a:xfrm>
            <a:off x="1555958" y="561615"/>
            <a:ext cx="2419688" cy="466790"/>
          </a:xfrm>
          <a:prstGeom prst="rect">
            <a:avLst/>
          </a:prstGeom>
        </p:spPr>
      </p:pic>
    </p:spTree>
    <p:extLst>
      <p:ext uri="{BB962C8B-B14F-4D97-AF65-F5344CB8AC3E}">
        <p14:creationId xmlns:p14="http://schemas.microsoft.com/office/powerpoint/2010/main" val="8343103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SST</a:t>
            </a:r>
          </a:p>
        </p:txBody>
      </p:sp>
      <p:sp>
        <p:nvSpPr>
          <p:cNvPr id="3" name="Content Placeholder 2"/>
          <p:cNvSpPr>
            <a:spLocks noGrp="1"/>
          </p:cNvSpPr>
          <p:nvPr>
            <p:ph idx="1"/>
          </p:nvPr>
        </p:nvSpPr>
        <p:spPr/>
        <p:txBody>
          <a:bodyPr/>
          <a:lstStyle/>
          <a:p>
            <a:pPr marL="0" indent="0">
              <a:buNone/>
            </a:pPr>
            <a:r>
              <a:rPr lang="en-US" b="0" dirty="0"/>
              <a:t>SST is the total variability of the observed data into explained and unexplained. </a:t>
            </a:r>
          </a:p>
          <a:p>
            <a:endParaRPr lang="en-US" dirty="0"/>
          </a:p>
        </p:txBody>
      </p:sp>
      <p:pic>
        <p:nvPicPr>
          <p:cNvPr id="4" name="Picture 3"/>
          <p:cNvPicPr>
            <a:picLocks noChangeAspect="1"/>
          </p:cNvPicPr>
          <p:nvPr/>
        </p:nvPicPr>
        <p:blipFill>
          <a:blip r:embed="rId2"/>
          <a:stretch>
            <a:fillRect/>
          </a:stretch>
        </p:blipFill>
        <p:spPr>
          <a:xfrm>
            <a:off x="1790700" y="1865489"/>
            <a:ext cx="8204200" cy="4165600"/>
          </a:xfrm>
          <a:prstGeom prst="rect">
            <a:avLst/>
          </a:prstGeom>
        </p:spPr>
      </p:pic>
      <p:sp>
        <p:nvSpPr>
          <p:cNvPr id="5" name="Cross 4"/>
          <p:cNvSpPr/>
          <p:nvPr/>
        </p:nvSpPr>
        <p:spPr bwMode="auto">
          <a:xfrm>
            <a:off x="5350933" y="4425244"/>
            <a:ext cx="745067" cy="778933"/>
          </a:xfrm>
          <a:prstGeom prst="plus">
            <a:avLst>
              <a:gd name="adj" fmla="val 38636"/>
            </a:avLst>
          </a:prstGeom>
          <a:solidFill>
            <a:schemeClr val="bg1"/>
          </a:solidFill>
          <a:ln w="28575" cap="flat" cmpd="sng" algn="ctr">
            <a:solidFill>
              <a:schemeClr val="tx1"/>
            </a:solidFill>
            <a:prstDash val="solid"/>
            <a:miter lim="800000"/>
            <a:headEnd type="oval" w="lg" len="lg"/>
            <a:tailEnd type="triangle" w="lg" len="lg"/>
          </a:ln>
          <a:effectLst/>
        </p:spPr>
        <p:txBody>
          <a:bodyPr vert="horz" wrap="none" lIns="121920" tIns="60960" rIns="121920" bIns="60960" numCol="1" rtlCol="0" anchor="ctr" anchorCtr="0" compatLnSpc="1">
            <a:prstTxWarp prst="textNoShape">
              <a:avLst/>
            </a:prstTxWarp>
          </a:bodyPr>
          <a:lstStyle/>
          <a:p>
            <a:pPr defTabSz="1219170"/>
            <a:endParaRPr lang="en-US" sz="2667" b="1">
              <a:ea typeface="新細明體" pitchFamily="18" charset="-120"/>
            </a:endParaRPr>
          </a:p>
        </p:txBody>
      </p:sp>
      <p:sp>
        <p:nvSpPr>
          <p:cNvPr id="6" name="TextBox 5"/>
          <p:cNvSpPr txBox="1"/>
          <p:nvPr/>
        </p:nvSpPr>
        <p:spPr>
          <a:xfrm>
            <a:off x="508000" y="6276622"/>
            <a:ext cx="4455066" cy="369332"/>
          </a:xfrm>
          <a:prstGeom prst="rect">
            <a:avLst/>
          </a:prstGeom>
          <a:noFill/>
        </p:spPr>
        <p:txBody>
          <a:bodyPr wrap="none" rtlCol="0">
            <a:spAutoFit/>
          </a:bodyPr>
          <a:lstStyle/>
          <a:p>
            <a:r>
              <a:rPr lang="en-US" dirty="0">
                <a:hlinkClick r:id="rId3"/>
              </a:rPr>
              <a:t>https://365datascience.com/sum-squares/</a:t>
            </a:r>
            <a:endParaRPr lang="en-US" dirty="0"/>
          </a:p>
        </p:txBody>
      </p:sp>
    </p:spTree>
    <p:extLst>
      <p:ext uri="{BB962C8B-B14F-4D97-AF65-F5344CB8AC3E}">
        <p14:creationId xmlns:p14="http://schemas.microsoft.com/office/powerpoint/2010/main" val="7697912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a:t>Measuring Explanatory Power with the R-squared</a:t>
            </a:r>
            <a:endParaRPr lang="en-US" dirty="0"/>
          </a:p>
        </p:txBody>
      </p:sp>
      <p:sp>
        <p:nvSpPr>
          <p:cNvPr id="3" name="Content Placeholder 2"/>
          <p:cNvSpPr>
            <a:spLocks noGrp="1"/>
          </p:cNvSpPr>
          <p:nvPr>
            <p:ph idx="1"/>
          </p:nvPr>
        </p:nvSpPr>
        <p:spPr/>
        <p:txBody>
          <a:bodyPr/>
          <a:lstStyle/>
          <a:p>
            <a:pPr marL="0" indent="0">
              <a:buNone/>
            </a:pPr>
            <a:r>
              <a:rPr lang="en-US" dirty="0"/>
              <a:t>R-squared </a:t>
            </a:r>
            <a:r>
              <a:rPr lang="en-US" b="0" dirty="0"/>
              <a:t>is equal to variability explained by the </a:t>
            </a:r>
            <a:r>
              <a:rPr lang="en-US" dirty="0"/>
              <a:t>regression</a:t>
            </a:r>
            <a:r>
              <a:rPr lang="en-US" b="0" dirty="0"/>
              <a:t>, divided by total variability.  It is called: </a:t>
            </a:r>
            <a:r>
              <a:rPr lang="en-US" dirty="0">
                <a:latin typeface="Monaco" panose="020B0509030404040204" pitchFamily="49" charset="0"/>
              </a:rPr>
              <a:t>Coefficient of determination.</a:t>
            </a:r>
          </a:p>
          <a:p>
            <a:pPr marL="0" indent="0">
              <a:buNone/>
            </a:pPr>
            <a:endParaRPr lang="en-US" dirty="0"/>
          </a:p>
        </p:txBody>
      </p:sp>
      <p:pic>
        <p:nvPicPr>
          <p:cNvPr id="4" name="Picture 3"/>
          <p:cNvPicPr>
            <a:picLocks noChangeAspect="1"/>
          </p:cNvPicPr>
          <p:nvPr/>
        </p:nvPicPr>
        <p:blipFill>
          <a:blip r:embed="rId2"/>
          <a:stretch>
            <a:fillRect/>
          </a:stretch>
        </p:blipFill>
        <p:spPr>
          <a:xfrm>
            <a:off x="5761648" y="2445951"/>
            <a:ext cx="6227153" cy="3942148"/>
          </a:xfrm>
          <a:prstGeom prst="rect">
            <a:avLst/>
          </a:prstGeom>
        </p:spPr>
      </p:pic>
      <p:sp>
        <p:nvSpPr>
          <p:cNvPr id="5" name="TextBox 4"/>
          <p:cNvSpPr txBox="1"/>
          <p:nvPr/>
        </p:nvSpPr>
        <p:spPr>
          <a:xfrm>
            <a:off x="124178" y="6182916"/>
            <a:ext cx="4301177" cy="369332"/>
          </a:xfrm>
          <a:prstGeom prst="rect">
            <a:avLst/>
          </a:prstGeom>
          <a:noFill/>
        </p:spPr>
        <p:txBody>
          <a:bodyPr wrap="none" rtlCol="0">
            <a:spAutoFit/>
          </a:bodyPr>
          <a:lstStyle/>
          <a:p>
            <a:r>
              <a:rPr lang="en-US" dirty="0">
                <a:hlinkClick r:id="rId3"/>
              </a:rPr>
              <a:t>https://365datascience.com/r-squared/</a:t>
            </a:r>
            <a:r>
              <a:rPr lang="en-US" dirty="0"/>
              <a:t>   </a:t>
            </a:r>
          </a:p>
        </p:txBody>
      </p:sp>
    </p:spTree>
    <p:extLst>
      <p:ext uri="{BB962C8B-B14F-4D97-AF65-F5344CB8AC3E}">
        <p14:creationId xmlns:p14="http://schemas.microsoft.com/office/powerpoint/2010/main" val="39585398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162B4-D888-4F26-9BC4-51BCDF9ED105}"/>
              </a:ext>
            </a:extLst>
          </p:cNvPr>
          <p:cNvSpPr>
            <a:spLocks noGrp="1"/>
          </p:cNvSpPr>
          <p:nvPr>
            <p:ph type="title"/>
          </p:nvPr>
        </p:nvSpPr>
        <p:spPr/>
        <p:txBody>
          <a:bodyPr/>
          <a:lstStyle/>
          <a:p>
            <a:r>
              <a:rPr lang="en-US" b="1" i="0" dirty="0">
                <a:solidFill>
                  <a:srgbClr val="111111"/>
                </a:solidFill>
                <a:effectLst/>
                <a:latin typeface="Source Sans Pro" panose="020B0503030403020204" pitchFamily="34" charset="0"/>
              </a:rPr>
              <a:t>The Real Statistics Resource Pack</a:t>
            </a:r>
            <a:r>
              <a:rPr lang="en-US" b="0" i="0" dirty="0">
                <a:solidFill>
                  <a:srgbClr val="111111"/>
                </a:solidFill>
                <a:effectLst/>
                <a:latin typeface="Source Sans Pro" panose="020B0503030403020204" pitchFamily="34" charset="0"/>
              </a:rPr>
              <a:t> </a:t>
            </a:r>
            <a:endParaRPr lang="en-US" dirty="0"/>
          </a:p>
        </p:txBody>
      </p:sp>
      <p:sp>
        <p:nvSpPr>
          <p:cNvPr id="3" name="Content Placeholder 2">
            <a:extLst>
              <a:ext uri="{FF2B5EF4-FFF2-40B4-BE49-F238E27FC236}">
                <a16:creationId xmlns:a16="http://schemas.microsoft.com/office/drawing/2014/main" id="{97834498-FFA6-44B5-8E6B-B2C11F752442}"/>
              </a:ext>
            </a:extLst>
          </p:cNvPr>
          <p:cNvSpPr>
            <a:spLocks noGrp="1"/>
          </p:cNvSpPr>
          <p:nvPr>
            <p:ph idx="1"/>
          </p:nvPr>
        </p:nvSpPr>
        <p:spPr/>
        <p:txBody>
          <a:bodyPr/>
          <a:lstStyle/>
          <a:p>
            <a:r>
              <a:rPr lang="en-US" dirty="0"/>
              <a:t>You may use it (free) for Logit Regression </a:t>
            </a:r>
          </a:p>
          <a:p>
            <a:r>
              <a:rPr lang="en-US" dirty="0">
                <a:hlinkClick r:id="rId2"/>
              </a:rPr>
              <a:t>https://www.real-statistics.com/free-download/real-statistics-resource-pack/</a:t>
            </a:r>
            <a:r>
              <a:rPr lang="en-US" dirty="0"/>
              <a:t> </a:t>
            </a:r>
          </a:p>
          <a:p>
            <a:r>
              <a:rPr lang="en-US" dirty="0">
                <a:hlinkClick r:id="rId3"/>
              </a:rPr>
              <a:t>https://www.real-statistics.com/logistic-regression/</a:t>
            </a:r>
            <a:r>
              <a:rPr lang="en-US" dirty="0"/>
              <a:t> </a:t>
            </a:r>
          </a:p>
          <a:p>
            <a:r>
              <a:rPr lang="en-US" dirty="0">
                <a:hlinkClick r:id="rId4"/>
              </a:rPr>
              <a:t>https://www.real-statistics.com/logistic-regression/real-statistics-functions-logistic-regression/</a:t>
            </a:r>
            <a:r>
              <a:rPr lang="en-US" dirty="0"/>
              <a:t>  </a:t>
            </a:r>
          </a:p>
        </p:txBody>
      </p:sp>
    </p:spTree>
    <p:extLst>
      <p:ext uri="{BB962C8B-B14F-4D97-AF65-F5344CB8AC3E}">
        <p14:creationId xmlns:p14="http://schemas.microsoft.com/office/powerpoint/2010/main" val="42609075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A3D6-2730-4ECC-B1C9-DE2DAB2C1E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F7847E3-C7CD-4789-8955-C5CE20D32B0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BCC58EC-D9B8-44D1-B1EA-3C99D2EBED1E}"/>
              </a:ext>
            </a:extLst>
          </p:cNvPr>
          <p:cNvPicPr>
            <a:picLocks noChangeAspect="1"/>
          </p:cNvPicPr>
          <p:nvPr/>
        </p:nvPicPr>
        <p:blipFill>
          <a:blip r:embed="rId2"/>
          <a:stretch>
            <a:fillRect/>
          </a:stretch>
        </p:blipFill>
        <p:spPr>
          <a:xfrm>
            <a:off x="0" y="17794"/>
            <a:ext cx="12192000" cy="6822411"/>
          </a:xfrm>
          <a:prstGeom prst="rect">
            <a:avLst/>
          </a:prstGeom>
        </p:spPr>
      </p:pic>
    </p:spTree>
    <p:extLst>
      <p:ext uri="{BB962C8B-B14F-4D97-AF65-F5344CB8AC3E}">
        <p14:creationId xmlns:p14="http://schemas.microsoft.com/office/powerpoint/2010/main" val="1660069484"/>
      </p:ext>
    </p:extLst>
  </p:cSld>
  <p:clrMapOvr>
    <a:masterClrMapping/>
  </p:clrMapOvr>
</p:sld>
</file>

<file path=ppt/theme/theme1.xml><?xml version="1.0" encoding="utf-8"?>
<a:theme xmlns:a="http://schemas.openxmlformats.org/drawingml/2006/main" name="Tutorial">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Tuto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Tutorial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utori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utorial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utorial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utorial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utorial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utorial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10-Growth Hacking-Minder-Short</Template>
  <TotalTime>6759</TotalTime>
  <Words>9793</Words>
  <Application>Microsoft Office PowerPoint</Application>
  <PresentationFormat>Widescreen</PresentationFormat>
  <Paragraphs>1029</Paragraphs>
  <Slides>111</Slides>
  <Notes>14</Notes>
  <HiddenSlides>0</HiddenSlides>
  <MMClips>0</MMClips>
  <ScaleCrop>false</ScaleCrop>
  <HeadingPairs>
    <vt:vector size="8" baseType="variant">
      <vt:variant>
        <vt:lpstr>Fonts Used</vt:lpstr>
      </vt:variant>
      <vt:variant>
        <vt:i4>42</vt:i4>
      </vt:variant>
      <vt:variant>
        <vt:lpstr>Theme</vt:lpstr>
      </vt:variant>
      <vt:variant>
        <vt:i4>1</vt:i4>
      </vt:variant>
      <vt:variant>
        <vt:lpstr>Embedded OLE Servers</vt:lpstr>
      </vt:variant>
      <vt:variant>
        <vt:i4>1</vt:i4>
      </vt:variant>
      <vt:variant>
        <vt:lpstr>Slide Titles</vt:lpstr>
      </vt:variant>
      <vt:variant>
        <vt:i4>111</vt:i4>
      </vt:variant>
    </vt:vector>
  </HeadingPairs>
  <TitlesOfParts>
    <vt:vector size="155" baseType="lpstr">
      <vt:lpstr>-apple-system</vt:lpstr>
      <vt:lpstr>Arial Unicode MS</vt:lpstr>
      <vt:lpstr>charter</vt:lpstr>
      <vt:lpstr>DengXian</vt:lpstr>
      <vt:lpstr>droid sans</vt:lpstr>
      <vt:lpstr>gilroy</vt:lpstr>
      <vt:lpstr>gt-bold</vt:lpstr>
      <vt:lpstr>gt-medium</vt:lpstr>
      <vt:lpstr>gt-regular</vt:lpstr>
      <vt:lpstr>guardian-text-oreilly</vt:lpstr>
      <vt:lpstr>inherit</vt:lpstr>
      <vt:lpstr>Linux Libertine</vt:lpstr>
      <vt:lpstr>MathJax_Main</vt:lpstr>
      <vt:lpstr>MathJax_Math-italic</vt:lpstr>
      <vt:lpstr>Microsoft YaHei</vt:lpstr>
      <vt:lpstr>Nimbus Roman No9 L</vt:lpstr>
      <vt:lpstr>proxima-nova</vt:lpstr>
      <vt:lpstr>roboto slab</vt:lpstr>
      <vt:lpstr>Segoe UI Web (West European)</vt:lpstr>
      <vt:lpstr>sohne</vt:lpstr>
      <vt:lpstr>TimesLTStd-Roman</vt:lpstr>
      <vt:lpstr>Arial</vt:lpstr>
      <vt:lpstr>Arial</vt:lpstr>
      <vt:lpstr>Calibri</vt:lpstr>
      <vt:lpstr>Cambria</vt:lpstr>
      <vt:lpstr>Cambria Math</vt:lpstr>
      <vt:lpstr>Courier New</vt:lpstr>
      <vt:lpstr>Georgia</vt:lpstr>
      <vt:lpstr>Helvetica</vt:lpstr>
      <vt:lpstr>Monaco</vt:lpstr>
      <vt:lpstr>Montserrat</vt:lpstr>
      <vt:lpstr>Open Sans</vt:lpstr>
      <vt:lpstr>Raleway</vt:lpstr>
      <vt:lpstr>Raleway</vt:lpstr>
      <vt:lpstr>Roboto</vt:lpstr>
      <vt:lpstr>Segoe UI</vt:lpstr>
      <vt:lpstr>Source Sans Pro</vt:lpstr>
      <vt:lpstr>Symbol</vt:lpstr>
      <vt:lpstr>Tahoma</vt:lpstr>
      <vt:lpstr>Times New Roman</vt:lpstr>
      <vt:lpstr>Trebuchet MS</vt:lpstr>
      <vt:lpstr>Wingdings</vt:lpstr>
      <vt:lpstr>Tutorial</vt:lpstr>
      <vt:lpstr>Worksheet</vt:lpstr>
      <vt:lpstr>Bookbinders Book Club Case</vt:lpstr>
      <vt:lpstr>Background</vt:lpstr>
      <vt:lpstr>Data Sets</vt:lpstr>
      <vt:lpstr>Data Sets in Enginius</vt:lpstr>
      <vt:lpstr>Download the datasets as Excel files</vt:lpstr>
      <vt:lpstr>PowerPoint Presentation</vt:lpstr>
      <vt:lpstr>PowerPoint Presentation</vt:lpstr>
      <vt:lpstr>Predictive Models for Targeting  Individual Customers</vt:lpstr>
      <vt:lpstr>PowerPoint Presentation</vt:lpstr>
      <vt:lpstr>Step-2                           Example RFM Model Scoring Criteria</vt:lpstr>
      <vt:lpstr>Scoring Rules for the R in RFM</vt:lpstr>
      <vt:lpstr>Example: RFM Model Scoring Criteria</vt:lpstr>
      <vt:lpstr>RFM Scoring </vt:lpstr>
      <vt:lpstr>Use Excel Lookup Table Function to Determine the Score</vt:lpstr>
      <vt:lpstr>Data Set in Excel  </vt:lpstr>
      <vt:lpstr>Keyboard Shortcuts for Selecting Cells and Ranges in Excel</vt:lpstr>
      <vt:lpstr>Select the Whole Range</vt:lpstr>
      <vt:lpstr>Simple &amp; Multiple Linear Regression and Logit Regression</vt:lpstr>
      <vt:lpstr>Linear Regression</vt:lpstr>
      <vt:lpstr>Make Predictions Using Estimated Multiple Linear Regression Equation</vt:lpstr>
      <vt:lpstr>Interpreting Coefficients</vt:lpstr>
      <vt:lpstr>Multiple Regression: Key Points </vt:lpstr>
      <vt:lpstr>Datasets  </vt:lpstr>
      <vt:lpstr>Model Training, Validation, and Deployment</vt:lpstr>
      <vt:lpstr>Analytical Report Template</vt:lpstr>
      <vt:lpstr>Linear Regression in Enginius or Excel </vt:lpstr>
      <vt:lpstr>How to handle the Error message for Out-Of-Sample </vt:lpstr>
      <vt:lpstr>Excel Analysis Pack Regression Model</vt:lpstr>
      <vt:lpstr>Coefficients and P-Value</vt:lpstr>
      <vt:lpstr>P-Value Range </vt:lpstr>
      <vt:lpstr>Interpretating coefficients</vt:lpstr>
      <vt:lpstr>P-Value in Regression </vt:lpstr>
      <vt:lpstr>R Square and Significant F</vt:lpstr>
      <vt:lpstr>R-Squared and the Goodness-of-Fit</vt:lpstr>
      <vt:lpstr>Visual Representation of R-squared</vt:lpstr>
      <vt:lpstr>Validate Models: Analytics/Predictions with the Models </vt:lpstr>
      <vt:lpstr>How to Calculate Prediction Scores</vt:lpstr>
      <vt:lpstr>Calculating LR Model Predicted Score using Testing Dataset</vt:lpstr>
      <vt:lpstr>Sort the Testing Data by Regression Score</vt:lpstr>
      <vt:lpstr>Calculate Hit Rates by Deciles Based on the Model Prediction over Testing Data</vt:lpstr>
      <vt:lpstr>EstimatedModelHitRate for Top N Dociles</vt:lpstr>
      <vt:lpstr>Deploy the model to Calculating the Profit of a Targeted Campaign</vt:lpstr>
      <vt:lpstr>Gain Charts for Assessing the Potential "Lifts"  from Deploying a Model</vt:lpstr>
      <vt:lpstr>Gain chart and lift  </vt:lpstr>
      <vt:lpstr>Model DeploymentCalculate Profit for a Targeted Mailing Promotion of 50000</vt:lpstr>
      <vt:lpstr>Linear Regression Model's Profit Calculation over New Dataset</vt:lpstr>
      <vt:lpstr>Develop "Lift/Gain Charts" and Choose a Model for Implementation</vt:lpstr>
      <vt:lpstr>Charting Regression Model's Profit over New Dataset  of 50000 Customers</vt:lpstr>
      <vt:lpstr>Paste as an Excel Object You can and may need to  adjust chart format in PowerPoint</vt:lpstr>
      <vt:lpstr>Insert Chart after Charting Data Set Das Been Selected</vt:lpstr>
      <vt:lpstr>Select Secondary Vertical (Y-Axis)</vt:lpstr>
      <vt:lpstr>Set up Secondary Y-Axis for the Two Profit Data Series</vt:lpstr>
      <vt:lpstr>Model Training, Validation, and Deployment</vt:lpstr>
      <vt:lpstr>From Linear Regression to Logistic Regression  </vt:lpstr>
      <vt:lpstr>Logistic Regression</vt:lpstr>
      <vt:lpstr>Linear Regression vs. Logit Regression</vt:lpstr>
      <vt:lpstr>Logit Regression </vt:lpstr>
      <vt:lpstr>The Need for Logistic Regression </vt:lpstr>
      <vt:lpstr>Odd Ratio and Prediction</vt:lpstr>
      <vt:lpstr>The Logistic Regression Model</vt:lpstr>
      <vt:lpstr>Using Enginius to Run Logit Regression</vt:lpstr>
      <vt:lpstr>Using Enginius to Run Logit Regression</vt:lpstr>
      <vt:lpstr>Prediction Using Logistic Regression</vt:lpstr>
      <vt:lpstr>Confusion Matrix</vt:lpstr>
      <vt:lpstr>Logistic Regression - Interpretation of Coefficients and Forecasting</vt:lpstr>
      <vt:lpstr>Extra Reference: RFM Analysis </vt:lpstr>
      <vt:lpstr>The End</vt:lpstr>
      <vt:lpstr>RegressIt:　Free Excel Add In</vt:lpstr>
      <vt:lpstr>Trade-Off </vt:lpstr>
      <vt:lpstr>Customer Needs and Customer Value Measurement</vt:lpstr>
      <vt:lpstr>Steps in Analytical Modeling for Behavior-Based Micro-Targeting</vt:lpstr>
      <vt:lpstr>Computing Profitability of Each Customer – Sorted List</vt:lpstr>
      <vt:lpstr>RFM Model Scoring Rule Table Example </vt:lpstr>
      <vt:lpstr>PowerPoint Presentation</vt:lpstr>
      <vt:lpstr>Gain charts, for fun and profit</vt:lpstr>
      <vt:lpstr>Lift Chart</vt:lpstr>
      <vt:lpstr>PowerPoint Presentation</vt:lpstr>
      <vt:lpstr>Sigmoid Function</vt:lpstr>
      <vt:lpstr>Prediction of Y using </vt:lpstr>
      <vt:lpstr>PowerPoint Presentation</vt:lpstr>
      <vt:lpstr>PowerPoint Presentation</vt:lpstr>
      <vt:lpstr>Logistic Regression Coefficients Interpretation</vt:lpstr>
      <vt:lpstr>Dummy Variable </vt:lpstr>
      <vt:lpstr>Logistic Regression - Interpretation of Coefficients and Forecasting</vt:lpstr>
      <vt:lpstr>Using a Logistic Regression Model to Make Prediction</vt:lpstr>
      <vt:lpstr>Extra</vt:lpstr>
      <vt:lpstr>PowerPoint Presentation</vt:lpstr>
      <vt:lpstr>PowerPoint Presentation</vt:lpstr>
      <vt:lpstr>标称型数据  Nominal Data</vt:lpstr>
      <vt:lpstr>Use Confusion Matrix for Model Evaluation </vt:lpstr>
      <vt:lpstr>PowerPoint Presentation</vt:lpstr>
      <vt:lpstr>Nominal Scales And Measurement.</vt:lpstr>
      <vt:lpstr>PowerPoint Presentation</vt:lpstr>
      <vt:lpstr>Multinomial Logit (MNL) Model</vt:lpstr>
      <vt:lpstr>PowerPoint Presentation</vt:lpstr>
      <vt:lpstr>PowerPoint Presentation</vt:lpstr>
      <vt:lpstr>PowerPoint Presentation</vt:lpstr>
      <vt:lpstr>PowerPoint Presentation</vt:lpstr>
      <vt:lpstr>PowerPoint Presentation</vt:lpstr>
      <vt:lpstr>Estimated Regression Equation</vt:lpstr>
      <vt:lpstr>Correlation Matrix and Multicollinearity in Regression </vt:lpstr>
      <vt:lpstr>Using R for the Case </vt:lpstr>
      <vt:lpstr>Customer Retention: Another Case in R</vt:lpstr>
      <vt:lpstr>PowerPoint Presentation</vt:lpstr>
      <vt:lpstr>The Estimation Process in Simple Linear Regression</vt:lpstr>
      <vt:lpstr>PowerPoint Presentation</vt:lpstr>
      <vt:lpstr>PowerPoint Presentation</vt:lpstr>
      <vt:lpstr>SST</vt:lpstr>
      <vt:lpstr>Measuring Explanatory Power with the R-squared</vt:lpstr>
      <vt:lpstr>The Real Statistics Resource Pack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Google Analytics</dc:title>
  <dc:creator>Chen, Minder</dc:creator>
  <cp:lastModifiedBy>Chen, Minder</cp:lastModifiedBy>
  <cp:revision>74</cp:revision>
  <dcterms:created xsi:type="dcterms:W3CDTF">2022-01-16T22:51:23Z</dcterms:created>
  <dcterms:modified xsi:type="dcterms:W3CDTF">2022-02-23T05:40:24Z</dcterms:modified>
</cp:coreProperties>
</file>